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 id="2147483696" r:id="rId4"/>
    <p:sldMasterId id="2147483697" r:id="rId5"/>
    <p:sldMasterId id="2147483698" r:id="rId6"/>
    <p:sldMasterId id="2147483817" r:id="rId7"/>
  </p:sldMasterIdLst>
  <p:notesMasterIdLst>
    <p:notesMasterId r:id="rId118"/>
  </p:notesMasterIdLst>
  <p:sldIdLst>
    <p:sldId id="256" r:id="rId8"/>
    <p:sldId id="257" r:id="rId9"/>
    <p:sldId id="385" r:id="rId10"/>
    <p:sldId id="386" r:id="rId11"/>
    <p:sldId id="387" r:id="rId12"/>
    <p:sldId id="315" r:id="rId13"/>
    <p:sldId id="307" r:id="rId14"/>
    <p:sldId id="393" r:id="rId15"/>
    <p:sldId id="392" r:id="rId16"/>
    <p:sldId id="316" r:id="rId17"/>
    <p:sldId id="394" r:id="rId18"/>
    <p:sldId id="395" r:id="rId19"/>
    <p:sldId id="258" r:id="rId20"/>
    <p:sldId id="309" r:id="rId21"/>
    <p:sldId id="335" r:id="rId22"/>
    <p:sldId id="259" r:id="rId23"/>
    <p:sldId id="378" r:id="rId24"/>
    <p:sldId id="379" r:id="rId25"/>
    <p:sldId id="310" r:id="rId26"/>
    <p:sldId id="381" r:id="rId27"/>
    <p:sldId id="337" r:id="rId28"/>
    <p:sldId id="390" r:id="rId29"/>
    <p:sldId id="339" r:id="rId30"/>
    <p:sldId id="340" r:id="rId31"/>
    <p:sldId id="312" r:id="rId32"/>
    <p:sldId id="313" r:id="rId33"/>
    <p:sldId id="336" r:id="rId34"/>
    <p:sldId id="265" r:id="rId35"/>
    <p:sldId id="266" r:id="rId36"/>
    <p:sldId id="267" r:id="rId37"/>
    <p:sldId id="308" r:id="rId38"/>
    <p:sldId id="380" r:id="rId39"/>
    <p:sldId id="268" r:id="rId40"/>
    <p:sldId id="269" r:id="rId41"/>
    <p:sldId id="270" r:id="rId42"/>
    <p:sldId id="341" r:id="rId43"/>
    <p:sldId id="352" r:id="rId44"/>
    <p:sldId id="391" r:id="rId45"/>
    <p:sldId id="342" r:id="rId46"/>
    <p:sldId id="353" r:id="rId47"/>
    <p:sldId id="343" r:id="rId48"/>
    <p:sldId id="344" r:id="rId49"/>
    <p:sldId id="345" r:id="rId50"/>
    <p:sldId id="346" r:id="rId51"/>
    <p:sldId id="347" r:id="rId52"/>
    <p:sldId id="348" r:id="rId53"/>
    <p:sldId id="349" r:id="rId54"/>
    <p:sldId id="350" r:id="rId55"/>
    <p:sldId id="351" r:id="rId56"/>
    <p:sldId id="273" r:id="rId57"/>
    <p:sldId id="355" r:id="rId58"/>
    <p:sldId id="356" r:id="rId59"/>
    <p:sldId id="354" r:id="rId60"/>
    <p:sldId id="274" r:id="rId61"/>
    <p:sldId id="272" r:id="rId62"/>
    <p:sldId id="275" r:id="rId63"/>
    <p:sldId id="325" r:id="rId64"/>
    <p:sldId id="276" r:id="rId65"/>
    <p:sldId id="332" r:id="rId66"/>
    <p:sldId id="277" r:id="rId67"/>
    <p:sldId id="278" r:id="rId68"/>
    <p:sldId id="279" r:id="rId69"/>
    <p:sldId id="280" r:id="rId70"/>
    <p:sldId id="281" r:id="rId71"/>
    <p:sldId id="282" r:id="rId72"/>
    <p:sldId id="283" r:id="rId73"/>
    <p:sldId id="284" r:id="rId74"/>
    <p:sldId id="285" r:id="rId75"/>
    <p:sldId id="286" r:id="rId76"/>
    <p:sldId id="287" r:id="rId77"/>
    <p:sldId id="288" r:id="rId78"/>
    <p:sldId id="289" r:id="rId79"/>
    <p:sldId id="290" r:id="rId80"/>
    <p:sldId id="291" r:id="rId81"/>
    <p:sldId id="292" r:id="rId82"/>
    <p:sldId id="293" r:id="rId83"/>
    <p:sldId id="294" r:id="rId84"/>
    <p:sldId id="295" r:id="rId85"/>
    <p:sldId id="303" r:id="rId86"/>
    <p:sldId id="373" r:id="rId87"/>
    <p:sldId id="374" r:id="rId88"/>
    <p:sldId id="375" r:id="rId89"/>
    <p:sldId id="376" r:id="rId90"/>
    <p:sldId id="377" r:id="rId91"/>
    <p:sldId id="296" r:id="rId92"/>
    <p:sldId id="358" r:id="rId93"/>
    <p:sldId id="359" r:id="rId94"/>
    <p:sldId id="383" r:id="rId95"/>
    <p:sldId id="384" r:id="rId96"/>
    <p:sldId id="389" r:id="rId97"/>
    <p:sldId id="297" r:id="rId98"/>
    <p:sldId id="331" r:id="rId99"/>
    <p:sldId id="364" r:id="rId100"/>
    <p:sldId id="362" r:id="rId101"/>
    <p:sldId id="363" r:id="rId102"/>
    <p:sldId id="298" r:id="rId103"/>
    <p:sldId id="299" r:id="rId104"/>
    <p:sldId id="361" r:id="rId105"/>
    <p:sldId id="360" r:id="rId106"/>
    <p:sldId id="366" r:id="rId107"/>
    <p:sldId id="301" r:id="rId108"/>
    <p:sldId id="368" r:id="rId109"/>
    <p:sldId id="327" r:id="rId110"/>
    <p:sldId id="326" r:id="rId111"/>
    <p:sldId id="328" r:id="rId112"/>
    <p:sldId id="329" r:id="rId113"/>
    <p:sldId id="330" r:id="rId114"/>
    <p:sldId id="300" r:id="rId115"/>
    <p:sldId id="333" r:id="rId116"/>
    <p:sldId id="334" r:id="rId117"/>
  </p:sldIdLst>
  <p:sldSz cx="9144000" cy="5143500" type="screen16x9"/>
  <p:notesSz cx="7772400" cy="10058400"/>
  <p:embeddedFontLst>
    <p:embeddedFont>
      <p:font typeface="MS PGothic" panose="020B0600070205080204" pitchFamily="34" charset="-128"/>
      <p:regular r:id="rId119"/>
    </p:embeddedFont>
    <p:embeddedFont>
      <p:font typeface="Segoe UI" panose="020B0502040204020203" pitchFamily="34" charset="0"/>
      <p:regular r:id="rId120"/>
      <p:bold r:id="rId121"/>
      <p:italic r:id="rId122"/>
      <p:boldItalic r:id="rId123"/>
    </p:embeddedFont>
    <p:embeddedFont>
      <p:font typeface="Calibri" panose="020F0502020204030204" pitchFamily="34" charset="0"/>
      <p:regular r:id="rId124"/>
      <p:bold r:id="rId125"/>
      <p:italic r:id="rId126"/>
      <p:boldItalic r:id="rId127"/>
    </p:embeddedFont>
    <p:embeddedFont>
      <p:font typeface="Open Sans" panose="020B0604020202020204" charset="0"/>
      <p:regular r:id="rId128"/>
      <p:bold r:id="rId129"/>
      <p:italic r:id="rId130"/>
      <p:boldItalic r:id="rId131"/>
    </p:embeddedFont>
    <p:embeddedFont>
      <p:font typeface="Proxima Nova" panose="020B0604020202020204" charset="0"/>
      <p:regular r:id="rId132"/>
      <p:bold r:id="rId133"/>
      <p:italic r:id="rId134"/>
      <p:boldItalic r:id="rId135"/>
    </p:embeddedFont>
    <p:embeddedFont>
      <p:font typeface="Overpass" panose="020B0604020202020204" charset="0"/>
      <p:regular r:id="rId136"/>
      <p:bold r:id="rId137"/>
      <p:italic r:id="rId138"/>
      <p:boldItalic r:id="rId139"/>
    </p:embeddedFont>
    <p:embeddedFont>
      <p:font typeface="Consolas" panose="020B0609020204030204" pitchFamily="49" charset="0"/>
      <p:regular r:id="rId140"/>
      <p:bold r:id="rId141"/>
      <p:italic r:id="rId142"/>
      <p:boldItalic r:id="rId1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55" autoAdjust="0"/>
  </p:normalViewPr>
  <p:slideViewPr>
    <p:cSldViewPr snapToGrid="0">
      <p:cViewPr varScale="1">
        <p:scale>
          <a:sx n="91" d="100"/>
          <a:sy n="91" d="100"/>
        </p:scale>
        <p:origin x="1210"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font" Target="fonts/font15.fntdata"/><Relationship Id="rId138" Type="http://schemas.openxmlformats.org/officeDocument/2006/relationships/font" Target="fonts/font20.fntdata"/><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font" Target="fonts/font5.fntdata"/><Relationship Id="rId128" Type="http://schemas.openxmlformats.org/officeDocument/2006/relationships/font" Target="fonts/font10.fntdata"/><Relationship Id="rId144"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notesMaster" Target="notesMasters/notesMaster1.xml"/><Relationship Id="rId134" Type="http://schemas.openxmlformats.org/officeDocument/2006/relationships/font" Target="fonts/font16.fntdata"/><Relationship Id="rId139" Type="http://schemas.openxmlformats.org/officeDocument/2006/relationships/font" Target="fonts/font21.fntdata"/><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font" Target="fonts/font6.fntdata"/><Relationship Id="rId129" Type="http://schemas.openxmlformats.org/officeDocument/2006/relationships/font" Target="fonts/font11.fntdata"/><Relationship Id="rId137" Type="http://schemas.openxmlformats.org/officeDocument/2006/relationships/font" Target="fonts/font19.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font" Target="fonts/font14.fntdata"/><Relationship Id="rId140" Type="http://schemas.openxmlformats.org/officeDocument/2006/relationships/font" Target="fonts/font22.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font" Target="fonts/font1.fntdata"/><Relationship Id="rId127" Type="http://schemas.openxmlformats.org/officeDocument/2006/relationships/font" Target="fonts/font9.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font" Target="fonts/font4.fntdata"/><Relationship Id="rId130" Type="http://schemas.openxmlformats.org/officeDocument/2006/relationships/font" Target="fonts/font12.fntdata"/><Relationship Id="rId135" Type="http://schemas.openxmlformats.org/officeDocument/2006/relationships/font" Target="fonts/font17.fntdata"/><Relationship Id="rId143" Type="http://schemas.openxmlformats.org/officeDocument/2006/relationships/font" Target="fonts/font25.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font" Target="fonts/font2.fntdata"/><Relationship Id="rId125" Type="http://schemas.openxmlformats.org/officeDocument/2006/relationships/font" Target="fonts/font7.fntdata"/><Relationship Id="rId141" Type="http://schemas.openxmlformats.org/officeDocument/2006/relationships/font" Target="fonts/font23.fntdata"/><Relationship Id="rId14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font" Target="fonts/font13.fntdata"/><Relationship Id="rId136" Type="http://schemas.openxmlformats.org/officeDocument/2006/relationships/font" Target="fonts/font18.fntdata"/><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font" Target="fonts/font8.fntdata"/><Relationship Id="rId14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font" Target="fonts/font3.fntdata"/><Relationship Id="rId14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373438" cy="503238"/>
          </a:xfrm>
          <a:prstGeom prst="rect">
            <a:avLst/>
          </a:prstGeom>
          <a:noFill/>
          <a:ln>
            <a:noFill/>
          </a:ln>
        </p:spPr>
        <p:txBody>
          <a:bodyPr wrap="square" lIns="91425" tIns="91425" rIns="91425" bIns="91425" anchor="t" anchorCtr="0"/>
          <a:lstStyle>
            <a:lvl1pPr marL="0" marR="0" lvl="0" indent="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4398963" y="0"/>
            <a:ext cx="3373437" cy="503238"/>
          </a:xfrm>
          <a:prstGeom prst="rect">
            <a:avLst/>
          </a:prstGeom>
          <a:noFill/>
          <a:ln>
            <a:noFill/>
          </a:ln>
        </p:spPr>
        <p:txBody>
          <a:bodyPr wrap="square" lIns="91425" tIns="91425" rIns="91425" bIns="91425" anchor="t" anchorCtr="0"/>
          <a:lstStyle>
            <a:lvl1pPr marL="0" marR="0" lvl="0" indent="0" algn="r"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77875" y="4776788"/>
            <a:ext cx="6216650" cy="4525962"/>
          </a:xfrm>
          <a:prstGeom prst="rect">
            <a:avLst/>
          </a:prstGeom>
          <a:noFill/>
          <a:ln>
            <a:noFill/>
          </a:ln>
        </p:spPr>
        <p:txBody>
          <a:bodyPr wrap="square" lIns="91425" tIns="91425" rIns="91425" bIns="91425" anchor="t" anchorCtr="0"/>
          <a:lstStyle>
            <a:lvl1pPr marL="215900" marR="0" lvl="0" indent="-215900" algn="l" rtl="0">
              <a:spcBef>
                <a:spcPts val="600"/>
              </a:spcBef>
              <a:spcAft>
                <a:spcPts val="0"/>
              </a:spcAft>
              <a:buSzPts val="1400"/>
              <a:buNone/>
              <a:defRPr sz="2000" b="0" i="0" u="none" strike="noStrike" cap="none">
                <a:solidFill>
                  <a:srgbClr val="000000"/>
                </a:solidFill>
                <a:latin typeface="Arial"/>
                <a:ea typeface="Arial"/>
                <a:cs typeface="Arial"/>
                <a:sym typeface="Arial"/>
              </a:defRPr>
            </a:lvl1pPr>
            <a:lvl2pPr marL="742950" marR="0" lvl="1" indent="-28575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1430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6002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0574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555163"/>
            <a:ext cx="3373438" cy="503237"/>
          </a:xfrm>
          <a:prstGeom prst="rect">
            <a:avLst/>
          </a:prstGeom>
          <a:noFill/>
          <a:ln>
            <a:noFill/>
          </a:ln>
        </p:spPr>
        <p:txBody>
          <a:bodyPr wrap="square" lIns="91425" tIns="91425" rIns="91425" bIns="91425" anchor="b" anchorCtr="0"/>
          <a:lstStyle>
            <a:lvl1pPr marL="0" marR="0" lvl="0" indent="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4398963" y="9555163"/>
            <a:ext cx="3373437" cy="503237"/>
          </a:xfrm>
          <a:prstGeom prst="rect">
            <a:avLst/>
          </a:prstGeom>
          <a:noFill/>
          <a:ln>
            <a:noFill/>
          </a:ln>
        </p:spPr>
        <p:txBody>
          <a:bodyPr wrap="square" lIns="0" tIns="0" rIns="0" bIns="0" anchor="b" anchorCtr="0">
            <a:noAutofit/>
          </a:bodyPr>
          <a:lstStyle/>
          <a:p>
            <a:pPr marL="0" marR="0" lvl="0" indent="0" algn="r" rtl="0">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&lt;number&gt;</a:t>
            </a: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a:spcBef>
                <a:spcPts val="0"/>
              </a:spcBef>
              <a:buClr>
                <a:schemeClr val="dk1"/>
              </a:buClr>
              <a:buSzPts val="1200"/>
              <a:buChar char="●"/>
            </a:pPr>
            <a:r>
              <a:rPr lang="en-US" sz="1200">
                <a:solidFill>
                  <a:schemeClr val="dk1"/>
                </a:solidFill>
              </a:rPr>
              <a:t>Due to deployment, configuration and integration inconsistency between applications, delivering an application into production is a non-trivial task with lots of friction and many back-and-forth cycles between Developers and IT Operations. Painful deployments leads to not only poor quality of the delivered service but also to a tendency to avoid the pain by deploying to production as seldom as possible. This in turn, results in larger deployments with more features being delivered at once and higher risk of things going wrong, which results in more pain, fewer deployments, … and story goes on.</a:t>
            </a:r>
          </a:p>
          <a:p>
            <a:pPr marL="215900" lvl="0" indent="-215900">
              <a:spcBef>
                <a:spcPts val="0"/>
              </a:spcBef>
              <a:buNone/>
            </a:pPr>
            <a:endParaRPr/>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a:t>&lt;number&gt;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p>
          <a:p>
            <a:pPr marL="457200" lvl="0" indent="-304800" rtl="0">
              <a:spcBef>
                <a:spcPts val="0"/>
              </a:spcBef>
              <a:buSzPts val="1200"/>
              <a:buChar char="●"/>
            </a:pPr>
            <a:r>
              <a:rPr lang="en-US" sz="1200" dirty="0">
                <a:solidFill>
                  <a:schemeClr val="dk1"/>
                </a:solidFill>
              </a:rPr>
              <a:t>DevOps is nothing new. DevOps concepts have been around since 2009 but it didn’t gain popularity because implementing those values and </a:t>
            </a:r>
            <a:r>
              <a:rPr lang="en-US" sz="1200" dirty="0" err="1">
                <a:solidFill>
                  <a:schemeClr val="dk1"/>
                </a:solidFill>
              </a:rPr>
              <a:t>practises</a:t>
            </a:r>
            <a:r>
              <a:rPr lang="en-US" sz="1200" dirty="0">
                <a:solidFill>
                  <a:schemeClr val="dk1"/>
                </a:solidFill>
              </a:rPr>
              <a:t> proved to be extremely difficult with virtualization and other technologies we had then. It only took off in the last two years, when containers gained popularity and significantly simplified the automation that DevOps advocates.</a:t>
            </a:r>
          </a:p>
          <a:p>
            <a:pPr marL="0" lvl="0" indent="0" rtl="0">
              <a:spcBef>
                <a:spcPts val="0"/>
              </a:spcBef>
              <a:buNone/>
            </a:pPr>
            <a:endParaRPr sz="1200" dirty="0"/>
          </a:p>
        </p:txBody>
      </p:sp>
      <p:sp>
        <p:nvSpPr>
          <p:cNvPr id="363" name="Shape 363"/>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extLst>
      <p:ext uri="{BB962C8B-B14F-4D97-AF65-F5344CB8AC3E}">
        <p14:creationId xmlns:p14="http://schemas.microsoft.com/office/powerpoint/2010/main" val="4252080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188" y="4342754"/>
            <a:ext cx="5487900" cy="4115100"/>
          </a:xfrm>
          <a:prstGeom prst="rect">
            <a:avLst/>
          </a:prstGeom>
          <a:noFill/>
          <a:ln>
            <a:noFill/>
          </a:ln>
        </p:spPr>
        <p:txBody>
          <a:bodyPr spcFirstLastPara="1" wrap="square" lIns="90600" tIns="45275" rIns="90600" bIns="45275" anchor="t" anchorCtr="0">
            <a:noAutofit/>
          </a:bodyPr>
          <a:lstStyle/>
          <a:p>
            <a:pPr marL="457200" lvl="0" indent="-292100" rtl="0">
              <a:lnSpc>
                <a:spcPct val="115000"/>
              </a:lnSpc>
              <a:spcBef>
                <a:spcPts val="0"/>
              </a:spcBef>
              <a:spcAft>
                <a:spcPts val="0"/>
              </a:spcAft>
              <a:buClr>
                <a:schemeClr val="dk1"/>
              </a:buClr>
              <a:buSzPts val="1000"/>
              <a:buChar char="●"/>
            </a:pPr>
            <a:r>
              <a:rPr lang="en" sz="1000">
                <a:solidFill>
                  <a:schemeClr val="dk1"/>
                </a:solidFill>
              </a:rPr>
              <a:t>IT organizations must evolve to meet organizational demands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This is driving many of the conversations we are having with our customers about DevOps and more</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Many of these customers are looking to shift their development and deployment processes, from traditional Waterfall development and Agile methods to DevOps and they want to learn how to enable that</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We are also seeing customers asking about Microservices, as they switch their application architectures, away from existing monolithic and n-tier applications to highly distributed, componentized services-based apps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On the infrastructure side, we are seeing a lot of interest in Linux Containers, driven by the popularity of Docker, as an alternative to existing virtualization technologies.  Containers can be a key enabler of DevOps and Microservices.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And finally we are seeing customers increasingly wanting to deploy their applications across a hybrid cloud environment</a:t>
            </a:r>
            <a:endParaRPr sz="1000">
              <a:solidFill>
                <a:schemeClr val="dk1"/>
              </a:solidFill>
            </a:endParaRPr>
          </a:p>
        </p:txBody>
      </p:sp>
      <p:sp>
        <p:nvSpPr>
          <p:cNvPr id="293" name="Shape 293"/>
          <p:cNvSpPr txBox="1">
            <a:spLocks noGrp="1"/>
          </p:cNvSpPr>
          <p:nvPr>
            <p:ph type="sldNum" idx="12"/>
          </p:nvPr>
        </p:nvSpPr>
        <p:spPr>
          <a:xfrm>
            <a:off x="3884259" y="8685509"/>
            <a:ext cx="2972400" cy="456900"/>
          </a:xfrm>
          <a:prstGeom prst="rect">
            <a:avLst/>
          </a:prstGeom>
          <a:noFill/>
          <a:ln>
            <a:noFill/>
          </a:ln>
        </p:spPr>
        <p:txBody>
          <a:bodyPr spcFirstLastPara="1" wrap="square" lIns="90600" tIns="45275" rIns="90600" bIns="45275" anchor="b" anchorCtr="0">
            <a:noAutofit/>
          </a:bodyPr>
          <a:lstStyle/>
          <a:p>
            <a:pPr marL="0" marR="0" lvl="0" indent="0" algn="r" rtl="0">
              <a:spcBef>
                <a:spcPts val="0"/>
              </a:spcBef>
              <a:spcAft>
                <a:spcPts val="0"/>
              </a:spcAft>
              <a:buNone/>
            </a:pPr>
            <a:r>
              <a:rPr lang="en" sz="1300"/>
              <a:t> </a:t>
            </a:r>
            <a:endParaRPr sz="1200" b="0" i="0" u="none" strike="noStrike" cap="none"/>
          </a:p>
        </p:txBody>
      </p:sp>
    </p:spTree>
    <p:extLst>
      <p:ext uri="{BB962C8B-B14F-4D97-AF65-F5344CB8AC3E}">
        <p14:creationId xmlns:p14="http://schemas.microsoft.com/office/powerpoint/2010/main" val="1418777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188" y="4342754"/>
            <a:ext cx="5487900" cy="4115100"/>
          </a:xfrm>
          <a:prstGeom prst="rect">
            <a:avLst/>
          </a:prstGeom>
          <a:noFill/>
          <a:ln>
            <a:noFill/>
          </a:ln>
        </p:spPr>
        <p:txBody>
          <a:bodyPr spcFirstLastPara="1" wrap="square" lIns="90600" tIns="45275" rIns="90600" bIns="45275" anchor="t" anchorCtr="0">
            <a:noAutofit/>
          </a:bodyPr>
          <a:lstStyle/>
          <a:p>
            <a:pPr marL="457200" lvl="0" indent="-292100" rtl="0">
              <a:lnSpc>
                <a:spcPct val="115000"/>
              </a:lnSpc>
              <a:spcBef>
                <a:spcPts val="0"/>
              </a:spcBef>
              <a:spcAft>
                <a:spcPts val="0"/>
              </a:spcAft>
              <a:buClr>
                <a:schemeClr val="dk1"/>
              </a:buClr>
              <a:buSzPts val="1000"/>
              <a:buChar char="●"/>
            </a:pPr>
            <a:r>
              <a:rPr lang="en" sz="1000">
                <a:solidFill>
                  <a:schemeClr val="dk1"/>
                </a:solidFill>
              </a:rPr>
              <a:t>IT organizations must evolve to meet organizational demands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This is driving many of the conversations we are having with our customers about DevOps and more</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Many of these customers are looking to shift their development and deployment processes, from traditional Waterfall development and Agile methods to DevOps and they want to learn how to enable that</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We are also seeing customers asking about Microservices, as they switch their application architectures, away from existing monolithic and n-tier applications to highly distributed, componentized services-based apps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On the infrastructure side, we are seeing a lot of interest in Linux Containers, driven by the popularity of Docker, as an alternative to existing virtualization technologies.  Containers can be a key enabler of DevOps and Microservices.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And finally we are seeing customers increasingly wanting to deploy their applications across a hybrid cloud environment</a:t>
            </a:r>
            <a:endParaRPr sz="1000">
              <a:solidFill>
                <a:schemeClr val="dk1"/>
              </a:solidFill>
            </a:endParaRPr>
          </a:p>
        </p:txBody>
      </p:sp>
      <p:sp>
        <p:nvSpPr>
          <p:cNvPr id="293" name="Shape 293"/>
          <p:cNvSpPr txBox="1">
            <a:spLocks noGrp="1"/>
          </p:cNvSpPr>
          <p:nvPr>
            <p:ph type="sldNum" idx="12"/>
          </p:nvPr>
        </p:nvSpPr>
        <p:spPr>
          <a:xfrm>
            <a:off x="3884259" y="8685509"/>
            <a:ext cx="2972400" cy="456900"/>
          </a:xfrm>
          <a:prstGeom prst="rect">
            <a:avLst/>
          </a:prstGeom>
          <a:noFill/>
          <a:ln>
            <a:noFill/>
          </a:ln>
        </p:spPr>
        <p:txBody>
          <a:bodyPr spcFirstLastPara="1" wrap="square" lIns="90600" tIns="45275" rIns="90600" bIns="45275" anchor="b" anchorCtr="0">
            <a:noAutofit/>
          </a:bodyPr>
          <a:lstStyle/>
          <a:p>
            <a:pPr marL="0" marR="0" lvl="0" indent="0" algn="r" rtl="0">
              <a:spcBef>
                <a:spcPts val="0"/>
              </a:spcBef>
              <a:spcAft>
                <a:spcPts val="0"/>
              </a:spcAft>
              <a:buNone/>
            </a:pPr>
            <a:r>
              <a:rPr lang="en" sz="1300"/>
              <a:t> </a:t>
            </a:r>
            <a:endParaRPr sz="1200" b="0" i="0" u="none" strike="noStrike" cap="none"/>
          </a:p>
        </p:txBody>
      </p:sp>
    </p:spTree>
    <p:extLst>
      <p:ext uri="{BB962C8B-B14F-4D97-AF65-F5344CB8AC3E}">
        <p14:creationId xmlns:p14="http://schemas.microsoft.com/office/powerpoint/2010/main" val="2009095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p>
          <a:p>
            <a:pPr marL="457200" lvl="0" indent="-304800" rtl="0">
              <a:spcBef>
                <a:spcPts val="0"/>
              </a:spcBef>
              <a:buSzPts val="1200"/>
              <a:buChar char="●"/>
            </a:pPr>
            <a:r>
              <a:rPr lang="en-US" sz="1200" dirty="0">
                <a:solidFill>
                  <a:schemeClr val="dk1"/>
                </a:solidFill>
              </a:rPr>
              <a:t>DevOps is nothing new. DevOps concepts have been around since 2009 but it didn’t gain popularity because implementing those values and </a:t>
            </a:r>
            <a:r>
              <a:rPr lang="en-US" sz="1200" dirty="0" err="1">
                <a:solidFill>
                  <a:schemeClr val="dk1"/>
                </a:solidFill>
              </a:rPr>
              <a:t>practises</a:t>
            </a:r>
            <a:r>
              <a:rPr lang="en-US" sz="1200" dirty="0">
                <a:solidFill>
                  <a:schemeClr val="dk1"/>
                </a:solidFill>
              </a:rPr>
              <a:t> proved to be extremely difficult with virtualization and other technologies we had then. It only took off in the last two years, when containers gained popularity and significantly simplified the automation that DevOps advocates.</a:t>
            </a:r>
          </a:p>
          <a:p>
            <a:pPr marL="0" lvl="0" indent="0" rtl="0">
              <a:spcBef>
                <a:spcPts val="0"/>
              </a:spcBef>
              <a:buNone/>
            </a:pPr>
            <a:endParaRPr sz="1200" dirty="0"/>
          </a:p>
        </p:txBody>
      </p:sp>
      <p:sp>
        <p:nvSpPr>
          <p:cNvPr id="363" name="Shape 363"/>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extLst>
      <p:ext uri="{BB962C8B-B14F-4D97-AF65-F5344CB8AC3E}">
        <p14:creationId xmlns:p14="http://schemas.microsoft.com/office/powerpoint/2010/main" val="77531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p>
          <a:p>
            <a:pPr marL="457200" lvl="0" indent="-304800" rtl="0">
              <a:spcBef>
                <a:spcPts val="0"/>
              </a:spcBef>
              <a:buSzPts val="1200"/>
              <a:buChar char="●"/>
            </a:pPr>
            <a:r>
              <a:rPr lang="en-US" sz="1200" dirty="0">
                <a:solidFill>
                  <a:schemeClr val="dk1"/>
                </a:solidFill>
              </a:rPr>
              <a:t>DevOps is nothing new. DevOps concepts have been around since 2009 but it didn’t gain popularity because implementing those values and </a:t>
            </a:r>
            <a:r>
              <a:rPr lang="en-US" sz="1200" dirty="0" err="1">
                <a:solidFill>
                  <a:schemeClr val="dk1"/>
                </a:solidFill>
              </a:rPr>
              <a:t>practises</a:t>
            </a:r>
            <a:r>
              <a:rPr lang="en-US" sz="1200" dirty="0">
                <a:solidFill>
                  <a:schemeClr val="dk1"/>
                </a:solidFill>
              </a:rPr>
              <a:t> proved to be extremely difficult with virtualization and other technologies we had then. It only took off in the last two years, when containers gained popularity and significantly simplified the automation that DevOps advocates.</a:t>
            </a:r>
          </a:p>
          <a:p>
            <a:pPr marL="0" lvl="0" indent="0" rtl="0">
              <a:spcBef>
                <a:spcPts val="0"/>
              </a:spcBef>
              <a:buNone/>
            </a:pPr>
            <a:endParaRPr sz="1200" dirty="0"/>
          </a:p>
        </p:txBody>
      </p:sp>
      <p:sp>
        <p:nvSpPr>
          <p:cNvPr id="363" name="Shape 363"/>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extLst>
      <p:ext uri="{BB962C8B-B14F-4D97-AF65-F5344CB8AC3E}">
        <p14:creationId xmlns:p14="http://schemas.microsoft.com/office/powerpoint/2010/main" val="62088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p>
          <a:p>
            <a:pPr marL="457200" lvl="0" indent="-304800" rtl="0">
              <a:spcBef>
                <a:spcPts val="0"/>
              </a:spcBef>
              <a:buSzPts val="1200"/>
              <a:buChar char="●"/>
            </a:pPr>
            <a:r>
              <a:rPr lang="en-US" sz="1200" dirty="0">
                <a:solidFill>
                  <a:schemeClr val="dk1"/>
                </a:solidFill>
              </a:rPr>
              <a:t>DevOps is nothing new. DevOps concepts have been around since 2009 but it didn’t gain popularity because implementing those values and </a:t>
            </a:r>
            <a:r>
              <a:rPr lang="en-US" sz="1200" dirty="0" err="1">
                <a:solidFill>
                  <a:schemeClr val="dk1"/>
                </a:solidFill>
              </a:rPr>
              <a:t>practises</a:t>
            </a:r>
            <a:r>
              <a:rPr lang="en-US" sz="1200" dirty="0">
                <a:solidFill>
                  <a:schemeClr val="dk1"/>
                </a:solidFill>
              </a:rPr>
              <a:t> proved to be extremely difficult with virtualization and other technologies we had then. It only took off in the last two years, when containers gained popularity and significantly simplified the automation that DevOps advocates.</a:t>
            </a:r>
          </a:p>
          <a:p>
            <a:pPr marL="0" lvl="0" indent="0" rtl="0">
              <a:spcBef>
                <a:spcPts val="0"/>
              </a:spcBef>
              <a:buNone/>
            </a:pPr>
            <a:endParaRPr sz="1200" dirty="0"/>
          </a:p>
        </p:txBody>
      </p:sp>
      <p:sp>
        <p:nvSpPr>
          <p:cNvPr id="363" name="Shape 363"/>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extLst>
      <p:ext uri="{BB962C8B-B14F-4D97-AF65-F5344CB8AC3E}">
        <p14:creationId xmlns:p14="http://schemas.microsoft.com/office/powerpoint/2010/main" val="2031822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2588" y="693738"/>
            <a:ext cx="6091237" cy="3427412"/>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6360" y="4342534"/>
            <a:ext cx="5485200" cy="4113000"/>
          </a:xfrm>
          <a:prstGeom prst="rect">
            <a:avLst/>
          </a:prstGeom>
          <a:noFill/>
          <a:ln>
            <a:noFill/>
          </a:ln>
        </p:spPr>
        <p:txBody>
          <a:bodyPr spcFirstLastPara="1" wrap="square" lIns="81475" tIns="81475" rIns="81475" bIns="81475" anchor="ctr" anchorCtr="0">
            <a:noAutofit/>
          </a:bodyPr>
          <a:lstStyle/>
          <a:p>
            <a:pPr marL="0" lvl="0" indent="0" rtl="0">
              <a:spcBef>
                <a:spcPts val="0"/>
              </a:spcBef>
              <a:spcAft>
                <a:spcPts val="0"/>
              </a:spcAft>
              <a:buNone/>
            </a:pPr>
            <a:endParaRPr sz="1200"/>
          </a:p>
        </p:txBody>
      </p:sp>
      <p:sp>
        <p:nvSpPr>
          <p:cNvPr id="329" name="Shape 329"/>
          <p:cNvSpPr txBox="1">
            <a:spLocks noGrp="1"/>
          </p:cNvSpPr>
          <p:nvPr>
            <p:ph type="sldNum" idx="12"/>
          </p:nvPr>
        </p:nvSpPr>
        <p:spPr>
          <a:xfrm>
            <a:off x="3881437" y="8686511"/>
            <a:ext cx="2975400" cy="456000"/>
          </a:xfrm>
          <a:prstGeom prst="rect">
            <a:avLst/>
          </a:prstGeom>
          <a:noFill/>
          <a:ln>
            <a:noFill/>
          </a:ln>
        </p:spPr>
        <p:txBody>
          <a:bodyPr spcFirstLastPara="1" wrap="square" lIns="81475" tIns="81475" rIns="81475" bIns="81475" anchor="ctr" anchorCtr="0">
            <a:noAutofit/>
          </a:bodyPr>
          <a:lstStyle/>
          <a:p>
            <a:pPr marL="0" lvl="0" indent="0" rtl="0">
              <a:spcBef>
                <a:spcPts val="0"/>
              </a:spcBef>
              <a:spcAft>
                <a:spcPts val="0"/>
              </a:spcAft>
              <a:buClr>
                <a:srgbClr val="000000"/>
              </a:buClr>
              <a:buFont typeface="Times New Roman"/>
              <a:buNone/>
            </a:pPr>
            <a:fld id="{00000000-1234-1234-1234-123412341234}" type="slidenum">
              <a:rPr lang="en" sz="1200"/>
              <a:t>25</a:t>
            </a:fld>
            <a:endParaRPr sz="1200">
              <a:latin typeface="Arial"/>
              <a:ea typeface="Arial"/>
              <a:cs typeface="Arial"/>
              <a:sym typeface="Arial"/>
            </a:endParaRPr>
          </a:p>
        </p:txBody>
      </p:sp>
    </p:spTree>
    <p:extLst>
      <p:ext uri="{BB962C8B-B14F-4D97-AF65-F5344CB8AC3E}">
        <p14:creationId xmlns:p14="http://schemas.microsoft.com/office/powerpoint/2010/main" val="4230372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6360" y="4342534"/>
            <a:ext cx="5485200" cy="4113000"/>
          </a:xfrm>
          <a:prstGeom prst="rect">
            <a:avLst/>
          </a:prstGeom>
          <a:noFill/>
          <a:ln>
            <a:noFill/>
          </a:ln>
        </p:spPr>
        <p:txBody>
          <a:bodyPr spcFirstLastPara="1" wrap="square" lIns="81475" tIns="81475" rIns="81475" bIns="81475" anchor="ctr" anchorCtr="0">
            <a:noAutofit/>
          </a:bodyPr>
          <a:lstStyle/>
          <a:p>
            <a:pPr marL="0" lvl="0" indent="0" rtl="0">
              <a:spcBef>
                <a:spcPts val="0"/>
              </a:spcBef>
              <a:spcAft>
                <a:spcPts val="0"/>
              </a:spcAft>
              <a:buNone/>
            </a:pPr>
            <a:endParaRPr sz="1200"/>
          </a:p>
        </p:txBody>
      </p:sp>
      <p:sp>
        <p:nvSpPr>
          <p:cNvPr id="335" name="Shape 335"/>
          <p:cNvSpPr>
            <a:spLocks noGrp="1" noRot="1" noChangeAspect="1"/>
          </p:cNvSpPr>
          <p:nvPr>
            <p:ph type="sldImg" idx="2"/>
          </p:nvPr>
        </p:nvSpPr>
        <p:spPr>
          <a:xfrm>
            <a:off x="382588" y="693738"/>
            <a:ext cx="6091237" cy="342741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878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fld id="{3CBF7C1E-0A87-184D-B151-A1E13E28F127}" type="slidenum">
              <a:rPr lang="en-US" smtClean="0"/>
              <a:t>27</a:t>
            </a:fld>
            <a:endParaRPr lang="en-US"/>
          </a:p>
        </p:txBody>
      </p:sp>
    </p:spTree>
    <p:extLst>
      <p:ext uri="{BB962C8B-B14F-4D97-AF65-F5344CB8AC3E}">
        <p14:creationId xmlns:p14="http://schemas.microsoft.com/office/powerpoint/2010/main" val="1536186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308" name="Shape 30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8" name="Shape 448"/>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buSzPts val="1200"/>
              <a:buChar char="●"/>
            </a:pPr>
            <a:r>
              <a:rPr lang="en-US" sz="1200"/>
              <a:t>Docker Hub statistics shows that there is huge interest around docker containers. Virtually every team is building and deploy docker containers for some purpose and the number of docker images on docker hub has doubled compared to last year.</a:t>
            </a:r>
          </a:p>
        </p:txBody>
      </p:sp>
      <p:sp>
        <p:nvSpPr>
          <p:cNvPr id="449" name="Shape 449"/>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9" name="Shape 459"/>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buSzPts val="1200"/>
              <a:buChar char="●"/>
            </a:pPr>
            <a:r>
              <a:rPr lang="en-US" sz="1200"/>
              <a:t>However despite the huge interest in Docker containers and lots of images built, only 35% of them end up in production.</a:t>
            </a:r>
          </a:p>
        </p:txBody>
      </p:sp>
      <p:sp>
        <p:nvSpPr>
          <p:cNvPr id="460" name="Shape 460"/>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US" sz="1200">
                <a:solidFill>
                  <a:schemeClr val="dk1"/>
                </a:solidFill>
              </a:rPr>
              <a:t>Why is the percentage decreases so significantly when compared to DevOps adoption? Why so many organizations start adopting docker containers, but fail to take them to production?</a:t>
            </a:r>
          </a:p>
          <a:p>
            <a:pPr marL="457200" lvl="0" indent="-317500" rtl="0">
              <a:spcBef>
                <a:spcPts val="0"/>
              </a:spcBef>
              <a:spcAft>
                <a:spcPts val="0"/>
              </a:spcAft>
              <a:buSzPts val="1400"/>
              <a:buChar char="●"/>
            </a:pPr>
            <a:r>
              <a:rPr lang="en-US" sz="1200">
                <a:solidFill>
                  <a:schemeClr val="dk1"/>
                </a:solidFill>
              </a:rPr>
              <a:t>The reason for that is...IT’S DIFFICULT!</a:t>
            </a:r>
          </a:p>
          <a:p>
            <a:pPr marL="457200" lvl="0" indent="-304800">
              <a:spcBef>
                <a:spcPts val="0"/>
              </a:spcBef>
              <a:buClr>
                <a:schemeClr val="dk1"/>
              </a:buClr>
              <a:buSzPts val="1200"/>
              <a:buChar char="●"/>
            </a:pPr>
            <a:r>
              <a:rPr lang="en-US" sz="1200">
                <a:solidFill>
                  <a:schemeClr val="dk1"/>
                </a:solidFill>
              </a:rPr>
              <a:t>Building and deploying containers on a single machine for development is easy. However you need to have answers for a number of questions in order to deploy containers on multiple hosts in production.</a:t>
            </a:r>
          </a:p>
        </p:txBody>
      </p:sp>
      <p:sp>
        <p:nvSpPr>
          <p:cNvPr id="469" name="Shape 469"/>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a:t>&lt;number&gt;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US" sz="1200">
                <a:solidFill>
                  <a:schemeClr val="dk1"/>
                </a:solidFill>
              </a:rPr>
              <a:t>Why is the percentage decreases so significantly when compared to DevOps adoption? Why so many organizations start adopting docker containers, but fail to take them to production?</a:t>
            </a:r>
          </a:p>
          <a:p>
            <a:pPr marL="457200" lvl="0" indent="-317500" rtl="0">
              <a:spcBef>
                <a:spcPts val="0"/>
              </a:spcBef>
              <a:spcAft>
                <a:spcPts val="0"/>
              </a:spcAft>
              <a:buSzPts val="1400"/>
              <a:buChar char="●"/>
            </a:pPr>
            <a:r>
              <a:rPr lang="en-US" sz="1200">
                <a:solidFill>
                  <a:schemeClr val="dk1"/>
                </a:solidFill>
              </a:rPr>
              <a:t>The reason for that is...IT’S DIFFICULT!</a:t>
            </a:r>
          </a:p>
          <a:p>
            <a:pPr marL="457200" lvl="0" indent="-304800">
              <a:spcBef>
                <a:spcPts val="0"/>
              </a:spcBef>
              <a:buClr>
                <a:schemeClr val="dk1"/>
              </a:buClr>
              <a:buSzPts val="1200"/>
              <a:buChar char="●"/>
            </a:pPr>
            <a:r>
              <a:rPr lang="en-US" sz="1200">
                <a:solidFill>
                  <a:schemeClr val="dk1"/>
                </a:solidFill>
              </a:rPr>
              <a:t>Building and deploying containers on a single machine for development is easy. However you need to have answers for a number of questions in order to deploy containers on multiple hosts in production.</a:t>
            </a:r>
          </a:p>
        </p:txBody>
      </p:sp>
      <p:sp>
        <p:nvSpPr>
          <p:cNvPr id="469" name="Shape 469"/>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a:t>&lt;number&gt;</a:t>
            </a:r>
          </a:p>
        </p:txBody>
      </p:sp>
    </p:spTree>
    <p:extLst>
      <p:ext uri="{BB962C8B-B14F-4D97-AF65-F5344CB8AC3E}">
        <p14:creationId xmlns:p14="http://schemas.microsoft.com/office/powerpoint/2010/main" val="3741541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p>
          <a:p>
            <a:pPr marL="457200" lvl="0" indent="-304800" rtl="0">
              <a:spcBef>
                <a:spcPts val="0"/>
              </a:spcBef>
              <a:buSzPts val="1200"/>
              <a:buChar char="●"/>
            </a:pPr>
            <a:r>
              <a:rPr lang="en-US" sz="1200" dirty="0">
                <a:solidFill>
                  <a:schemeClr val="dk1"/>
                </a:solidFill>
              </a:rPr>
              <a:t>DevOps is nothing new. DevOps concepts have been around since 2009 but it didn’t gain popularity because implementing those values and </a:t>
            </a:r>
            <a:r>
              <a:rPr lang="en-US" sz="1200" dirty="0" err="1">
                <a:solidFill>
                  <a:schemeClr val="dk1"/>
                </a:solidFill>
              </a:rPr>
              <a:t>practises</a:t>
            </a:r>
            <a:r>
              <a:rPr lang="en-US" sz="1200" dirty="0">
                <a:solidFill>
                  <a:schemeClr val="dk1"/>
                </a:solidFill>
              </a:rPr>
              <a:t> proved to be extremely difficult with virtualization and other technologies we had then. It only took off in the last two years, when containers gained popularity and significantly simplified the automation that DevOps advocates.</a:t>
            </a:r>
          </a:p>
          <a:p>
            <a:pPr marL="0" lvl="0" indent="0" rtl="0">
              <a:spcBef>
                <a:spcPts val="0"/>
              </a:spcBef>
              <a:buNone/>
            </a:pPr>
            <a:endParaRPr sz="1200" dirty="0"/>
          </a:p>
        </p:txBody>
      </p:sp>
      <p:sp>
        <p:nvSpPr>
          <p:cNvPr id="363" name="Shape 363"/>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a:t>&lt;number&gt;</a:t>
            </a:r>
          </a:p>
        </p:txBody>
      </p:sp>
    </p:spTree>
    <p:extLst>
      <p:ext uri="{BB962C8B-B14F-4D97-AF65-F5344CB8AC3E}">
        <p14:creationId xmlns:p14="http://schemas.microsoft.com/office/powerpoint/2010/main" val="16154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 name="Shape 475"/>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a:t>In order to deploy a container on your infrastructure, you need to answer a few question first:</a:t>
            </a:r>
          </a:p>
          <a:p>
            <a:pPr marL="914400" lvl="1" indent="-304800" rtl="0">
              <a:spcBef>
                <a:spcPts val="0"/>
              </a:spcBef>
              <a:spcAft>
                <a:spcPts val="0"/>
              </a:spcAft>
              <a:buSzPts val="1200"/>
              <a:buChar char="○"/>
            </a:pPr>
            <a:r>
              <a:rPr lang="en-US">
                <a:latin typeface="Arial"/>
                <a:ea typeface="Arial"/>
                <a:cs typeface="Arial"/>
                <a:sym typeface="Arial"/>
              </a:rPr>
              <a:t>Where do you store the container image so it is accessible to your hosts?</a:t>
            </a:r>
          </a:p>
          <a:p>
            <a:pPr marL="914400" lvl="1" indent="-304800" rtl="0">
              <a:spcBef>
                <a:spcPts val="0"/>
              </a:spcBef>
              <a:spcAft>
                <a:spcPts val="0"/>
              </a:spcAft>
              <a:buSzPts val="1200"/>
              <a:buChar char="○"/>
            </a:pPr>
            <a:r>
              <a:rPr lang="en-US">
                <a:latin typeface="Arial"/>
                <a:ea typeface="Arial"/>
                <a:cs typeface="Arial"/>
                <a:sym typeface="Arial"/>
              </a:rPr>
              <a:t>Which container should get deployed on which host? </a:t>
            </a:r>
          </a:p>
          <a:p>
            <a:pPr marL="914400" lvl="1" indent="-304800" rtl="0">
              <a:spcBef>
                <a:spcPts val="0"/>
              </a:spcBef>
              <a:spcAft>
                <a:spcPts val="0"/>
              </a:spcAft>
              <a:buSzPts val="1200"/>
              <a:buChar char="○"/>
            </a:pPr>
            <a:r>
              <a:rPr lang="en-US">
                <a:latin typeface="Arial"/>
                <a:ea typeface="Arial"/>
                <a:cs typeface="Arial"/>
                <a:sym typeface="Arial"/>
              </a:rPr>
              <a:t>Which host has more capacity? </a:t>
            </a:r>
          </a:p>
          <a:p>
            <a:pPr marL="914400" lvl="1" indent="-304800" rtl="0">
              <a:spcBef>
                <a:spcPts val="0"/>
              </a:spcBef>
              <a:spcAft>
                <a:spcPts val="0"/>
              </a:spcAft>
              <a:buSzPts val="1200"/>
              <a:buChar char="○"/>
            </a:pPr>
            <a:r>
              <a:rPr lang="en-US">
                <a:latin typeface="Arial"/>
                <a:ea typeface="Arial"/>
                <a:cs typeface="Arial"/>
                <a:sym typeface="Arial"/>
              </a:rPr>
              <a:t>How to monitor container health? What do you do if they have crashed?</a:t>
            </a:r>
          </a:p>
          <a:p>
            <a:pPr marL="914400" lvl="1" indent="-304800" rtl="0">
              <a:spcBef>
                <a:spcPts val="0"/>
              </a:spcBef>
              <a:buSzPts val="1200"/>
              <a:buChar char="○"/>
            </a:pPr>
            <a:r>
              <a:rPr lang="en-US">
                <a:latin typeface="Arial"/>
                <a:ea typeface="Arial"/>
                <a:cs typeface="Arial"/>
                <a:sym typeface="Arial"/>
              </a:rPr>
              <a:t>How to scale them up?</a:t>
            </a:r>
          </a:p>
        </p:txBody>
      </p:sp>
      <p:sp>
        <p:nvSpPr>
          <p:cNvPr id="476" name="Shape 476"/>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a:t>&lt;number&gt;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SzPts val="1200"/>
              <a:buChar char="●"/>
            </a:pPr>
            <a:r>
              <a:rPr lang="en-US" sz="1200" dirty="0">
                <a:solidFill>
                  <a:schemeClr val="dk1"/>
                </a:solidFill>
              </a:rPr>
              <a:t>To further complicate the matter, real applications rarely consist of a single container. Even monolith applications have a database, a cache and a number of other components. In order to deploy a multi-container application, there are even more question to answer</a:t>
            </a:r>
          </a:p>
          <a:p>
            <a:pPr marL="914400" lvl="1" indent="-304800" rtl="0">
              <a:spcBef>
                <a:spcPts val="0"/>
              </a:spcBef>
              <a:spcAft>
                <a:spcPts val="0"/>
              </a:spcAft>
              <a:buClr>
                <a:schemeClr val="dk1"/>
              </a:buClr>
              <a:buSzPts val="1200"/>
              <a:buChar char="○"/>
            </a:pPr>
            <a:r>
              <a:rPr lang="en-US" dirty="0">
                <a:solidFill>
                  <a:schemeClr val="dk1"/>
                </a:solidFill>
                <a:latin typeface="Arial"/>
                <a:ea typeface="Arial"/>
                <a:cs typeface="Arial"/>
                <a:sym typeface="Arial"/>
              </a:rPr>
              <a:t>Which containers should be deployed together?</a:t>
            </a:r>
          </a:p>
          <a:p>
            <a:pPr marL="914400" lvl="1" indent="-304800" rtl="0">
              <a:spcBef>
                <a:spcPts val="0"/>
              </a:spcBef>
              <a:spcAft>
                <a:spcPts val="0"/>
              </a:spcAft>
              <a:buClr>
                <a:schemeClr val="dk1"/>
              </a:buClr>
              <a:buSzPts val="1200"/>
              <a:buChar char="○"/>
            </a:pPr>
            <a:r>
              <a:rPr lang="en-US" dirty="0">
                <a:solidFill>
                  <a:schemeClr val="dk1"/>
                </a:solidFill>
                <a:latin typeface="Arial"/>
                <a:ea typeface="Arial"/>
                <a:cs typeface="Arial"/>
                <a:sym typeface="Arial"/>
              </a:rPr>
              <a:t>Which </a:t>
            </a:r>
            <a:r>
              <a:rPr lang="en-US" dirty="0">
                <a:latin typeface="Arial"/>
                <a:ea typeface="Arial"/>
                <a:cs typeface="Arial"/>
                <a:sym typeface="Arial"/>
              </a:rPr>
              <a:t>containers</a:t>
            </a:r>
            <a:r>
              <a:rPr lang="en-US" dirty="0">
                <a:solidFill>
                  <a:schemeClr val="dk1"/>
                </a:solidFill>
                <a:latin typeface="Arial"/>
                <a:ea typeface="Arial"/>
                <a:cs typeface="Arial"/>
                <a:sym typeface="Arial"/>
              </a:rPr>
              <a:t> can </a:t>
            </a:r>
            <a:r>
              <a:rPr lang="en-US" dirty="0">
                <a:latin typeface="Arial"/>
                <a:ea typeface="Arial"/>
                <a:cs typeface="Arial"/>
                <a:sym typeface="Arial"/>
              </a:rPr>
              <a:t>access</a:t>
            </a:r>
            <a:r>
              <a:rPr lang="en-US" dirty="0">
                <a:solidFill>
                  <a:schemeClr val="dk1"/>
                </a:solidFill>
                <a:latin typeface="Arial"/>
                <a:ea typeface="Arial"/>
                <a:cs typeface="Arial"/>
                <a:sym typeface="Arial"/>
              </a:rPr>
              <a:t> each other? </a:t>
            </a:r>
          </a:p>
          <a:p>
            <a:pPr marL="914400" lvl="1" indent="-304800" rtl="0">
              <a:spcBef>
                <a:spcPts val="0"/>
              </a:spcBef>
              <a:spcAft>
                <a:spcPts val="0"/>
              </a:spcAft>
              <a:buSzPts val="1200"/>
              <a:buChar char="○"/>
            </a:pPr>
            <a:r>
              <a:rPr lang="en-US" dirty="0">
                <a:latin typeface="Arial"/>
                <a:ea typeface="Arial"/>
                <a:cs typeface="Arial"/>
                <a:sym typeface="Arial"/>
              </a:rPr>
              <a:t>How to limit access to certain containers?</a:t>
            </a:r>
          </a:p>
          <a:p>
            <a:pPr marL="914400" lvl="1" indent="-304800" rtl="0">
              <a:spcBef>
                <a:spcPts val="0"/>
              </a:spcBef>
              <a:spcAft>
                <a:spcPts val="0"/>
              </a:spcAft>
              <a:buSzPts val="1200"/>
              <a:buChar char="○"/>
            </a:pPr>
            <a:r>
              <a:rPr lang="en-US" dirty="0">
                <a:latin typeface="Arial"/>
                <a:ea typeface="Arial"/>
                <a:cs typeface="Arial"/>
                <a:sym typeface="Arial"/>
              </a:rPr>
              <a:t>How to control what’s running inside a container? Some malicious software?</a:t>
            </a:r>
          </a:p>
          <a:p>
            <a:pPr marL="914400" lvl="1" indent="-304800" rtl="0">
              <a:spcBef>
                <a:spcPts val="0"/>
              </a:spcBef>
              <a:spcAft>
                <a:spcPts val="0"/>
              </a:spcAft>
              <a:buClr>
                <a:schemeClr val="dk1"/>
              </a:buClr>
              <a:buSzPts val="1200"/>
              <a:buChar char="○"/>
            </a:pPr>
            <a:r>
              <a:rPr lang="en-US" dirty="0">
                <a:solidFill>
                  <a:schemeClr val="dk1"/>
                </a:solidFill>
                <a:latin typeface="Arial"/>
                <a:ea typeface="Arial"/>
                <a:cs typeface="Arial"/>
                <a:sym typeface="Arial"/>
              </a:rPr>
              <a:t>How would </a:t>
            </a:r>
            <a:r>
              <a:rPr lang="en-US" dirty="0">
                <a:latin typeface="Arial"/>
                <a:ea typeface="Arial"/>
                <a:cs typeface="Arial"/>
                <a:sym typeface="Arial"/>
              </a:rPr>
              <a:t>containers</a:t>
            </a:r>
            <a:r>
              <a:rPr lang="en-US" dirty="0">
                <a:solidFill>
                  <a:schemeClr val="dk1"/>
                </a:solidFill>
                <a:latin typeface="Arial"/>
                <a:ea typeface="Arial"/>
                <a:cs typeface="Arial"/>
                <a:sym typeface="Arial"/>
              </a:rPr>
              <a:t> find(discover) each other?</a:t>
            </a:r>
          </a:p>
          <a:p>
            <a:pPr marL="914400" lvl="1" indent="-304800" rtl="0">
              <a:spcBef>
                <a:spcPts val="0"/>
              </a:spcBef>
              <a:spcAft>
                <a:spcPts val="0"/>
              </a:spcAft>
              <a:buSzPts val="1200"/>
              <a:buChar char="○"/>
            </a:pPr>
            <a:r>
              <a:rPr lang="en-US" dirty="0">
                <a:latin typeface="Arial"/>
                <a:ea typeface="Arial"/>
                <a:cs typeface="Arial"/>
                <a:sym typeface="Arial"/>
              </a:rPr>
              <a:t>How to scale a container across separate hosts? racks? regions?</a:t>
            </a:r>
          </a:p>
          <a:p>
            <a:pPr marL="914400" lvl="1" indent="-304800" rtl="0">
              <a:spcBef>
                <a:spcPts val="0"/>
              </a:spcBef>
              <a:spcAft>
                <a:spcPts val="0"/>
              </a:spcAft>
              <a:buSzPts val="1200"/>
              <a:buChar char="○"/>
            </a:pPr>
            <a:r>
              <a:rPr lang="en-US" dirty="0">
                <a:latin typeface="Arial"/>
                <a:ea typeface="Arial"/>
                <a:cs typeface="Arial"/>
                <a:sym typeface="Arial"/>
              </a:rPr>
              <a:t>How to handle persistent storage if a container is stateful like a database?</a:t>
            </a:r>
          </a:p>
          <a:p>
            <a:pPr marL="457200" lvl="0" indent="-304800" rtl="0">
              <a:spcBef>
                <a:spcPts val="0"/>
              </a:spcBef>
              <a:buSzPts val="1200"/>
              <a:buChar char="●"/>
            </a:pPr>
            <a:r>
              <a:rPr lang="en-US" sz="1200" dirty="0"/>
              <a:t>In order to streamline deployment of containers to your infrastructure, solutions are needed to assist with not only complex deployment scenarios but also managing containerized applications and their components</a:t>
            </a:r>
          </a:p>
        </p:txBody>
      </p:sp>
      <p:sp>
        <p:nvSpPr>
          <p:cNvPr id="501" name="Shape 501"/>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a:t>&lt;number&gt;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a:spcBef>
                <a:spcPts val="0"/>
              </a:spcBef>
              <a:buClr>
                <a:schemeClr val="dk1"/>
              </a:buClr>
              <a:buSzPts val="1200"/>
              <a:buChar char="●"/>
            </a:pPr>
            <a:r>
              <a:rPr lang="en-US" sz="1200">
                <a:solidFill>
                  <a:schemeClr val="dk1"/>
                </a:solidFill>
              </a:rPr>
              <a:t>Although building and running single containers on a host is fairly simple, build and running multi-container application across multiple infrastructure requires more than just containers.</a:t>
            </a:r>
          </a:p>
          <a:p>
            <a:pPr marL="215900" lvl="0" indent="-215900">
              <a:spcBef>
                <a:spcPts val="0"/>
              </a:spcBef>
              <a:buNone/>
            </a:pPr>
            <a:endParaRPr/>
          </a:p>
        </p:txBody>
      </p:sp>
      <p:sp>
        <p:nvSpPr>
          <p:cNvPr id="548" name="Shape 54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a:t>&lt;number&gt;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Shape 125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8" name="Shape 125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lvl="0" rtl="0">
              <a:spcBef>
                <a:spcPts val="0"/>
              </a:spcBef>
              <a:buNone/>
            </a:pPr>
            <a:endParaRPr dirty="0"/>
          </a:p>
        </p:txBody>
      </p:sp>
    </p:spTree>
    <p:extLst>
      <p:ext uri="{BB962C8B-B14F-4D97-AF65-F5344CB8AC3E}">
        <p14:creationId xmlns:p14="http://schemas.microsoft.com/office/powerpoint/2010/main" val="479503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1504046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38568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65142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1264821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2173647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2046920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2148250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2034317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12988474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32715134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204387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1" name="Shape 62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1200" b="0" i="0" u="none" strike="noStrike" cap="none">
                <a:solidFill>
                  <a:srgbClr val="FFFFFF"/>
                </a:solidFill>
                <a:latin typeface="Overpass"/>
                <a:ea typeface="Overpass"/>
                <a:cs typeface="Overpass"/>
                <a:sym typeface="Overpass"/>
              </a:rPr>
              <a:t>Restructure:</a:t>
            </a:r>
          </a:p>
          <a:p>
            <a:pPr marL="171450" marR="0" lvl="0" indent="-171450" algn="l" rtl="0">
              <a:lnSpc>
                <a:spcPct val="90000"/>
              </a:lnSpc>
              <a:spcBef>
                <a:spcPts val="0"/>
              </a:spcBef>
              <a:spcAft>
                <a:spcPts val="0"/>
              </a:spcAft>
              <a:buClr>
                <a:srgbClr val="FFFFFF"/>
              </a:buClr>
              <a:buSzPts val="1200"/>
              <a:buFont typeface="Overpass"/>
              <a:buChar char="-"/>
            </a:pPr>
            <a:r>
              <a:rPr lang="en-US" sz="1200" b="0" i="0" u="none" strike="noStrike" cap="none">
                <a:solidFill>
                  <a:srgbClr val="FFFFFF"/>
                </a:solidFill>
                <a:latin typeface="Overpass"/>
                <a:ea typeface="Overpass"/>
                <a:cs typeface="Overpass"/>
                <a:sym typeface="Overpass"/>
              </a:rPr>
              <a:t>Easy to acquire</a:t>
            </a:r>
          </a:p>
          <a:p>
            <a:pPr marL="171450" marR="0" lvl="0" indent="-171450" algn="l" rtl="0">
              <a:lnSpc>
                <a:spcPct val="90000"/>
              </a:lnSpc>
              <a:spcBef>
                <a:spcPts val="0"/>
              </a:spcBef>
              <a:spcAft>
                <a:spcPts val="0"/>
              </a:spcAft>
              <a:buClr>
                <a:srgbClr val="FFFFFF"/>
              </a:buClr>
              <a:buSzPts val="1200"/>
              <a:buFont typeface="Overpass"/>
              <a:buChar char="-"/>
            </a:pPr>
            <a:r>
              <a:rPr lang="en-US" sz="1200" b="0" i="0" u="none" strike="noStrike" cap="none">
                <a:solidFill>
                  <a:srgbClr val="FFFFFF"/>
                </a:solidFill>
                <a:latin typeface="Overpass"/>
                <a:ea typeface="Overpass"/>
                <a:cs typeface="Overpass"/>
                <a:sym typeface="Overpass"/>
              </a:rPr>
              <a:t>Easy to deploy</a:t>
            </a:r>
          </a:p>
          <a:p>
            <a:pPr marL="171450" marR="0" lvl="0" indent="-171450" algn="l" rtl="0">
              <a:lnSpc>
                <a:spcPct val="90000"/>
              </a:lnSpc>
              <a:spcBef>
                <a:spcPts val="0"/>
              </a:spcBef>
              <a:spcAft>
                <a:spcPts val="0"/>
              </a:spcAft>
              <a:buClr>
                <a:srgbClr val="FFFFFF"/>
              </a:buClr>
              <a:buSzPts val="1200"/>
              <a:buFont typeface="Overpass"/>
              <a:buChar char="-"/>
            </a:pPr>
            <a:r>
              <a:rPr lang="en-US" sz="1200" b="0" i="0" u="none" strike="noStrike" cap="none">
                <a:solidFill>
                  <a:srgbClr val="FFFFFF"/>
                </a:solidFill>
                <a:latin typeface="Overpass"/>
                <a:ea typeface="Overpass"/>
                <a:cs typeface="Overpass"/>
                <a:sym typeface="Overpass"/>
              </a:rPr>
              <a:t>Easy to maintain / manage</a:t>
            </a:r>
          </a:p>
          <a:p>
            <a:pPr marL="171450" marR="0" lvl="0" indent="-171450" algn="l" rtl="0">
              <a:lnSpc>
                <a:spcPct val="90000"/>
              </a:lnSpc>
              <a:spcBef>
                <a:spcPts val="0"/>
              </a:spcBef>
              <a:spcAft>
                <a:spcPts val="0"/>
              </a:spcAft>
              <a:buClr>
                <a:srgbClr val="FFFFFF"/>
              </a:buClr>
              <a:buSzPts val="1200"/>
              <a:buFont typeface="Overpass"/>
              <a:buChar char="-"/>
            </a:pPr>
            <a:r>
              <a:rPr lang="en-US" sz="1200" b="0" i="0" u="none" strike="noStrike" cap="none">
                <a:solidFill>
                  <a:srgbClr val="FFFFFF"/>
                </a:solidFill>
                <a:latin typeface="Overpass"/>
                <a:ea typeface="Overpass"/>
                <a:cs typeface="Overpass"/>
                <a:sym typeface="Overpass"/>
              </a:rPr>
              <a:t>Jointly supported</a:t>
            </a:r>
          </a:p>
          <a:p>
            <a:pPr marL="171450" marR="0" lvl="0" indent="-171450" algn="l" rtl="0">
              <a:lnSpc>
                <a:spcPct val="90000"/>
              </a:lnSpc>
              <a:spcBef>
                <a:spcPts val="0"/>
              </a:spcBef>
              <a:spcAft>
                <a:spcPts val="0"/>
              </a:spcAft>
              <a:buClr>
                <a:schemeClr val="dk1"/>
              </a:buClr>
              <a:buFont typeface="Calibri"/>
              <a:buNone/>
            </a:pPr>
            <a:endParaRPr sz="1200" b="0" i="0" u="none" strike="noStrike" cap="none">
              <a:solidFill>
                <a:srgbClr val="FFFFFF"/>
              </a:solidFill>
              <a:latin typeface="Overpass"/>
              <a:ea typeface="Overpass"/>
              <a:cs typeface="Overpass"/>
              <a:sym typeface="Overpass"/>
            </a:endParaRPr>
          </a:p>
          <a:p>
            <a:pPr marL="171450" marR="0" lvl="0" indent="-171450" algn="l" rtl="0">
              <a:lnSpc>
                <a:spcPct val="90000"/>
              </a:lnSpc>
              <a:spcBef>
                <a:spcPts val="0"/>
              </a:spcBef>
              <a:spcAft>
                <a:spcPts val="0"/>
              </a:spcAft>
              <a:buClr>
                <a:schemeClr val="dk1"/>
              </a:buClr>
              <a:buFont typeface="Calibri"/>
              <a:buNone/>
            </a:pPr>
            <a:endParaRPr sz="1200" b="0" i="0" u="none" strike="noStrike" cap="none">
              <a:solidFill>
                <a:srgbClr val="FFFFFF"/>
              </a:solidFill>
              <a:latin typeface="Overpass"/>
              <a:ea typeface="Overpass"/>
              <a:cs typeface="Overpass"/>
              <a:sym typeface="Overpass"/>
            </a:endParaRP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Font typeface="Quattrocento Sans"/>
              <a:buNone/>
            </a:pPr>
            <a:r>
              <a:rPr lang="en-US" sz="1200" b="0" i="0" u="none" strike="noStrike" cap="none">
                <a:solidFill>
                  <a:srgbClr val="FFFFFF"/>
                </a:solidFill>
                <a:latin typeface="Quattrocento Sans"/>
                <a:ea typeface="Quattrocento Sans"/>
                <a:cs typeface="Quattrocento Sans"/>
                <a:sym typeface="Quattrocento Sans"/>
              </a:rPr>
              <a:t>Microsoft .NET integration and availability with Red Hat Enterprise Linux®, including OpenShift Container Platform by Red Hat</a:t>
            </a:r>
          </a:p>
          <a:p>
            <a:pPr marL="0" marR="0" lvl="0" indent="0" algn="l" rtl="0">
              <a:spcBef>
                <a:spcPts val="0"/>
              </a:spcBef>
              <a:buClr>
                <a:schemeClr val="dk1"/>
              </a:buClr>
              <a:buFont typeface="Arial"/>
              <a:buNone/>
            </a:pPr>
            <a:endParaRPr sz="1200" b="0" i="0" u="none" strike="noStrike" cap="none">
              <a:solidFill>
                <a:schemeClr val="dk1"/>
              </a:solidFill>
              <a:latin typeface="Calibri"/>
              <a:ea typeface="Calibri"/>
              <a:cs typeface="Calibri"/>
              <a:sym typeface="Calibri"/>
            </a:endParaRPr>
          </a:p>
        </p:txBody>
      </p:sp>
      <p:sp>
        <p:nvSpPr>
          <p:cNvPr id="622" name="Shape 62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sz="1200" b="0" i="0" u="none" strike="noStrike" cap="none">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12007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3410149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3891901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9" name="Shape 599"/>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a:spcBef>
                <a:spcPts val="0"/>
              </a:spcBef>
              <a:buSzPts val="1200"/>
              <a:buChar char="●"/>
            </a:pPr>
            <a:r>
              <a:rPr lang="en-US" sz="1200" dirty="0"/>
              <a:t>OpenShift is Red Hat’s container platform based on docker and Kubernetes that brings in all the pieces required for building, running and deploying containers at scale. OCP is the leading enterprise distribution of Kubernetes optimized for continuous application development and multi-tenant deployment. OpenShift adds developer and operational centric tools to enable rapid application development, easy deployment and scaling, and long-term lifecycle maintenance for teams and applications. Red Hat is a leading contributor to the docker and Kubernetes projects.</a:t>
            </a:r>
          </a:p>
        </p:txBody>
      </p:sp>
      <p:sp>
        <p:nvSpPr>
          <p:cNvPr id="600" name="Shape 600"/>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457200" lvl="0" indent="-304800" rtl="0">
              <a:spcBef>
                <a:spcPts val="0"/>
              </a:spcBef>
              <a:spcAft>
                <a:spcPts val="0"/>
              </a:spcAft>
              <a:buSzPts val="1200"/>
              <a:buChar char="●"/>
            </a:pPr>
            <a:r>
              <a:rPr lang="en-US" sz="1200" dirty="0"/>
              <a:t>Red Hat container solutions cover all these areas through</a:t>
            </a:r>
          </a:p>
          <a:p>
            <a:pPr marL="914400" lvl="1" indent="-304800" rtl="0">
              <a:spcBef>
                <a:spcPts val="0"/>
              </a:spcBef>
              <a:spcAft>
                <a:spcPts val="0"/>
              </a:spcAft>
              <a:buSzPts val="1200"/>
              <a:buChar char="○"/>
            </a:pPr>
            <a:r>
              <a:rPr lang="en-US" sz="1200" dirty="0"/>
              <a:t>Operating System: Red Hat Enterprise Linux Atomic Host</a:t>
            </a:r>
          </a:p>
          <a:p>
            <a:pPr marL="914400" lvl="1" indent="-304800" rtl="0">
              <a:spcBef>
                <a:spcPts val="0"/>
              </a:spcBef>
              <a:spcAft>
                <a:spcPts val="0"/>
              </a:spcAft>
              <a:buSzPts val="1200"/>
              <a:buChar char="○"/>
            </a:pPr>
            <a:r>
              <a:rPr lang="en-US" sz="1200" dirty="0"/>
              <a:t>Platform: Red Hat OpenShift</a:t>
            </a:r>
          </a:p>
          <a:p>
            <a:pPr marL="914400" lvl="1" indent="-304800" rtl="0">
              <a:spcBef>
                <a:spcPts val="0"/>
              </a:spcBef>
              <a:spcAft>
                <a:spcPts val="0"/>
              </a:spcAft>
              <a:buSzPts val="1200"/>
              <a:buChar char="○"/>
            </a:pPr>
            <a:r>
              <a:rPr lang="en-US" sz="1200" dirty="0"/>
              <a:t>Management: Red Hat CloudForms</a:t>
            </a:r>
          </a:p>
          <a:p>
            <a:pPr marL="914400" lvl="1" indent="-304800" rtl="0">
              <a:spcBef>
                <a:spcPts val="0"/>
              </a:spcBef>
              <a:spcAft>
                <a:spcPts val="0"/>
              </a:spcAft>
              <a:buSzPts val="1200"/>
              <a:buChar char="○"/>
            </a:pPr>
            <a:r>
              <a:rPr lang="en-US" sz="1200" dirty="0"/>
              <a:t>Storage: Red Hat Gluster Storage</a:t>
            </a:r>
          </a:p>
          <a:p>
            <a:pPr marL="457200" lvl="0" indent="-304800" rtl="0">
              <a:spcBef>
                <a:spcPts val="0"/>
              </a:spcBef>
              <a:buSzPts val="1200"/>
              <a:buChar char="●"/>
            </a:pPr>
            <a:r>
              <a:rPr lang="en-US" sz="1200" dirty="0"/>
              <a:t>We zoom in a bit on OpenShift, Red Hat’s container platform</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508000" lvl="0" indent="-355600" rtl="0">
              <a:spcBef>
                <a:spcPts val="0"/>
              </a:spcBef>
              <a:spcAft>
                <a:spcPts val="0"/>
              </a:spcAft>
              <a:buSzPts val="1600"/>
              <a:buChar char="●"/>
            </a:pPr>
            <a:r>
              <a:rPr lang="en-US" sz="1600" dirty="0"/>
              <a:t>Red Hat helps organizations develop, deploy, and manage existing and container-based applications seamlessly across physical, virtual, and public cloud infrastructures. </a:t>
            </a:r>
          </a:p>
          <a:p>
            <a:pPr marL="508000" lvl="0" indent="-355600" rtl="0">
              <a:spcBef>
                <a:spcPts val="0"/>
              </a:spcBef>
              <a:spcAft>
                <a:spcPts val="0"/>
              </a:spcAft>
              <a:buSzPts val="1600"/>
              <a:buChar char="●"/>
            </a:pPr>
            <a:r>
              <a:rPr lang="en-US" sz="1600" dirty="0"/>
              <a:t>Built on proven open source technologies, OpenShift helps application development and IT operations teams modernize applications, deliver new services, and accelerate development processes.</a:t>
            </a:r>
          </a:p>
          <a:p>
            <a:pPr marL="508000" lvl="0" indent="-355600" rtl="0">
              <a:spcBef>
                <a:spcPts val="0"/>
              </a:spcBef>
              <a:spcAft>
                <a:spcPts val="0"/>
              </a:spcAft>
              <a:buSzPts val="1600"/>
              <a:buChar char="●"/>
            </a:pPr>
            <a:r>
              <a:rPr lang="en-US" sz="1600" dirty="0"/>
              <a:t>OpenShift Container Platform provides developers with an optimal platform for provisioning, building, and deploying applications and their components in a self-service fashion. With automated workflows like our source-to-image (S2I) process, it is easy to get source code from version control systems into ready-to-run, docker-formatted container images. </a:t>
            </a:r>
          </a:p>
          <a:p>
            <a:pPr marL="508000" lvl="0" indent="-355600" rtl="0">
              <a:spcBef>
                <a:spcPts val="0"/>
              </a:spcBef>
              <a:buSzPts val="1600"/>
              <a:buChar char="●"/>
            </a:pPr>
            <a:r>
              <a:rPr lang="en-US" sz="1600" dirty="0"/>
              <a:t>OpenShift IT operations a secure, enterprise-grade Kubernetes that provides policy-based control and automation for applications. Cluster services, scheduling, and orchestration provide load-balancing and auto-scaling capabilities. Security features prevent tenants from compromising other applications or the underlying host. And because OpenShift can attach persistent storage directly to containers, IT organizations can run both stateful and stateless applications on one platform. </a:t>
            </a:r>
          </a:p>
          <a:p>
            <a:pPr marL="0" lvl="0" indent="0" rtl="0">
              <a:spcBef>
                <a:spcPts val="0"/>
              </a:spcBef>
              <a:buNone/>
            </a:pPr>
            <a:endParaRPr sz="16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0" name="Shape 630"/>
          <p:cNvSpPr txBox="1">
            <a:spLocks noGrp="1"/>
          </p:cNvSpPr>
          <p:nvPr>
            <p:ph type="body" idx="1"/>
          </p:nvPr>
        </p:nvSpPr>
        <p:spPr>
          <a:xfrm>
            <a:off x="685187" y="4342754"/>
            <a:ext cx="5487900" cy="4115100"/>
          </a:xfrm>
          <a:prstGeom prst="rect">
            <a:avLst/>
          </a:prstGeom>
          <a:noFill/>
          <a:ln>
            <a:noFill/>
          </a:ln>
        </p:spPr>
        <p:txBody>
          <a:bodyPr spcFirstLastPara="1" wrap="square" lIns="90600" tIns="45275" rIns="90600" bIns="45275" anchor="t" anchorCtr="0">
            <a:noAutofit/>
          </a:bodyPr>
          <a:lstStyle/>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OpenShift Origin is the open source community project that drives OpenShift development</a:t>
            </a:r>
            <a:endParaRPr sz="1200" dirty="0"/>
          </a:p>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But Origin combines a number of best-of-breed upstream projects including Docker, Kubernetes, Project Atomic and more.  </a:t>
            </a:r>
            <a:endParaRPr sz="1200" dirty="0"/>
          </a:p>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Red Hat is a leading contributor to these these upstream projects that deliver the core infrastructure capabilities for OpenShift</a:t>
            </a:r>
            <a:endParaRPr sz="1200" dirty="0"/>
          </a:p>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OpenShift Online is our Public PaaS service offering at openshift.com</a:t>
            </a:r>
            <a:endParaRPr sz="1200" dirty="0"/>
          </a:p>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OpenShift Enterprise is our Private PaaS software solution for running your own PaaS</a:t>
            </a:r>
            <a:endParaRPr sz="1200" dirty="0"/>
          </a:p>
        </p:txBody>
      </p:sp>
      <p:sp>
        <p:nvSpPr>
          <p:cNvPr id="631" name="Shape 631"/>
          <p:cNvSpPr txBox="1">
            <a:spLocks noGrp="1"/>
          </p:cNvSpPr>
          <p:nvPr>
            <p:ph type="sldNum" idx="12"/>
          </p:nvPr>
        </p:nvSpPr>
        <p:spPr>
          <a:xfrm>
            <a:off x="3884258" y="8685508"/>
            <a:ext cx="2972400" cy="456900"/>
          </a:xfrm>
          <a:prstGeom prst="rect">
            <a:avLst/>
          </a:prstGeom>
          <a:noFill/>
          <a:ln>
            <a:noFill/>
          </a:ln>
        </p:spPr>
        <p:txBody>
          <a:bodyPr spcFirstLastPara="1" wrap="square" lIns="90600" tIns="45275" rIns="90600" bIns="45275" anchor="b" anchorCtr="0">
            <a:noAutofit/>
          </a:bodyPr>
          <a:lstStyle/>
          <a:p>
            <a:pPr marL="0" marR="0" lvl="0" indent="0" algn="r" rtl="0">
              <a:lnSpc>
                <a:spcPct val="100000"/>
              </a:lnSpc>
              <a:spcBef>
                <a:spcPts val="0"/>
              </a:spcBef>
              <a:spcAft>
                <a:spcPts val="0"/>
              </a:spcAft>
              <a:buClr>
                <a:srgbClr val="000000"/>
              </a:buClr>
              <a:buFont typeface="Arial"/>
              <a:buNone/>
            </a:pPr>
            <a:r>
              <a:rPr lang="en" sz="1300" b="0" i="0" u="none" strike="noStrike" cap="none">
                <a:solidFill>
                  <a:srgbClr val="000000"/>
                </a:solidFill>
                <a:latin typeface="Arial"/>
                <a:ea typeface="Arial"/>
                <a:cs typeface="Arial"/>
                <a:sym typeface="Arial"/>
              </a:rPr>
              <a:t> </a:t>
            </a:r>
            <a:endParaRPr sz="1200" dirty="0"/>
          </a:p>
        </p:txBody>
      </p:sp>
    </p:spTree>
    <p:extLst>
      <p:ext uri="{BB962C8B-B14F-4D97-AF65-F5344CB8AC3E}">
        <p14:creationId xmlns:p14="http://schemas.microsoft.com/office/powerpoint/2010/main" val="2717869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508000" lvl="0" indent="-336550" rtl="0">
              <a:spcBef>
                <a:spcPts val="700"/>
              </a:spcBef>
              <a:buClr>
                <a:schemeClr val="dk1"/>
              </a:buClr>
              <a:buSzPts val="1300"/>
              <a:buChar char="●"/>
            </a:pPr>
            <a:r>
              <a:rPr lang="en-US" sz="1300" dirty="0">
                <a:solidFill>
                  <a:schemeClr val="dk1"/>
                </a:solidFill>
              </a:rPr>
              <a:t>OpenShift builds on top of the industry standard Red Hat Enterprise Linux which is the foundation for running enterprise-class linux containers. </a:t>
            </a:r>
          </a:p>
          <a:p>
            <a:pPr marL="215900" lvl="0" indent="-215900" rtl="0">
              <a:spcBef>
                <a:spcPts val="0"/>
              </a:spcBef>
              <a:buNone/>
            </a:pPr>
            <a:endParaRPr sz="1300" dirty="0"/>
          </a:p>
        </p:txBody>
      </p:sp>
      <p:sp>
        <p:nvSpPr>
          <p:cNvPr id="624" name="Shape 624"/>
          <p:cNvSpPr txBox="1">
            <a:spLocks noGrp="1"/>
          </p:cNvSpPr>
          <p:nvPr>
            <p:ph type="sldNum" idx="12"/>
          </p:nvPr>
        </p:nvSpPr>
        <p:spPr>
          <a:xfrm>
            <a:off x="4398963" y="9555163"/>
            <a:ext cx="3373500" cy="503400"/>
          </a:xfrm>
          <a:prstGeom prst="rect">
            <a:avLst/>
          </a:prstGeom>
        </p:spPr>
        <p:txBody>
          <a:bodyPr wrap="square" lIns="91425" tIns="91425" rIns="91425" bIns="91425" anchor="b" anchorCtr="0">
            <a:noAutofit/>
          </a:bodyPr>
          <a:lstStyle/>
          <a:p>
            <a:pPr marL="0" lvl="0" indent="0" rtl="0">
              <a:spcBef>
                <a:spcPts val="0"/>
              </a:spcBef>
              <a:buNone/>
            </a:pPr>
            <a:r>
              <a:rPr lang="en-US" sz="1300" dirty="0"/>
              <a:t>&lt;number&gt;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508000" lvl="0" indent="-336550" rtl="0">
              <a:spcBef>
                <a:spcPts val="700"/>
              </a:spcBef>
              <a:buClr>
                <a:schemeClr val="dk1"/>
              </a:buClr>
              <a:buSzPts val="1300"/>
              <a:buChar char="●"/>
            </a:pPr>
            <a:r>
              <a:rPr lang="en-US" sz="1300" dirty="0">
                <a:solidFill>
                  <a:schemeClr val="dk1"/>
                </a:solidFill>
              </a:rPr>
              <a:t>OpenShift builds on top of the industry standard Red Hat Enterprise Linux which is the foundation for running enterprise-class linux containers. </a:t>
            </a:r>
          </a:p>
          <a:p>
            <a:pPr marL="215900" lvl="0" indent="-215900" rtl="0">
              <a:spcBef>
                <a:spcPts val="0"/>
              </a:spcBef>
              <a:buNone/>
            </a:pPr>
            <a:endParaRPr sz="1300" dirty="0"/>
          </a:p>
        </p:txBody>
      </p:sp>
      <p:sp>
        <p:nvSpPr>
          <p:cNvPr id="624" name="Shape 624"/>
          <p:cNvSpPr txBox="1">
            <a:spLocks noGrp="1"/>
          </p:cNvSpPr>
          <p:nvPr>
            <p:ph type="sldNum" idx="12"/>
          </p:nvPr>
        </p:nvSpPr>
        <p:spPr>
          <a:xfrm>
            <a:off x="4398963" y="9555163"/>
            <a:ext cx="3373500" cy="503400"/>
          </a:xfrm>
          <a:prstGeom prst="rect">
            <a:avLst/>
          </a:prstGeom>
        </p:spPr>
        <p:txBody>
          <a:bodyPr wrap="square" lIns="91425" tIns="91425" rIns="91425" bIns="91425" anchor="b" anchorCtr="0">
            <a:noAutofit/>
          </a:bodyPr>
          <a:lstStyle/>
          <a:p>
            <a:pPr marL="0" lvl="0" indent="0" rtl="0">
              <a:spcBef>
                <a:spcPts val="0"/>
              </a:spcBef>
              <a:buNone/>
            </a:pPr>
            <a:r>
              <a:rPr lang="en-US" sz="1300" dirty="0"/>
              <a:t>&lt;number&gt;</a:t>
            </a:r>
          </a:p>
        </p:txBody>
      </p:sp>
    </p:spTree>
    <p:extLst>
      <p:ext uri="{BB962C8B-B14F-4D97-AF65-F5344CB8AC3E}">
        <p14:creationId xmlns:p14="http://schemas.microsoft.com/office/powerpoint/2010/main" val="950280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508000" lvl="0" indent="-336550" rtl="0">
              <a:spcBef>
                <a:spcPts val="700"/>
              </a:spcBef>
              <a:buClr>
                <a:schemeClr val="dk1"/>
              </a:buClr>
              <a:buSzPts val="1300"/>
              <a:buChar char="●"/>
            </a:pPr>
            <a:r>
              <a:rPr lang="en-US" sz="1300" dirty="0">
                <a:solidFill>
                  <a:schemeClr val="dk1"/>
                </a:solidFill>
              </a:rPr>
              <a:t>On top of the RHEL foundation, OpenShift provides container orchestration and scheduling, persistence storage, lifecycle management, operational management and other container infrastructure services required to be able to run containers at scale in production. This group of services is sometimes called  Container-as-a-Service (CaaS) in the industry. </a:t>
            </a:r>
          </a:p>
          <a:p>
            <a:pPr marL="215900" lvl="0" indent="-215900" rtl="0">
              <a:spcBef>
                <a:spcPts val="0"/>
              </a:spcBef>
              <a:buNone/>
            </a:pPr>
            <a:endParaRPr sz="1300" dirty="0"/>
          </a:p>
        </p:txBody>
      </p:sp>
      <p:sp>
        <p:nvSpPr>
          <p:cNvPr id="643" name="Shape 643"/>
          <p:cNvSpPr txBox="1">
            <a:spLocks noGrp="1"/>
          </p:cNvSpPr>
          <p:nvPr>
            <p:ph type="sldNum" idx="12"/>
          </p:nvPr>
        </p:nvSpPr>
        <p:spPr>
          <a:xfrm>
            <a:off x="4398963" y="9555163"/>
            <a:ext cx="3373500" cy="503400"/>
          </a:xfrm>
          <a:prstGeom prst="rect">
            <a:avLst/>
          </a:prstGeom>
        </p:spPr>
        <p:txBody>
          <a:bodyPr wrap="square" lIns="91425" tIns="91425" rIns="91425" bIns="91425" anchor="b" anchorCtr="0">
            <a:noAutofit/>
          </a:bodyPr>
          <a:lstStyle/>
          <a:p>
            <a:pPr marL="0" lvl="0" indent="0" rtl="0">
              <a:spcBef>
                <a:spcPts val="0"/>
              </a:spcBef>
              <a:buNone/>
            </a:pPr>
            <a:r>
              <a:rPr lang="en-US" sz="1300" dirty="0"/>
              <a:t>&lt;number&gt;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508000" lvl="0" indent="-336550" rtl="0">
              <a:spcBef>
                <a:spcPts val="700"/>
              </a:spcBef>
              <a:buClr>
                <a:schemeClr val="dk1"/>
              </a:buClr>
              <a:buSzPts val="1300"/>
              <a:buChar char="●"/>
            </a:pPr>
            <a:r>
              <a:rPr lang="en-US" sz="1300" dirty="0">
                <a:solidFill>
                  <a:schemeClr val="dk1"/>
                </a:solidFill>
              </a:rPr>
              <a:t>OpenShift does not limit itself to CaaS and also provides application services such as light-weight application platforms, message brokers, single-sign-on, distributed in-memory and other middleware as well as image build automation and CI/CD pipelines in order for developers to be able to take advantage of containers using the same tools and frameworks they do today. This layer of service is often called PaaS in the industry.</a:t>
            </a:r>
          </a:p>
          <a:p>
            <a:pPr marL="508000" lvl="0" indent="-336550" rtl="0">
              <a:spcBef>
                <a:spcPts val="700"/>
              </a:spcBef>
              <a:buClr>
                <a:schemeClr val="dk1"/>
              </a:buClr>
              <a:buSzPts val="1300"/>
              <a:buChar char="●"/>
            </a:pPr>
            <a:r>
              <a:rPr lang="en-US" sz="1300" dirty="0">
                <a:solidFill>
                  <a:schemeClr val="dk1"/>
                </a:solidFill>
              </a:rPr>
              <a:t>With OpenShift, you don't have to choose between CaaS and PaaS. OpenShift allows you to pick the right services for various applications and give choice to the dev and ops teams to use the platform the way it fits best.</a:t>
            </a:r>
          </a:p>
          <a:p>
            <a:pPr marL="215900" lvl="0" indent="-215900" rtl="0">
              <a:spcBef>
                <a:spcPts val="0"/>
              </a:spcBef>
              <a:buNone/>
            </a:pPr>
            <a:endParaRPr sz="1300" dirty="0"/>
          </a:p>
        </p:txBody>
      </p:sp>
      <p:sp>
        <p:nvSpPr>
          <p:cNvPr id="679" name="Shape 679"/>
          <p:cNvSpPr txBox="1">
            <a:spLocks noGrp="1"/>
          </p:cNvSpPr>
          <p:nvPr>
            <p:ph type="sldNum" idx="12"/>
          </p:nvPr>
        </p:nvSpPr>
        <p:spPr>
          <a:xfrm>
            <a:off x="4398963" y="9555163"/>
            <a:ext cx="3373500" cy="503400"/>
          </a:xfrm>
          <a:prstGeom prst="rect">
            <a:avLst/>
          </a:prstGeom>
        </p:spPr>
        <p:txBody>
          <a:bodyPr wrap="square" lIns="91425" tIns="91425" rIns="91425" bIns="91425" anchor="b" anchorCtr="0">
            <a:noAutofit/>
          </a:bodyPr>
          <a:lstStyle/>
          <a:p>
            <a:pPr marL="0" lvl="0" indent="0" rtl="0">
              <a:spcBef>
                <a:spcPts val="0"/>
              </a:spcBef>
              <a:buNone/>
            </a:pPr>
            <a:r>
              <a:rPr lang="en-US" sz="1300" dirty="0"/>
              <a:t>&lt;number&gt;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0F6D7-03F2-E64E-BC70-7226C48B9C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0229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sz="1300" dirty="0"/>
          </a:p>
        </p:txBody>
      </p:sp>
      <p:sp>
        <p:nvSpPr>
          <p:cNvPr id="727" name="Shape 727"/>
          <p:cNvSpPr txBox="1">
            <a:spLocks noGrp="1"/>
          </p:cNvSpPr>
          <p:nvPr>
            <p:ph type="sldNum" idx="12"/>
          </p:nvPr>
        </p:nvSpPr>
        <p:spPr>
          <a:xfrm>
            <a:off x="4398963" y="9555163"/>
            <a:ext cx="3373500" cy="503400"/>
          </a:xfrm>
          <a:prstGeom prst="rect">
            <a:avLst/>
          </a:prstGeom>
        </p:spPr>
        <p:txBody>
          <a:bodyPr wrap="square" lIns="91425" tIns="91425" rIns="91425" bIns="91425" anchor="b" anchorCtr="0">
            <a:noAutofit/>
          </a:bodyPr>
          <a:lstStyle/>
          <a:p>
            <a:pPr marL="0" lvl="0" indent="0" rtl="0">
              <a:spcBef>
                <a:spcPts val="0"/>
              </a:spcBef>
              <a:buNone/>
            </a:pPr>
            <a:r>
              <a:rPr lang="en-US" sz="1300" dirty="0"/>
              <a:t>&lt;number&gt;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5" name="Shape 795"/>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lnSpc>
                <a:spcPct val="115000"/>
              </a:lnSpc>
              <a:spcBef>
                <a:spcPts val="0"/>
              </a:spcBef>
              <a:buClr>
                <a:schemeClr val="dk1"/>
              </a:buClr>
              <a:buSzPts val="1200"/>
              <a:buFont typeface="Arial"/>
              <a:buNone/>
            </a:pPr>
            <a:r>
              <a:rPr lang="en-US" sz="1100" dirty="0">
                <a:solidFill>
                  <a:schemeClr val="dk1"/>
                </a:solidFill>
              </a:rPr>
              <a:t>Speaker:</a:t>
            </a:r>
          </a:p>
          <a:p>
            <a:pPr marL="0" lvl="0" indent="-76200" rtl="0">
              <a:lnSpc>
                <a:spcPct val="115000"/>
              </a:lnSpc>
              <a:spcBef>
                <a:spcPts val="0"/>
              </a:spcBef>
              <a:buClr>
                <a:schemeClr val="dk1"/>
              </a:buClr>
              <a:buSzPts val="1200"/>
              <a:buFont typeface="Arial"/>
              <a:buNone/>
            </a:pPr>
            <a:r>
              <a:rPr lang="en-US" sz="1100" dirty="0">
                <a:solidFill>
                  <a:schemeClr val="dk1"/>
                </a:solidFill>
              </a:rPr>
              <a:t>* From bare metal physical machines to virtualized infrastructure, or in private or certified public clouds, OpenShift is supported anywhere that Red Hat Enterprise Linux is. </a:t>
            </a:r>
          </a:p>
          <a:p>
            <a:pPr marL="0" lvl="0" indent="-76200" rtl="0">
              <a:lnSpc>
                <a:spcPct val="115000"/>
              </a:lnSpc>
              <a:spcBef>
                <a:spcPts val="0"/>
              </a:spcBef>
              <a:buClr>
                <a:schemeClr val="dk1"/>
              </a:buClr>
              <a:buSzPts val="1200"/>
              <a:buFont typeface="Arial"/>
              <a:buNone/>
            </a:pPr>
            <a:r>
              <a:rPr lang="en-US" sz="1100" dirty="0">
                <a:solidFill>
                  <a:schemeClr val="dk1"/>
                </a:solidFill>
              </a:rPr>
              <a:t>* This includes all the supported virtualization platforms - RHEV, vSphere or Hyper-V.</a:t>
            </a:r>
          </a:p>
          <a:p>
            <a:pPr marL="0" lvl="0" indent="-76200" rtl="0">
              <a:lnSpc>
                <a:spcPct val="115000"/>
              </a:lnSpc>
              <a:spcBef>
                <a:spcPts val="0"/>
              </a:spcBef>
              <a:buClr>
                <a:schemeClr val="dk1"/>
              </a:buClr>
              <a:buSzPts val="1200"/>
              <a:buFont typeface="Arial"/>
              <a:buNone/>
            </a:pPr>
            <a:r>
              <a:rPr lang="en-US" sz="1100" dirty="0">
                <a:solidFill>
                  <a:schemeClr val="dk1"/>
                </a:solidFill>
              </a:rPr>
              <a:t>* Red Hat’s OpenStack platform and certified public cloud providers like Amazon, Google and more are supported, too.</a:t>
            </a:r>
          </a:p>
          <a:p>
            <a:pPr marL="0" lvl="0" indent="-76200" rtl="0">
              <a:lnSpc>
                <a:spcPct val="115000"/>
              </a:lnSpc>
              <a:spcBef>
                <a:spcPts val="0"/>
              </a:spcBef>
              <a:buClr>
                <a:schemeClr val="dk1"/>
              </a:buClr>
              <a:buSzPts val="1200"/>
              <a:buFont typeface="Arial"/>
              <a:buNone/>
            </a:pPr>
            <a:r>
              <a:rPr lang="en-US" sz="1100" dirty="0">
                <a:solidFill>
                  <a:schemeClr val="dk1"/>
                </a:solidFill>
              </a:rPr>
              <a:t>* You can even take a hybrid approach and deploy instances of OpenShift Container Platform across all of these infrastructures.</a:t>
            </a:r>
          </a:p>
          <a:p>
            <a:pPr marL="0" lvl="0" indent="-76200" rtl="0">
              <a:lnSpc>
                <a:spcPct val="115000"/>
              </a:lnSpc>
              <a:spcBef>
                <a:spcPts val="0"/>
              </a:spcBef>
              <a:buClr>
                <a:schemeClr val="dk1"/>
              </a:buClr>
              <a:buSzPts val="1200"/>
              <a:buFont typeface="Arial"/>
              <a:buNone/>
            </a:pPr>
            <a:r>
              <a:rPr lang="en-US" sz="1100" dirty="0">
                <a:solidFill>
                  <a:schemeClr val="dk1"/>
                </a:solidFill>
              </a:rPr>
              <a:t>Discussion:</a:t>
            </a:r>
          </a:p>
          <a:p>
            <a:pPr marL="0" lvl="0" indent="-76200" rtl="0">
              <a:lnSpc>
                <a:spcPct val="115000"/>
              </a:lnSpc>
              <a:spcBef>
                <a:spcPts val="0"/>
              </a:spcBef>
              <a:buClr>
                <a:schemeClr val="dk1"/>
              </a:buClr>
              <a:buSzPts val="1200"/>
              <a:buFont typeface="Arial"/>
              <a:buNone/>
            </a:pPr>
            <a:r>
              <a:rPr lang="en-US" sz="1100" dirty="0">
                <a:solidFill>
                  <a:schemeClr val="dk1"/>
                </a:solidFill>
              </a:rPr>
              <a:t>* Show the flexibility of deploying OpenShift</a:t>
            </a:r>
          </a:p>
          <a:p>
            <a:pPr marL="0" lvl="0" indent="-76200" rtl="0">
              <a:lnSpc>
                <a:spcPct val="115000"/>
              </a:lnSpc>
              <a:spcBef>
                <a:spcPts val="0"/>
              </a:spcBef>
              <a:buClr>
                <a:schemeClr val="dk1"/>
              </a:buClr>
              <a:buSzPts val="1200"/>
              <a:buFont typeface="Arial"/>
              <a:buNone/>
            </a:pPr>
            <a:r>
              <a:rPr lang="en-US" sz="1100" dirty="0">
                <a:solidFill>
                  <a:schemeClr val="dk1"/>
                </a:solidFill>
              </a:rPr>
              <a:t>* Technically only x86 platforms are supported.</a:t>
            </a:r>
          </a:p>
          <a:p>
            <a:pPr marL="0" lvl="0" indent="-76200" rtl="0">
              <a:lnSpc>
                <a:spcPct val="115000"/>
              </a:lnSpc>
              <a:spcBef>
                <a:spcPts val="0"/>
              </a:spcBef>
              <a:buClr>
                <a:schemeClr val="dk1"/>
              </a:buClr>
              <a:buSzPts val="1200"/>
              <a:buFont typeface="Arial"/>
              <a:buNone/>
            </a:pPr>
            <a:r>
              <a:rPr lang="en-US" sz="1100" dirty="0">
                <a:solidFill>
                  <a:schemeClr val="dk1"/>
                </a:solidFill>
              </a:rPr>
              <a:t>Transcript:</a:t>
            </a:r>
          </a:p>
          <a:p>
            <a:pPr marL="0" lvl="0" indent="-76200" rtl="0">
              <a:lnSpc>
                <a:spcPct val="115000"/>
              </a:lnSpc>
              <a:spcBef>
                <a:spcPts val="0"/>
              </a:spcBef>
              <a:buClr>
                <a:schemeClr val="dk1"/>
              </a:buClr>
              <a:buSzPts val="1200"/>
              <a:buFont typeface="Arial"/>
              <a:buNone/>
            </a:pPr>
            <a:r>
              <a:rPr lang="en-US" sz="1100" dirty="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p>
          <a:p>
            <a:pPr marL="0" lvl="0" indent="0" rtl="0">
              <a:spcBef>
                <a:spcPts val="0"/>
              </a:spcBef>
              <a:buNone/>
            </a:pPr>
            <a:endParaRPr sz="1100" dirty="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7" name="Shape 817"/>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lnSpc>
                <a:spcPct val="115000"/>
              </a:lnSpc>
              <a:spcBef>
                <a:spcPts val="0"/>
              </a:spcBef>
              <a:buClr>
                <a:schemeClr val="dk1"/>
              </a:buClr>
              <a:buSzPts val="1200"/>
              <a:buFont typeface="Arial"/>
              <a:buNone/>
            </a:pPr>
            <a:r>
              <a:rPr lang="en-US" dirty="0">
                <a:solidFill>
                  <a:schemeClr val="dk1"/>
                </a:solidFill>
              </a:rPr>
              <a:t>Speaker:</a:t>
            </a:r>
          </a:p>
          <a:p>
            <a:pPr marL="0" lvl="0" indent="-76200" rtl="0">
              <a:lnSpc>
                <a:spcPct val="115000"/>
              </a:lnSpc>
              <a:spcBef>
                <a:spcPts val="0"/>
              </a:spcBef>
              <a:buClr>
                <a:schemeClr val="dk1"/>
              </a:buClr>
              <a:buSzPts val="1200"/>
              <a:buFont typeface="Arial"/>
              <a:buNone/>
            </a:pPr>
            <a:r>
              <a:rPr lang="en-US" dirty="0">
                <a:solidFill>
                  <a:schemeClr val="dk1"/>
                </a:solidFill>
              </a:rPr>
              <a:t>* OpenShift has two types of systems. The first are called nodes.</a:t>
            </a:r>
          </a:p>
          <a:p>
            <a:pPr marL="0" lvl="0" indent="-76200" rtl="0">
              <a:lnSpc>
                <a:spcPct val="115000"/>
              </a:lnSpc>
              <a:spcBef>
                <a:spcPts val="0"/>
              </a:spcBef>
              <a:buClr>
                <a:schemeClr val="dk1"/>
              </a:buClr>
              <a:buSzPts val="1200"/>
              <a:buFont typeface="Arial"/>
              <a:buNone/>
            </a:pPr>
            <a:r>
              <a:rPr lang="en-US" dirty="0">
                <a:solidFill>
                  <a:schemeClr val="dk1"/>
                </a:solidFill>
              </a:rPr>
              <a:t>* Nodes are instances of RHEL 7 or RHEL Atomic with the OpenShift software installed.</a:t>
            </a:r>
          </a:p>
          <a:p>
            <a:pPr marL="0" lvl="0" indent="-76200" rtl="0">
              <a:lnSpc>
                <a:spcPct val="115000"/>
              </a:lnSpc>
              <a:spcBef>
                <a:spcPts val="0"/>
              </a:spcBef>
              <a:buClr>
                <a:schemeClr val="dk1"/>
              </a:buClr>
              <a:buSzPts val="1200"/>
              <a:buFont typeface="Arial"/>
              <a:buNone/>
            </a:pPr>
            <a:r>
              <a:rPr lang="en-US" dirty="0">
                <a:solidFill>
                  <a:schemeClr val="dk1"/>
                </a:solidFill>
              </a:rPr>
              <a:t>* Ultimately, Nodes are where end-user applications are run.</a:t>
            </a:r>
          </a:p>
          <a:p>
            <a:pPr marL="0" lvl="0" indent="-76200" rtl="0">
              <a:lnSpc>
                <a:spcPct val="115000"/>
              </a:lnSpc>
              <a:spcBef>
                <a:spcPts val="0"/>
              </a:spcBef>
              <a:buClr>
                <a:schemeClr val="dk1"/>
              </a:buClr>
              <a:buSzPts val="1200"/>
              <a:buFont typeface="Arial"/>
              <a:buNone/>
            </a:pPr>
            <a:endParaRPr dirty="0">
              <a:solidFill>
                <a:schemeClr val="dk1"/>
              </a:solidFill>
            </a:endParaRPr>
          </a:p>
          <a:p>
            <a:pPr marL="0" lvl="0" indent="-76200" rtl="0">
              <a:lnSpc>
                <a:spcPct val="115000"/>
              </a:lnSpc>
              <a:spcBef>
                <a:spcPts val="0"/>
              </a:spcBef>
              <a:buClr>
                <a:schemeClr val="dk1"/>
              </a:buClr>
              <a:buSzPts val="1200"/>
              <a:buFont typeface="Arial"/>
              <a:buNone/>
            </a:pPr>
            <a:r>
              <a:rPr lang="en-US" dirty="0">
                <a:solidFill>
                  <a:schemeClr val="dk1"/>
                </a:solidFill>
              </a:rPr>
              <a:t>Discussion:</a:t>
            </a:r>
          </a:p>
          <a:p>
            <a:pPr marL="0" lvl="0" indent="-76200" rtl="0">
              <a:lnSpc>
                <a:spcPct val="115000"/>
              </a:lnSpc>
              <a:spcBef>
                <a:spcPts val="0"/>
              </a:spcBef>
              <a:buClr>
                <a:schemeClr val="dk1"/>
              </a:buClr>
              <a:buSzPts val="1200"/>
              <a:buFont typeface="Arial"/>
              <a:buNone/>
            </a:pPr>
            <a:r>
              <a:rPr lang="en-US" dirty="0">
                <a:solidFill>
                  <a:schemeClr val="dk1"/>
                </a:solidFill>
              </a:rPr>
              <a:t>* The Nodes are what the Masters will orchestrate - you will learn about Masters shortly.</a:t>
            </a:r>
          </a:p>
          <a:p>
            <a:pPr marL="0" lvl="0" indent="-76200" rtl="0">
              <a:lnSpc>
                <a:spcPct val="115000"/>
              </a:lnSpc>
              <a:spcBef>
                <a:spcPts val="0"/>
              </a:spcBef>
              <a:buClr>
                <a:schemeClr val="dk1"/>
              </a:buClr>
              <a:buSzPts val="1200"/>
              <a:buFont typeface="Arial"/>
              <a:buNone/>
            </a:pPr>
            <a:r>
              <a:rPr lang="en-US" dirty="0">
                <a:solidFill>
                  <a:schemeClr val="dk1"/>
                </a:solidFill>
              </a:rPr>
              <a:t>* Nodes are just instances of RHEL or Atomic.</a:t>
            </a:r>
          </a:p>
          <a:p>
            <a:pPr marL="0" lvl="0" indent="-76200" rtl="0">
              <a:lnSpc>
                <a:spcPct val="115000"/>
              </a:lnSpc>
              <a:spcBef>
                <a:spcPts val="0"/>
              </a:spcBef>
              <a:buClr>
                <a:schemeClr val="dk1"/>
              </a:buClr>
              <a:buSzPts val="1200"/>
              <a:buFont typeface="Arial"/>
              <a:buNone/>
            </a:pPr>
            <a:r>
              <a:rPr lang="en-US" dirty="0">
                <a:solidFill>
                  <a:schemeClr val="dk1"/>
                </a:solidFill>
              </a:rPr>
              <a:t>* OpenShift’s node daemon and other software runs on a node.</a:t>
            </a:r>
          </a:p>
          <a:p>
            <a:pPr marL="0" lvl="0" indent="-76200" rtl="0">
              <a:lnSpc>
                <a:spcPct val="115000"/>
              </a:lnSpc>
              <a:spcBef>
                <a:spcPts val="0"/>
              </a:spcBef>
              <a:buClr>
                <a:schemeClr val="dk1"/>
              </a:buClr>
              <a:buSzPts val="1200"/>
              <a:buFont typeface="Arial"/>
              <a:buNone/>
            </a:pPr>
            <a:endParaRPr b="1" dirty="0">
              <a:solidFill>
                <a:schemeClr val="dk1"/>
              </a:solidFill>
            </a:endParaRPr>
          </a:p>
          <a:p>
            <a:pPr marL="0" lvl="0" indent="-76200" rtl="0">
              <a:spcBef>
                <a:spcPts val="0"/>
              </a:spcBef>
              <a:buClr>
                <a:schemeClr val="dk1"/>
              </a:buClr>
              <a:buSzPts val="1200"/>
              <a:buFont typeface="Arial"/>
              <a:buNone/>
            </a:pPr>
            <a:endParaRPr dirty="0">
              <a:solidFill>
                <a:schemeClr val="dk1"/>
              </a:solidFill>
            </a:endParaRPr>
          </a:p>
          <a:p>
            <a:pPr marL="0" lvl="0" indent="0" rtl="0">
              <a:spcBef>
                <a:spcPts val="0"/>
              </a:spcBef>
              <a:buNone/>
            </a:pPr>
            <a:endParaRPr dirty="0">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3" name="Shape 883"/>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spcBef>
                <a:spcPts val="0"/>
              </a:spcBef>
              <a:buClr>
                <a:schemeClr val="dk1"/>
              </a:buClr>
              <a:buSzPts val="1200"/>
              <a:buFont typeface="Arial"/>
              <a:buNone/>
            </a:pPr>
            <a:r>
              <a:rPr lang="en-US" dirty="0">
                <a:solidFill>
                  <a:schemeClr val="dk1"/>
                </a:solidFill>
              </a:rPr>
              <a:t>Speaker:</a:t>
            </a:r>
          </a:p>
          <a:p>
            <a:pPr marL="0" lvl="0" indent="-76200" rtl="0">
              <a:spcBef>
                <a:spcPts val="0"/>
              </a:spcBef>
              <a:buClr>
                <a:schemeClr val="dk1"/>
              </a:buClr>
              <a:buSzPts val="1200"/>
              <a:buFont typeface="Arial"/>
              <a:buNone/>
            </a:pPr>
            <a:r>
              <a:rPr lang="en-US" dirty="0">
                <a:solidFill>
                  <a:schemeClr val="dk1"/>
                </a:solidFill>
              </a:rPr>
              <a:t>* Application instances and application components run in linux containers. Linux container technologies are lightweight mechanisms for isolating running processes so that they are limited to interacting with only their designated resources. Many application instances can be running in containers on a single host without visibility into each others' processes, files, network, and so on.</a:t>
            </a:r>
          </a:p>
          <a:p>
            <a:pPr marL="0" lvl="0" indent="-76200" rtl="0">
              <a:spcBef>
                <a:spcPts val="0"/>
              </a:spcBef>
              <a:buClr>
                <a:schemeClr val="dk1"/>
              </a:buClr>
              <a:buSzPts val="1200"/>
              <a:buFont typeface="Arial"/>
              <a:buNone/>
            </a:pPr>
            <a:r>
              <a:rPr lang="en-US" dirty="0">
                <a:solidFill>
                  <a:schemeClr val="dk1"/>
                </a:solidFill>
              </a:rPr>
              <a:t>* Containers in OpenShift are based on Docker-formatted container images. An image is a binary that includes all of the requirements for running a single container. Container images can be thought of as a packaging technology. </a:t>
            </a:r>
          </a:p>
          <a:p>
            <a:pPr marL="0" lvl="0" indent="-76200" rtl="0">
              <a:spcBef>
                <a:spcPts val="0"/>
              </a:spcBef>
              <a:buClr>
                <a:schemeClr val="dk1"/>
              </a:buClr>
              <a:buSzPts val="1200"/>
              <a:buFont typeface="Arial"/>
              <a:buNone/>
            </a:pPr>
            <a:r>
              <a:rPr lang="en-US" dirty="0">
                <a:solidFill>
                  <a:schemeClr val="dk1"/>
                </a:solidFill>
              </a:rPr>
              <a:t>* Each OpenShift Node can run many containers</a:t>
            </a:r>
          </a:p>
          <a:p>
            <a:pPr marL="0" lvl="0" indent="-76200" rtl="0">
              <a:spcBef>
                <a:spcPts val="0"/>
              </a:spcBef>
              <a:buClr>
                <a:schemeClr val="dk1"/>
              </a:buClr>
              <a:buSzPts val="1200"/>
              <a:buFont typeface="Arial"/>
              <a:buNone/>
            </a:pPr>
            <a:r>
              <a:rPr lang="en-US" dirty="0">
                <a:solidFill>
                  <a:schemeClr val="dk1"/>
                </a:solidFill>
              </a:rPr>
              <a:t>* A Pod is one or more containers deployed together as if they were deployed on one host and encapsulates storage resources and a unique network IP. Pod is the smallest unit that can be defined, deployed, and managed in OpenShift. A Pod might consist of either a single container or a small number of containers that are tightly coupled and that share resources.</a:t>
            </a:r>
          </a:p>
          <a:p>
            <a:pPr marL="0" lvl="0" indent="-76200" rtl="0">
              <a:spcBef>
                <a:spcPts val="0"/>
              </a:spcBef>
              <a:buClr>
                <a:schemeClr val="dk1"/>
              </a:buClr>
              <a:buSzPts val="1200"/>
              <a:buFont typeface="Arial"/>
              <a:buNone/>
            </a:pPr>
            <a:endParaRPr dirty="0">
              <a:solidFill>
                <a:schemeClr val="dk1"/>
              </a:solidFill>
            </a:endParaRPr>
          </a:p>
          <a:p>
            <a:pPr marL="0" lvl="0" indent="-76200" rtl="0">
              <a:spcBef>
                <a:spcPts val="0"/>
              </a:spcBef>
              <a:buClr>
                <a:schemeClr val="dk1"/>
              </a:buClr>
              <a:buSzPts val="1200"/>
              <a:buFont typeface="Arial"/>
              <a:buNone/>
            </a:pPr>
            <a:endParaRPr dirty="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spcBef>
                <a:spcPts val="0"/>
              </a:spcBef>
              <a:buClr>
                <a:schemeClr val="dk1"/>
              </a:buClr>
              <a:buSzPts val="1200"/>
              <a:buFont typeface="Arial"/>
              <a:buNone/>
            </a:pPr>
            <a:endParaRPr sz="1600" dirty="0">
              <a:solidFill>
                <a:schemeClr val="dk1"/>
              </a:solidFill>
            </a:endParaRPr>
          </a:p>
          <a:p>
            <a:pPr marL="0" lvl="0" indent="-76200" rtl="0">
              <a:spcBef>
                <a:spcPts val="0"/>
              </a:spcBef>
              <a:buClr>
                <a:schemeClr val="dk1"/>
              </a:buClr>
              <a:buSzPts val="1200"/>
              <a:buFont typeface="Arial"/>
              <a:buNone/>
            </a:pPr>
            <a:r>
              <a:rPr lang="en-US" sz="1600" dirty="0">
                <a:solidFill>
                  <a:schemeClr val="dk1"/>
                </a:solidFill>
              </a:rPr>
              <a:t>Transcript:</a:t>
            </a:r>
          </a:p>
          <a:p>
            <a:pPr marL="0" lvl="0" indent="0" rtl="0">
              <a:spcBef>
                <a:spcPts val="0"/>
              </a:spcBef>
              <a:buNone/>
            </a:pPr>
            <a:r>
              <a:rPr lang="en-US" sz="1600" dirty="0">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Shape 1190"/>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1" name="Shape 1191"/>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a:spcBef>
                <a:spcPts val="0"/>
              </a:spcBef>
              <a:buClr>
                <a:schemeClr val="dk1"/>
              </a:buClr>
              <a:buSzPts val="1200"/>
              <a:buFont typeface="Arial"/>
              <a:buNone/>
            </a:pPr>
            <a:r>
              <a:rPr lang="en-US" dirty="0">
                <a:solidFill>
                  <a:schemeClr val="dk1"/>
                </a:solidFill>
              </a:rPr>
              <a:t>Speaker:</a:t>
            </a:r>
          </a:p>
          <a:p>
            <a:pPr marL="0" lvl="0" indent="-76200">
              <a:spcBef>
                <a:spcPts val="0"/>
              </a:spcBef>
              <a:buClr>
                <a:schemeClr val="dk1"/>
              </a:buClr>
              <a:buSzPts val="1200"/>
              <a:buFont typeface="Arial"/>
              <a:buNone/>
            </a:pPr>
            <a:r>
              <a:rPr lang="en-US" dirty="0">
                <a:solidFill>
                  <a:schemeClr val="dk1"/>
                </a:solidFill>
              </a:rPr>
              <a:t>* The other type of OpenShift system is the Master</a:t>
            </a:r>
          </a:p>
          <a:p>
            <a:pPr marL="0" lvl="0" indent="-76200">
              <a:spcBef>
                <a:spcPts val="0"/>
              </a:spcBef>
              <a:buClr>
                <a:schemeClr val="dk1"/>
              </a:buClr>
              <a:buSzPts val="1200"/>
              <a:buFont typeface="Arial"/>
              <a:buNone/>
            </a:pPr>
            <a:r>
              <a:rPr lang="en-US" dirty="0">
                <a:solidFill>
                  <a:schemeClr val="dk1"/>
                </a:solidFill>
              </a:rPr>
              <a:t>* Masters keep and understand the state of the environment and orchestrate all activities on the Nodes</a:t>
            </a:r>
          </a:p>
          <a:p>
            <a:pPr marL="0" lvl="0" indent="-76200">
              <a:spcBef>
                <a:spcPts val="0"/>
              </a:spcBef>
              <a:buClr>
                <a:schemeClr val="dk1"/>
              </a:buClr>
              <a:buSzPts val="1200"/>
              <a:buFont typeface="Arial"/>
              <a:buNone/>
            </a:pPr>
            <a:r>
              <a:rPr lang="en-US" dirty="0">
                <a:solidFill>
                  <a:schemeClr val="dk1"/>
                </a:solidFill>
              </a:rPr>
              <a:t>* Masters are also instances of RHEL or Atomic, and multiple masters can be used in an environment for high availability</a:t>
            </a:r>
          </a:p>
          <a:p>
            <a:pPr marL="0" lvl="0" indent="-76200">
              <a:spcBef>
                <a:spcPts val="0"/>
              </a:spcBef>
              <a:buClr>
                <a:schemeClr val="dk1"/>
              </a:buClr>
              <a:buSzPts val="1200"/>
              <a:buFont typeface="Arial"/>
              <a:buNone/>
            </a:pPr>
            <a:r>
              <a:rPr lang="en-US" dirty="0">
                <a:solidFill>
                  <a:schemeClr val="dk1"/>
                </a:solidFill>
              </a:rPr>
              <a:t>* Masters can be treated like any nodes and have apps deployed on them. However it is recommended to dedicate Masters to management processes and mark them as non-schedulable for application containers.</a:t>
            </a:r>
          </a:p>
          <a:p>
            <a:pPr marL="0" lvl="0" indent="-76200">
              <a:spcBef>
                <a:spcPts val="0"/>
              </a:spcBef>
              <a:buClr>
                <a:schemeClr val="dk1"/>
              </a:buClr>
              <a:buSzPts val="1200"/>
              <a:buFont typeface="Arial"/>
              <a:buNone/>
            </a:pPr>
            <a:r>
              <a:rPr lang="en-US" dirty="0">
                <a:solidFill>
                  <a:schemeClr val="dk1"/>
                </a:solidFill>
              </a:rPr>
              <a:t>* Masters have four primary jobs or functions</a:t>
            </a:r>
          </a:p>
          <a:p>
            <a:pPr marL="0" lvl="0" indent="-76200">
              <a:spcBef>
                <a:spcPts val="0"/>
              </a:spcBef>
              <a:buClr>
                <a:schemeClr val="dk1"/>
              </a:buClr>
              <a:buSzPts val="1200"/>
              <a:buFont typeface="Arial"/>
              <a:buNone/>
            </a:pPr>
            <a:r>
              <a:rPr lang="en-US" dirty="0">
                <a:solidFill>
                  <a:schemeClr val="dk1"/>
                </a:solidFill>
              </a:rPr>
              <a:t>Discussion:</a:t>
            </a:r>
          </a:p>
          <a:p>
            <a:pPr marL="0" lvl="0" indent="-76200">
              <a:spcBef>
                <a:spcPts val="0"/>
              </a:spcBef>
              <a:buClr>
                <a:schemeClr val="dk1"/>
              </a:buClr>
              <a:buSzPts val="1200"/>
              <a:buFont typeface="Arial"/>
              <a:buNone/>
            </a:pPr>
            <a:r>
              <a:rPr lang="en-US" dirty="0">
                <a:solidFill>
                  <a:schemeClr val="dk1"/>
                </a:solidFill>
              </a:rPr>
              <a:t>* The OpenShift Master is the orchestrator of the entire OpenShift environment.</a:t>
            </a:r>
          </a:p>
          <a:p>
            <a:pPr marL="0" lvl="0" indent="-76200">
              <a:spcBef>
                <a:spcPts val="0"/>
              </a:spcBef>
              <a:buClr>
                <a:schemeClr val="dk1"/>
              </a:buClr>
              <a:buSzPts val="1200"/>
              <a:buFont typeface="Arial"/>
              <a:buNone/>
            </a:pPr>
            <a:r>
              <a:rPr lang="en-US" dirty="0">
                <a:solidFill>
                  <a:schemeClr val="dk1"/>
                </a:solidFill>
              </a:rPr>
              <a:t>* The OpenShift Master knows about and maintains state within the OpenShift environment.</a:t>
            </a:r>
          </a:p>
          <a:p>
            <a:pPr marL="0" lvl="0" indent="-76200">
              <a:spcBef>
                <a:spcPts val="0"/>
              </a:spcBef>
              <a:buClr>
                <a:schemeClr val="dk1"/>
              </a:buClr>
              <a:buSzPts val="1200"/>
              <a:buFont typeface="Arial"/>
              <a:buNone/>
            </a:pPr>
            <a:r>
              <a:rPr lang="en-US" dirty="0">
                <a:solidFill>
                  <a:schemeClr val="dk1"/>
                </a:solidFill>
              </a:rPr>
              <a:t>* Just like Nodes, Masters run on RHEL or Atomic</a:t>
            </a:r>
          </a:p>
          <a:p>
            <a:pPr marL="0" lvl="0" indent="-76200">
              <a:spcBef>
                <a:spcPts val="0"/>
              </a:spcBef>
              <a:buClr>
                <a:schemeClr val="dk1"/>
              </a:buClr>
              <a:buSzPts val="1200"/>
              <a:buFont typeface="Arial"/>
              <a:buNone/>
            </a:pPr>
            <a:r>
              <a:rPr lang="en-US" dirty="0">
                <a:solidFill>
                  <a:schemeClr val="dk1"/>
                </a:solidFill>
              </a:rPr>
              <a:t>* You will discuss the four primary functions of the Master in the next slides</a:t>
            </a:r>
          </a:p>
          <a:p>
            <a:pPr marL="0" lvl="0" indent="-76200">
              <a:spcBef>
                <a:spcPts val="0"/>
              </a:spcBef>
              <a:buClr>
                <a:schemeClr val="dk1"/>
              </a:buClr>
              <a:buSzPts val="1200"/>
              <a:buFont typeface="Arial"/>
              <a:buNone/>
            </a:pPr>
            <a:endParaRPr dirty="0">
              <a:solidFill>
                <a:schemeClr val="dk1"/>
              </a:solidFill>
            </a:endParaRPr>
          </a:p>
          <a:p>
            <a:pPr marL="0" lvl="0" indent="-76200">
              <a:spcBef>
                <a:spcPts val="0"/>
              </a:spcBef>
              <a:buClr>
                <a:schemeClr val="dk1"/>
              </a:buClr>
              <a:buSzPts val="1200"/>
              <a:buFont typeface="Arial"/>
              <a:buNone/>
            </a:pPr>
            <a:r>
              <a:rPr lang="en-US" b="1" dirty="0">
                <a:solidFill>
                  <a:schemeClr val="dk1"/>
                </a:solidFill>
              </a:rPr>
              <a:t>Transcript:</a:t>
            </a:r>
          </a:p>
          <a:p>
            <a:pPr marL="0" lvl="0" indent="-69850" rtl="0">
              <a:spcBef>
                <a:spcPts val="0"/>
              </a:spcBef>
              <a:buClr>
                <a:schemeClr val="dk1"/>
              </a:buClr>
              <a:buSzPts val="1100"/>
              <a:buFont typeface="Arial"/>
              <a:buNone/>
            </a:pPr>
            <a:r>
              <a:rPr lang="en-US" b="1" dirty="0">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Shape 1258"/>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9" name="Shape 1259"/>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r>
              <a:rPr lang="en-US" sz="1600" dirty="0">
                <a:solidFill>
                  <a:schemeClr val="dk1"/>
                </a:solidFill>
              </a:rPr>
              <a:t>Speaker:</a:t>
            </a:r>
          </a:p>
          <a:p>
            <a:pPr marL="0" lvl="0" indent="0" rtl="0">
              <a:spcBef>
                <a:spcPts val="0"/>
              </a:spcBef>
              <a:buNone/>
            </a:pPr>
            <a:r>
              <a:rPr lang="en-US" sz="1600" dirty="0">
                <a:solidFill>
                  <a:schemeClr val="dk1"/>
                </a:solidFill>
              </a:rPr>
              <a:t>* The Master provides the single API that all tooling and systems interact with. Everything must go through this API.</a:t>
            </a:r>
          </a:p>
          <a:p>
            <a:pPr marL="0" lvl="0" indent="0" rtl="0">
              <a:spcBef>
                <a:spcPts val="0"/>
              </a:spcBef>
              <a:buNone/>
            </a:pPr>
            <a:r>
              <a:rPr lang="en-US" sz="1600" dirty="0">
                <a:solidFill>
                  <a:schemeClr val="dk1"/>
                </a:solidFill>
              </a:rPr>
              <a:t>* All API requests are SSL-encrypted and authenticated. Authorizations are handled via fine-grained role-based access control (RBAC)</a:t>
            </a:r>
          </a:p>
          <a:p>
            <a:pPr marL="0" lvl="0" indent="0" rtl="0">
              <a:spcBef>
                <a:spcPts val="0"/>
              </a:spcBef>
              <a:buNone/>
            </a:pPr>
            <a:r>
              <a:rPr lang="en-US" sz="1600" dirty="0">
                <a:solidFill>
                  <a:schemeClr val="dk1"/>
                </a:solidFill>
              </a:rPr>
              <a:t>* The Master can be tied into external identity management systems, from LDAP and AD to OAuth providers like GitHub and Google</a:t>
            </a:r>
          </a:p>
          <a:p>
            <a:pPr marL="0" lvl="0" indent="0" rtl="0">
              <a:spcBef>
                <a:spcPts val="0"/>
              </a:spcBef>
              <a:buNone/>
            </a:pPr>
            <a:r>
              <a:rPr lang="en-US" sz="1600" dirty="0">
                <a:solidFill>
                  <a:schemeClr val="dk1"/>
                </a:solidFill>
              </a:rPr>
              <a:t>Discussion:</a:t>
            </a:r>
          </a:p>
          <a:p>
            <a:pPr marL="0" lvl="0" indent="0" rtl="0">
              <a:spcBef>
                <a:spcPts val="0"/>
              </a:spcBef>
              <a:buNone/>
            </a:pPr>
            <a:r>
              <a:rPr lang="en-US" sz="1600" dirty="0">
                <a:solidFill>
                  <a:schemeClr val="dk1"/>
                </a:solidFill>
              </a:rPr>
              <a:t>* All requests go through the Master’s API</a:t>
            </a:r>
          </a:p>
          <a:p>
            <a:pPr marL="0" lvl="0" indent="0" rtl="0">
              <a:spcBef>
                <a:spcPts val="0"/>
              </a:spcBef>
              <a:buNone/>
            </a:pPr>
            <a:r>
              <a:rPr lang="en-US" sz="1600" dirty="0">
                <a:solidFill>
                  <a:schemeClr val="dk1"/>
                </a:solidFill>
              </a:rPr>
              <a:t>* The Master evaluates requests for both AuthentacioN (AuthN - you are who you say you are) and AuthoriZation (AuthZ - you’re allowed to do what you requested)</a:t>
            </a:r>
          </a:p>
          <a:p>
            <a:pPr marL="0" lvl="0" indent="0" rtl="0">
              <a:spcBef>
                <a:spcPts val="0"/>
              </a:spcBef>
              <a:buNone/>
            </a:pPr>
            <a:r>
              <a:rPr lang="en-US" sz="1600" dirty="0">
                <a:solidFill>
                  <a:schemeClr val="dk1"/>
                </a:solidFill>
              </a:rPr>
              <a:t>* The Master can be tied into external identity management systems like LDAP/AD, OAuth, and more</a:t>
            </a:r>
          </a:p>
          <a:p>
            <a:pPr marL="0" lvl="0" indent="0" rtl="0">
              <a:spcBef>
                <a:spcPts val="0"/>
              </a:spcBef>
              <a:buNone/>
            </a:pPr>
            <a:r>
              <a:rPr lang="en-US" sz="1600" dirty="0">
                <a:solidFill>
                  <a:schemeClr val="dk1"/>
                </a:solidFill>
              </a:rPr>
              <a:t>* Apache modules can also be used for authentication in front of the API</a:t>
            </a:r>
          </a:p>
          <a:p>
            <a:pPr marL="0" lvl="0" indent="0">
              <a:spcBef>
                <a:spcPts val="0"/>
              </a:spcBef>
              <a:buNone/>
            </a:pPr>
            <a:endParaRPr sz="1600" dirty="0">
              <a:solidFill>
                <a:schemeClr val="dk1"/>
              </a:solidFill>
            </a:endParaRPr>
          </a:p>
          <a:p>
            <a:pPr marL="0" lvl="0" indent="-69850">
              <a:spcBef>
                <a:spcPts val="0"/>
              </a:spcBef>
              <a:buClr>
                <a:schemeClr val="dk1"/>
              </a:buClr>
              <a:buSzPts val="1100"/>
              <a:buFont typeface="Arial"/>
              <a:buNone/>
            </a:pPr>
            <a:r>
              <a:rPr lang="en-US" sz="1600" b="1" dirty="0">
                <a:solidFill>
                  <a:schemeClr val="dk1"/>
                </a:solidFill>
              </a:rPr>
              <a:t>Transcript:</a:t>
            </a:r>
          </a:p>
          <a:p>
            <a:pPr marL="0" lvl="0" indent="-69850">
              <a:spcBef>
                <a:spcPts val="0"/>
              </a:spcBef>
              <a:buClr>
                <a:schemeClr val="dk1"/>
              </a:buClr>
              <a:buSzPts val="1100"/>
              <a:buFont typeface="Arial"/>
              <a:buNone/>
            </a:pPr>
            <a:r>
              <a:rPr lang="en-US" sz="1600" b="1" dirty="0">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p>
          <a:p>
            <a:pPr marL="0" lvl="0" indent="0" rtl="0">
              <a:spcBef>
                <a:spcPts val="0"/>
              </a:spcBef>
              <a:buNone/>
            </a:pPr>
            <a:endParaRPr sz="1600" dirty="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Shape 132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8" name="Shape 132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lnSpc>
                <a:spcPct val="115000"/>
              </a:lnSpc>
              <a:spcBef>
                <a:spcPts val="0"/>
              </a:spcBef>
              <a:buNone/>
            </a:pPr>
            <a:r>
              <a:rPr lang="en-US" dirty="0">
                <a:solidFill>
                  <a:schemeClr val="dk1"/>
                </a:solidFill>
              </a:rPr>
              <a:t>Speaker:</a:t>
            </a:r>
          </a:p>
          <a:p>
            <a:pPr marL="0" lvl="0" indent="0" rtl="0">
              <a:lnSpc>
                <a:spcPct val="115000"/>
              </a:lnSpc>
              <a:spcBef>
                <a:spcPts val="0"/>
              </a:spcBef>
              <a:buNone/>
            </a:pPr>
            <a:r>
              <a:rPr lang="en-US" dirty="0">
                <a:solidFill>
                  <a:schemeClr val="dk1"/>
                </a:solidFill>
              </a:rPr>
              <a:t>* The desired and current state of the OpenShift environment is held in the data store which includes all objects such as builds, deployments, services, routes, etc</a:t>
            </a:r>
          </a:p>
          <a:p>
            <a:pPr marL="0" lvl="0" indent="0" rtl="0">
              <a:lnSpc>
                <a:spcPct val="115000"/>
              </a:lnSpc>
              <a:spcBef>
                <a:spcPts val="0"/>
              </a:spcBef>
              <a:buNone/>
            </a:pPr>
            <a:r>
              <a:rPr lang="en-US" dirty="0">
                <a:solidFill>
                  <a:schemeClr val="dk1"/>
                </a:solidFill>
              </a:rPr>
              <a:t>* The data store uses etcd, a distributed key-value store and stores the persistent master state while other components watch etcd for changes to bring themselves into the desired state.</a:t>
            </a:r>
          </a:p>
          <a:p>
            <a:pPr marL="0" lvl="0" indent="0" rtl="0">
              <a:lnSpc>
                <a:spcPct val="115000"/>
              </a:lnSpc>
              <a:spcBef>
                <a:spcPts val="0"/>
              </a:spcBef>
              <a:buNone/>
            </a:pPr>
            <a:r>
              <a:rPr lang="en-US" dirty="0">
                <a:solidFill>
                  <a:schemeClr val="dk1"/>
                </a:solidFill>
              </a:rPr>
              <a:t>* Other things like the RBAC rules, application environment information, and non-application-user-data are kept in the data store</a:t>
            </a:r>
          </a:p>
          <a:p>
            <a:pPr marL="0" lvl="0" indent="0" rtl="0">
              <a:lnSpc>
                <a:spcPct val="115000"/>
              </a:lnSpc>
              <a:spcBef>
                <a:spcPts val="0"/>
              </a:spcBef>
              <a:buNone/>
            </a:pPr>
            <a:r>
              <a:rPr lang="en-US" dirty="0">
                <a:solidFill>
                  <a:schemeClr val="dk1"/>
                </a:solidFill>
              </a:rPr>
              <a:t>Discussion:</a:t>
            </a:r>
          </a:p>
          <a:p>
            <a:pPr marL="0" lvl="0" indent="0" rtl="0">
              <a:lnSpc>
                <a:spcPct val="115000"/>
              </a:lnSpc>
              <a:spcBef>
                <a:spcPts val="0"/>
              </a:spcBef>
              <a:buNone/>
            </a:pPr>
            <a:r>
              <a:rPr lang="en-US" dirty="0">
                <a:solidFill>
                  <a:schemeClr val="dk1"/>
                </a:solidFill>
              </a:rPr>
              <a:t>* etcd holds information about the desired and current state of OpenShift</a:t>
            </a:r>
          </a:p>
          <a:p>
            <a:pPr marL="0" lvl="0" indent="0" rtl="0">
              <a:lnSpc>
                <a:spcPct val="115000"/>
              </a:lnSpc>
              <a:spcBef>
                <a:spcPts val="0"/>
              </a:spcBef>
              <a:buNone/>
            </a:pPr>
            <a:r>
              <a:rPr lang="en-US" dirty="0">
                <a:solidFill>
                  <a:schemeClr val="dk1"/>
                </a:solidFill>
              </a:rPr>
              <a:t>* Additionally, user account info, RBAC rules, environment variables, secrets, and many other bits of OpenShift information are held in the data store</a:t>
            </a:r>
          </a:p>
          <a:p>
            <a:pPr marL="0" lvl="0" indent="0" rtl="0">
              <a:lnSpc>
                <a:spcPct val="115000"/>
              </a:lnSpc>
              <a:spcBef>
                <a:spcPts val="0"/>
              </a:spcBef>
              <a:buNone/>
            </a:pPr>
            <a:r>
              <a:rPr lang="en-US" dirty="0">
                <a:solidFill>
                  <a:schemeClr val="dk1"/>
                </a:solidFill>
              </a:rPr>
              <a:t>* More generally, any OpenShift data object is stored in etcd</a:t>
            </a:r>
          </a:p>
          <a:p>
            <a:pPr marL="0" lvl="0" indent="0" rtl="0">
              <a:lnSpc>
                <a:spcPct val="115000"/>
              </a:lnSpc>
              <a:spcBef>
                <a:spcPts val="0"/>
              </a:spcBef>
              <a:buNone/>
            </a:pPr>
            <a:endParaRPr dirty="0">
              <a:solidFill>
                <a:schemeClr val="dk1"/>
              </a:solidFill>
            </a:endParaRPr>
          </a:p>
          <a:p>
            <a:pPr marL="0" lvl="0" indent="-69850" rtl="0">
              <a:lnSpc>
                <a:spcPct val="115000"/>
              </a:lnSpc>
              <a:spcBef>
                <a:spcPts val="0"/>
              </a:spcBef>
              <a:buClr>
                <a:schemeClr val="dk1"/>
              </a:buClr>
              <a:buSzPts val="1100"/>
              <a:buFont typeface="Arial"/>
              <a:buNone/>
            </a:pPr>
            <a:r>
              <a:rPr lang="en-US" b="1" dirty="0">
                <a:solidFill>
                  <a:schemeClr val="dk1"/>
                </a:solidFill>
              </a:rPr>
              <a:t>Transcript:</a:t>
            </a:r>
          </a:p>
          <a:p>
            <a:pPr marL="0" lvl="0" indent="-69850" rtl="0">
              <a:lnSpc>
                <a:spcPct val="115000"/>
              </a:lnSpc>
              <a:spcBef>
                <a:spcPts val="0"/>
              </a:spcBef>
              <a:buClr>
                <a:schemeClr val="dk1"/>
              </a:buClr>
              <a:buSzPts val="1100"/>
              <a:buFont typeface="Arial"/>
              <a:buNone/>
            </a:pPr>
            <a:r>
              <a:rPr lang="en-US" b="1" dirty="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p>
          <a:p>
            <a:pPr marL="0" lvl="0" indent="0" rtl="0">
              <a:spcBef>
                <a:spcPts val="0"/>
              </a:spcBef>
              <a:buNone/>
            </a:pPr>
            <a:endParaRPr dirty="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Shape 1412"/>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3" name="Shape 1413"/>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508000" lvl="0" indent="-342900" rtl="0">
              <a:lnSpc>
                <a:spcPct val="115000"/>
              </a:lnSpc>
              <a:spcBef>
                <a:spcPts val="0"/>
              </a:spcBef>
              <a:spcAft>
                <a:spcPts val="0"/>
              </a:spcAft>
              <a:buClr>
                <a:schemeClr val="dk1"/>
              </a:buClr>
              <a:buSzPts val="1400"/>
              <a:buChar char="●"/>
            </a:pPr>
            <a:r>
              <a:rPr lang="en-US" dirty="0">
                <a:solidFill>
                  <a:schemeClr val="dk1"/>
                </a:solidFill>
              </a:rPr>
              <a:t>A container registry is a service for storing and retrieving Docker-formatted container images. A registry contains a collection of one or more image repositories. </a:t>
            </a:r>
          </a:p>
          <a:p>
            <a:pPr marL="508000" lvl="0" indent="-342900" rtl="0">
              <a:lnSpc>
                <a:spcPct val="115000"/>
              </a:lnSpc>
              <a:spcBef>
                <a:spcPts val="0"/>
              </a:spcBef>
              <a:spcAft>
                <a:spcPts val="0"/>
              </a:spcAft>
              <a:buClr>
                <a:schemeClr val="dk1"/>
              </a:buClr>
              <a:buSzPts val="1400"/>
              <a:buChar char="●"/>
            </a:pPr>
            <a:r>
              <a:rPr lang="en-US" dirty="0">
                <a:solidFill>
                  <a:schemeClr val="dk1"/>
                </a:solidFill>
              </a:rPr>
              <a:t>OpenShift Container Platform provides its own internal registry for managing container images.</a:t>
            </a:r>
          </a:p>
          <a:p>
            <a:pPr marL="508000" lvl="0" indent="-342900" rtl="0">
              <a:lnSpc>
                <a:spcPct val="115000"/>
              </a:lnSpc>
              <a:spcBef>
                <a:spcPts val="0"/>
              </a:spcBef>
              <a:buClr>
                <a:schemeClr val="dk1"/>
              </a:buClr>
              <a:buSzPts val="1400"/>
              <a:buChar char="●"/>
            </a:pPr>
            <a:r>
              <a:rPr lang="en-US" dirty="0">
                <a:solidFill>
                  <a:schemeClr val="dk1"/>
                </a:solidFill>
              </a:rPr>
              <a:t>Red Hat also provides a registry at registry.access.redhat.com for subscribers which is called Red Hat Container Catalog</a:t>
            </a:r>
          </a:p>
          <a:p>
            <a:pPr marL="508000" lvl="0" indent="-342900" rtl="0">
              <a:lnSpc>
                <a:spcPct val="115000"/>
              </a:lnSpc>
              <a:spcBef>
                <a:spcPts val="0"/>
              </a:spcBef>
              <a:buClr>
                <a:schemeClr val="dk1"/>
              </a:buClr>
              <a:buSzPts val="1400"/>
              <a:buChar char="●"/>
            </a:pPr>
            <a:r>
              <a:rPr lang="en-US" dirty="0">
                <a:solidFill>
                  <a:schemeClr val="dk1"/>
                </a:solidFill>
              </a:rPr>
              <a:t>OpenShift can deploy images from the integrated image registry as well as Red Hat Container Catalog, Docker Hub and any other registry the customer might be using</a:t>
            </a:r>
          </a:p>
          <a:p>
            <a:pPr marL="508000" lvl="0" indent="-342900" rtl="0">
              <a:lnSpc>
                <a:spcPct val="115000"/>
              </a:lnSpc>
              <a:spcBef>
                <a:spcPts val="0"/>
              </a:spcBef>
              <a:buClr>
                <a:schemeClr val="dk1"/>
              </a:buClr>
              <a:buSzPts val="1400"/>
              <a:buChar char="●"/>
            </a:pPr>
            <a:r>
              <a:rPr lang="en-US" dirty="0">
                <a:solidFill>
                  <a:schemeClr val="dk1"/>
                </a:solidFill>
              </a:rPr>
              <a:t>OpenShift Container Platform registry can also be installed separately as a stand-alone container image registry.</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Shape 1486"/>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7" name="Shape 1487"/>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69850" rtl="0">
              <a:lnSpc>
                <a:spcPct val="115000"/>
              </a:lnSpc>
              <a:spcBef>
                <a:spcPts val="0"/>
              </a:spcBef>
              <a:buClr>
                <a:schemeClr val="dk1"/>
              </a:buClr>
              <a:buSzPts val="1100"/>
              <a:buFont typeface="Arial"/>
              <a:buNone/>
            </a:pPr>
            <a:r>
              <a:rPr lang="en-US" dirty="0">
                <a:solidFill>
                  <a:schemeClr val="dk1"/>
                </a:solidFill>
              </a:rPr>
              <a:t>Speaker:</a:t>
            </a:r>
          </a:p>
          <a:p>
            <a:pPr marL="0" lvl="0" indent="-69850" rtl="0">
              <a:lnSpc>
                <a:spcPct val="115000"/>
              </a:lnSpc>
              <a:spcBef>
                <a:spcPts val="0"/>
              </a:spcBef>
              <a:buClr>
                <a:schemeClr val="dk1"/>
              </a:buClr>
              <a:buSzPts val="1100"/>
              <a:buFont typeface="Arial"/>
              <a:buNone/>
            </a:pPr>
            <a:r>
              <a:rPr lang="en-US" dirty="0">
                <a:solidFill>
                  <a:schemeClr val="dk1"/>
                </a:solidFill>
              </a:rPr>
              <a:t>* The scheduler portion of the Master is the specific component that is responsible for determining Pod placement</a:t>
            </a:r>
          </a:p>
          <a:p>
            <a:pPr marL="0" lvl="0" indent="-69850" rtl="0">
              <a:lnSpc>
                <a:spcPct val="115000"/>
              </a:lnSpc>
              <a:spcBef>
                <a:spcPts val="0"/>
              </a:spcBef>
              <a:buClr>
                <a:schemeClr val="dk1"/>
              </a:buClr>
              <a:buSzPts val="1100"/>
              <a:buFont typeface="Arial"/>
              <a:buNone/>
            </a:pPr>
            <a:r>
              <a:rPr lang="en-US" dirty="0">
                <a:solidFill>
                  <a:schemeClr val="dk1"/>
                </a:solidFill>
              </a:rPr>
              <a:t>* The scheduler takes the current memory, CPU and other environment utilization into account when placing Pods on the various nodes</a:t>
            </a:r>
          </a:p>
          <a:p>
            <a:pPr marL="0" lvl="0" indent="-69850" rtl="0">
              <a:lnSpc>
                <a:spcPct val="115000"/>
              </a:lnSpc>
              <a:spcBef>
                <a:spcPts val="0"/>
              </a:spcBef>
              <a:buClr>
                <a:schemeClr val="dk1"/>
              </a:buClr>
              <a:buSzPts val="1100"/>
              <a:buFont typeface="Arial"/>
              <a:buNone/>
            </a:pPr>
            <a:r>
              <a:rPr lang="en-US" dirty="0">
                <a:solidFill>
                  <a:schemeClr val="dk1"/>
                </a:solidFill>
              </a:rPr>
              <a:t>Discussion:</a:t>
            </a:r>
          </a:p>
          <a:p>
            <a:pPr marL="0" lvl="0" indent="-69850" rtl="0">
              <a:lnSpc>
                <a:spcPct val="115000"/>
              </a:lnSpc>
              <a:spcBef>
                <a:spcPts val="0"/>
              </a:spcBef>
              <a:buClr>
                <a:schemeClr val="dk1"/>
              </a:buClr>
              <a:buSzPts val="1100"/>
              <a:buFont typeface="Arial"/>
              <a:buNone/>
            </a:pPr>
            <a:r>
              <a:rPr lang="en-US" dirty="0">
                <a:solidFill>
                  <a:schemeClr val="dk1"/>
                </a:solidFill>
              </a:rPr>
              <a:t>* The scheduler is responsible for Pod placement</a:t>
            </a:r>
          </a:p>
          <a:p>
            <a:pPr marL="0" lvl="0" indent="-69850" rtl="0">
              <a:lnSpc>
                <a:spcPct val="115000"/>
              </a:lnSpc>
              <a:spcBef>
                <a:spcPts val="0"/>
              </a:spcBef>
              <a:buClr>
                <a:schemeClr val="dk1"/>
              </a:buClr>
              <a:buSzPts val="1100"/>
              <a:buFont typeface="Arial"/>
              <a:buNone/>
            </a:pPr>
            <a:r>
              <a:rPr lang="en-US" dirty="0">
                <a:solidFill>
                  <a:schemeClr val="dk1"/>
                </a:solidFill>
              </a:rPr>
              <a:t>* Current CPU, Memory and other environment utilization is considered during the scheduling process</a:t>
            </a:r>
          </a:p>
          <a:p>
            <a:pPr marL="0" lvl="0" indent="-69850" rtl="0">
              <a:lnSpc>
                <a:spcPct val="115000"/>
              </a:lnSpc>
              <a:spcBef>
                <a:spcPts val="0"/>
              </a:spcBef>
              <a:buClr>
                <a:schemeClr val="dk1"/>
              </a:buClr>
              <a:buSzPts val="1100"/>
              <a:buFont typeface="Arial"/>
              <a:buNone/>
            </a:pPr>
            <a:endParaRPr b="1" dirty="0">
              <a:solidFill>
                <a:schemeClr val="dk1"/>
              </a:solidFill>
            </a:endParaRPr>
          </a:p>
          <a:p>
            <a:pPr marL="0" lvl="0" indent="-69850" rtl="0">
              <a:lnSpc>
                <a:spcPct val="115000"/>
              </a:lnSpc>
              <a:spcBef>
                <a:spcPts val="0"/>
              </a:spcBef>
              <a:buClr>
                <a:schemeClr val="dk1"/>
              </a:buClr>
              <a:buSzPts val="1100"/>
              <a:buFont typeface="Arial"/>
              <a:buNone/>
            </a:pPr>
            <a:r>
              <a:rPr lang="en-US" b="1" dirty="0">
                <a:solidFill>
                  <a:schemeClr val="dk1"/>
                </a:solidFill>
              </a:rPr>
              <a:t>Transcript:</a:t>
            </a:r>
          </a:p>
          <a:p>
            <a:pPr marL="0" lvl="0" indent="-69850" rtl="0">
              <a:lnSpc>
                <a:spcPct val="115000"/>
              </a:lnSpc>
              <a:spcBef>
                <a:spcPts val="0"/>
              </a:spcBef>
              <a:buClr>
                <a:schemeClr val="dk1"/>
              </a:buClr>
              <a:buSzPts val="1100"/>
              <a:buFont typeface="Arial"/>
              <a:buNone/>
            </a:pPr>
            <a:r>
              <a:rPr lang="en-US" b="1" dirty="0">
                <a:solidFill>
                  <a:schemeClr val="dk1"/>
                </a:solidFill>
              </a:rPr>
              <a:t>The OpenShift scheduler uses a combination of configuration and environment state to determine the best fit for running Pods across the Nodes in the environment. </a:t>
            </a:r>
          </a:p>
          <a:p>
            <a:pPr marL="0" lvl="0" indent="0" rtl="0">
              <a:lnSpc>
                <a:spcPct val="115000"/>
              </a:lnSpc>
              <a:spcBef>
                <a:spcPts val="0"/>
              </a:spcBef>
              <a:buNone/>
            </a:pPr>
            <a:endParaRPr dirty="0">
              <a:solidFill>
                <a:schemeClr val="dk1"/>
              </a:solidFill>
            </a:endParaRPr>
          </a:p>
          <a:p>
            <a:pPr marL="0" lvl="0" indent="0" rtl="0">
              <a:lnSpc>
                <a:spcPct val="115000"/>
              </a:lnSpc>
              <a:spcBef>
                <a:spcPts val="0"/>
              </a:spcBef>
              <a:buNone/>
            </a:pP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0F6D7-03F2-E64E-BC70-7226C48B9C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5724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Shape 1570"/>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1" name="Shape 1571"/>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69850" rtl="0">
              <a:lnSpc>
                <a:spcPct val="115000"/>
              </a:lnSpc>
              <a:spcBef>
                <a:spcPts val="0"/>
              </a:spcBef>
              <a:buClr>
                <a:schemeClr val="dk1"/>
              </a:buClr>
              <a:buSzPts val="1100"/>
              <a:buFont typeface="Arial"/>
              <a:buNone/>
            </a:pPr>
            <a:r>
              <a:rPr lang="en-US" dirty="0">
                <a:solidFill>
                  <a:schemeClr val="dk1"/>
                </a:solidFill>
              </a:rPr>
              <a:t>Speaker:</a:t>
            </a:r>
          </a:p>
          <a:p>
            <a:pPr marL="0" lvl="0" indent="-69850" rtl="0">
              <a:lnSpc>
                <a:spcPct val="115000"/>
              </a:lnSpc>
              <a:spcBef>
                <a:spcPts val="0"/>
              </a:spcBef>
              <a:buClr>
                <a:schemeClr val="dk1"/>
              </a:buClr>
              <a:buSzPts val="1100"/>
              <a:buFont typeface="Arial"/>
              <a:buNone/>
            </a:pPr>
            <a:r>
              <a:rPr lang="en-US" dirty="0">
                <a:solidFill>
                  <a:schemeClr val="dk1"/>
                </a:solidFill>
              </a:rPr>
              <a:t>* The real-world topology of the OpenShift deployment (regions, zones, and etc) is used to inform the configuration of the scheduler</a:t>
            </a:r>
          </a:p>
          <a:p>
            <a:pPr marL="0" lvl="0" indent="-69850" rtl="0">
              <a:lnSpc>
                <a:spcPct val="115000"/>
              </a:lnSpc>
              <a:spcBef>
                <a:spcPts val="0"/>
              </a:spcBef>
              <a:buClr>
                <a:schemeClr val="dk1"/>
              </a:buClr>
              <a:buSzPts val="1100"/>
              <a:buFont typeface="Arial"/>
              <a:buNone/>
            </a:pPr>
            <a:r>
              <a:rPr lang="en-US" dirty="0">
                <a:solidFill>
                  <a:schemeClr val="dk1"/>
                </a:solidFill>
              </a:rPr>
              <a:t>* Administrators can configure complex scenarios for scheduling workloads</a:t>
            </a:r>
          </a:p>
          <a:p>
            <a:pPr marL="0" lvl="0" indent="-69850" rtl="0">
              <a:lnSpc>
                <a:spcPct val="115000"/>
              </a:lnSpc>
              <a:spcBef>
                <a:spcPts val="0"/>
              </a:spcBef>
              <a:buClr>
                <a:schemeClr val="dk1"/>
              </a:buClr>
              <a:buSzPts val="1100"/>
              <a:buFont typeface="Arial"/>
              <a:buNone/>
            </a:pPr>
            <a:r>
              <a:rPr lang="en-US" dirty="0">
                <a:solidFill>
                  <a:schemeClr val="dk1"/>
                </a:solidFill>
              </a:rPr>
              <a:t>Discussion:</a:t>
            </a:r>
          </a:p>
          <a:p>
            <a:pPr marL="0" lvl="0" indent="-69850" rtl="0">
              <a:lnSpc>
                <a:spcPct val="115000"/>
              </a:lnSpc>
              <a:spcBef>
                <a:spcPts val="0"/>
              </a:spcBef>
              <a:buClr>
                <a:schemeClr val="dk1"/>
              </a:buClr>
              <a:buSzPts val="1100"/>
              <a:buFont typeface="Arial"/>
              <a:buNone/>
            </a:pPr>
            <a:r>
              <a:rPr lang="en-US" dirty="0">
                <a:solidFill>
                  <a:schemeClr val="dk1"/>
                </a:solidFill>
              </a:rPr>
              <a:t>* The scheduler is configured with a simple JSON file in combination with node labels to carve up the OpenShift environment to make it look like the real world topology</a:t>
            </a:r>
          </a:p>
          <a:p>
            <a:pPr marL="0" lvl="0" indent="-69850" rtl="0">
              <a:lnSpc>
                <a:spcPct val="115000"/>
              </a:lnSpc>
              <a:spcBef>
                <a:spcPts val="0"/>
              </a:spcBef>
              <a:buClr>
                <a:schemeClr val="dk1"/>
              </a:buClr>
              <a:buSzPts val="1100"/>
              <a:buFont typeface="Arial"/>
              <a:buNone/>
            </a:pPr>
            <a:endParaRPr b="1" dirty="0">
              <a:solidFill>
                <a:schemeClr val="dk1"/>
              </a:solidFill>
            </a:endParaRPr>
          </a:p>
          <a:p>
            <a:pPr marL="0" lvl="0" indent="-69850" rtl="0">
              <a:lnSpc>
                <a:spcPct val="115000"/>
              </a:lnSpc>
              <a:spcBef>
                <a:spcPts val="0"/>
              </a:spcBef>
              <a:buClr>
                <a:schemeClr val="dk1"/>
              </a:buClr>
              <a:buSzPts val="1100"/>
              <a:buFont typeface="Arial"/>
              <a:buNone/>
            </a:pPr>
            <a:r>
              <a:rPr lang="en-US" b="1" dirty="0">
                <a:solidFill>
                  <a:schemeClr val="dk1"/>
                </a:solidFill>
              </a:rPr>
              <a:t>Transcript:</a:t>
            </a:r>
          </a:p>
          <a:p>
            <a:pPr marL="0" lvl="0" indent="-69850" rtl="0">
              <a:lnSpc>
                <a:spcPct val="115000"/>
              </a:lnSpc>
              <a:spcBef>
                <a:spcPts val="0"/>
              </a:spcBef>
              <a:buClr>
                <a:schemeClr val="dk1"/>
              </a:buClr>
              <a:buSzPts val="1100"/>
              <a:buFont typeface="Arial"/>
              <a:buNone/>
            </a:pPr>
            <a:r>
              <a:rPr lang="en-US" b="1" dirty="0">
                <a:solidFill>
                  <a:schemeClr val="dk1"/>
                </a:solidFill>
              </a:rPr>
              <a:t>The topology of the real-world environment is used by platform administrators to determine how to configure the scheduler and the Node labels.</a:t>
            </a:r>
          </a:p>
          <a:p>
            <a:pPr marL="0" lvl="0" indent="0" rtl="0">
              <a:lnSpc>
                <a:spcPct val="115000"/>
              </a:lnSpc>
              <a:spcBef>
                <a:spcPts val="0"/>
              </a:spcBef>
              <a:buNone/>
            </a:pPr>
            <a:endParaRPr dirty="0">
              <a:solidFill>
                <a:schemeClr val="dk1"/>
              </a:solidFill>
            </a:endParaRPr>
          </a:p>
          <a:p>
            <a:pPr marL="0" lvl="0" indent="0" rtl="0">
              <a:lnSpc>
                <a:spcPct val="115000"/>
              </a:lnSpc>
              <a:spcBef>
                <a:spcPts val="0"/>
              </a:spcBef>
              <a:buNone/>
            </a:pPr>
            <a:endParaRPr dirty="0">
              <a:solidFill>
                <a:schemeClr val="dk1"/>
              </a:solidFill>
            </a:endParaRPr>
          </a:p>
          <a:p>
            <a:pPr marL="0" lvl="0" indent="0" rtl="0">
              <a:lnSpc>
                <a:spcPct val="115000"/>
              </a:lnSpc>
              <a:spcBef>
                <a:spcPts val="0"/>
              </a:spcBef>
              <a:buNone/>
            </a:pPr>
            <a:endParaRPr dirty="0">
              <a:solidFill>
                <a:schemeClr val="dk1"/>
              </a:solidFill>
            </a:endParaRPr>
          </a:p>
          <a:p>
            <a:pPr marL="0" lvl="0" indent="0" rtl="0">
              <a:lnSpc>
                <a:spcPct val="115000"/>
              </a:lnSpc>
              <a:spcBef>
                <a:spcPts val="0"/>
              </a:spcBef>
              <a:buNone/>
            </a:pPr>
            <a:endParaRPr dirty="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Shape 167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8" name="Shape 167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lnSpc>
                <a:spcPct val="115000"/>
              </a:lnSpc>
              <a:spcBef>
                <a:spcPts val="0"/>
              </a:spcBef>
              <a:buClr>
                <a:schemeClr val="dk1"/>
              </a:buClr>
              <a:buFont typeface="Arial"/>
              <a:buNone/>
            </a:pPr>
            <a:r>
              <a:rPr lang="en-US" dirty="0">
                <a:solidFill>
                  <a:schemeClr val="dk1"/>
                </a:solidFill>
              </a:rPr>
              <a:t>Speaker:</a:t>
            </a:r>
          </a:p>
          <a:p>
            <a:pPr marL="0" lvl="0" indent="0" rtl="0">
              <a:lnSpc>
                <a:spcPct val="115000"/>
              </a:lnSpc>
              <a:spcBef>
                <a:spcPts val="0"/>
              </a:spcBef>
              <a:buClr>
                <a:schemeClr val="dk1"/>
              </a:buClr>
              <a:buFont typeface="Arial"/>
              <a:buNone/>
            </a:pPr>
            <a:r>
              <a:rPr lang="en-US" dirty="0">
                <a:solidFill>
                  <a:schemeClr val="dk1"/>
                </a:solidFill>
              </a:rPr>
              <a:t>* The Master is responsible for monitoring the number of pods and automatically scaling them as desired</a:t>
            </a:r>
          </a:p>
          <a:p>
            <a:pPr marL="0" lvl="0" indent="0" rtl="0">
              <a:lnSpc>
                <a:spcPct val="115000"/>
              </a:lnSpc>
              <a:spcBef>
                <a:spcPts val="0"/>
              </a:spcBef>
              <a:buClr>
                <a:schemeClr val="dk1"/>
              </a:buClr>
              <a:buFont typeface="Arial"/>
              <a:buNone/>
            </a:pPr>
            <a:r>
              <a:rPr lang="en-US" dirty="0">
                <a:solidFill>
                  <a:schemeClr val="dk1"/>
                </a:solidFill>
              </a:rPr>
              <a:t>* Pods can be manually scaled stating the number of pods that should be running</a:t>
            </a:r>
          </a:p>
          <a:p>
            <a:pPr marL="0" lvl="0" indent="0" rtl="0">
              <a:lnSpc>
                <a:spcPct val="115000"/>
              </a:lnSpc>
              <a:spcBef>
                <a:spcPts val="0"/>
              </a:spcBef>
              <a:buNone/>
            </a:pPr>
            <a:r>
              <a:rPr lang="en-US" dirty="0">
                <a:solidFill>
                  <a:schemeClr val="dk1"/>
                </a:solidFill>
              </a:rPr>
              <a:t>* Pods can also be autoscaled based on metrics collected from the pods (cpu utilization) within the boundary of minimum and maximum number of pods that is configured for the autoscaler</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Shape 178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6" name="Shape 178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lnSpc>
                <a:spcPct val="115000"/>
              </a:lnSpc>
              <a:spcBef>
                <a:spcPts val="0"/>
              </a:spcBef>
              <a:buClr>
                <a:schemeClr val="dk1"/>
              </a:buClr>
              <a:buSzPts val="1200"/>
              <a:buFont typeface="Arial"/>
              <a:buNone/>
            </a:pPr>
            <a:r>
              <a:rPr lang="en-US" sz="1200" dirty="0">
                <a:solidFill>
                  <a:schemeClr val="dk1"/>
                </a:solidFill>
              </a:rPr>
              <a:t>Speaker:</a:t>
            </a:r>
          </a:p>
          <a:p>
            <a:pPr marL="0" lvl="0" indent="-76200" rtl="0">
              <a:lnSpc>
                <a:spcPct val="115000"/>
              </a:lnSpc>
              <a:spcBef>
                <a:spcPts val="0"/>
              </a:spcBef>
              <a:buClr>
                <a:schemeClr val="dk1"/>
              </a:buClr>
              <a:buSzPts val="1200"/>
              <a:buFont typeface="Arial"/>
              <a:buNone/>
            </a:pPr>
            <a:r>
              <a:rPr lang="en-US" sz="1200" dirty="0">
                <a:solidFill>
                  <a:schemeClr val="dk1"/>
                </a:solidFill>
              </a:rPr>
              <a:t>* OpenShift’s service layer enables application components to easily communicate with one another</a:t>
            </a:r>
          </a:p>
          <a:p>
            <a:pPr marL="0" lvl="0" indent="-76200" rtl="0">
              <a:lnSpc>
                <a:spcPct val="115000"/>
              </a:lnSpc>
              <a:spcBef>
                <a:spcPts val="0"/>
              </a:spcBef>
              <a:buClr>
                <a:schemeClr val="dk1"/>
              </a:buClr>
              <a:buSzPts val="1200"/>
              <a:buFont typeface="Arial"/>
              <a:buNone/>
            </a:pPr>
            <a:r>
              <a:rPr lang="en-US" sz="1200" dirty="0">
                <a:solidFill>
                  <a:schemeClr val="dk1"/>
                </a:solidFill>
              </a:rPr>
              <a:t>* The service layer provides for internal load balancing as well as discovery and code reusability</a:t>
            </a:r>
          </a:p>
          <a:p>
            <a:pPr marL="0" lvl="0" indent="-76200" rtl="0">
              <a:lnSpc>
                <a:spcPct val="115000"/>
              </a:lnSpc>
              <a:spcBef>
                <a:spcPts val="0"/>
              </a:spcBef>
              <a:buClr>
                <a:schemeClr val="dk1"/>
              </a:buClr>
              <a:buSzPts val="1200"/>
              <a:buFont typeface="Arial"/>
              <a:buNone/>
            </a:pPr>
            <a:r>
              <a:rPr lang="en-US" sz="1200" dirty="0">
                <a:solidFill>
                  <a:schemeClr val="dk1"/>
                </a:solidFill>
              </a:rPr>
              <a:t>Discussion:</a:t>
            </a:r>
          </a:p>
          <a:p>
            <a:pPr marL="0" lvl="0" indent="-76200" rtl="0">
              <a:lnSpc>
                <a:spcPct val="115000"/>
              </a:lnSpc>
              <a:spcBef>
                <a:spcPts val="0"/>
              </a:spcBef>
              <a:buClr>
                <a:schemeClr val="dk1"/>
              </a:buClr>
              <a:buSzPts val="1200"/>
              <a:buFont typeface="Arial"/>
              <a:buNone/>
            </a:pPr>
            <a:r>
              <a:rPr lang="en-US" sz="1200" dirty="0">
                <a:solidFill>
                  <a:schemeClr val="dk1"/>
                </a:solidFill>
              </a:rPr>
              <a:t>* The service layer is used to connect application components together</a:t>
            </a:r>
          </a:p>
          <a:p>
            <a:pPr marL="0" lvl="0" indent="-76200" rtl="0">
              <a:lnSpc>
                <a:spcPct val="115000"/>
              </a:lnSpc>
              <a:spcBef>
                <a:spcPts val="0"/>
              </a:spcBef>
              <a:buClr>
                <a:schemeClr val="dk1"/>
              </a:buClr>
              <a:buSzPts val="1200"/>
              <a:buFont typeface="Arial"/>
              <a:buNone/>
            </a:pPr>
            <a:r>
              <a:rPr lang="en-US" sz="1200" dirty="0">
                <a:solidFill>
                  <a:schemeClr val="dk1"/>
                </a:solidFill>
              </a:rPr>
              <a:t>* OpenShift automatically injects some service information into running containers to provide for ease of discovery</a:t>
            </a:r>
          </a:p>
          <a:p>
            <a:pPr marL="0" lvl="0" indent="-76200" rtl="0">
              <a:lnSpc>
                <a:spcPct val="115000"/>
              </a:lnSpc>
              <a:spcBef>
                <a:spcPts val="0"/>
              </a:spcBef>
              <a:buClr>
                <a:schemeClr val="dk1"/>
              </a:buClr>
              <a:buSzPts val="1200"/>
              <a:buFont typeface="Arial"/>
              <a:buNone/>
            </a:pPr>
            <a:r>
              <a:rPr lang="en-US" sz="1200" dirty="0">
                <a:solidFill>
                  <a:schemeClr val="dk1"/>
                </a:solidFill>
              </a:rPr>
              <a:t>* Services provide for simple internal load balancing across application components</a:t>
            </a:r>
          </a:p>
          <a:p>
            <a:pPr marL="0" lvl="0" indent="-76200" rtl="0">
              <a:lnSpc>
                <a:spcPct val="115000"/>
              </a:lnSpc>
              <a:spcBef>
                <a:spcPts val="0"/>
              </a:spcBef>
              <a:buClr>
                <a:schemeClr val="dk1"/>
              </a:buClr>
              <a:buSzPts val="1200"/>
              <a:buFont typeface="Arial"/>
              <a:buNone/>
            </a:pPr>
            <a:endParaRPr sz="1200" dirty="0">
              <a:solidFill>
                <a:schemeClr val="dk1"/>
              </a:solidFill>
            </a:endParaRPr>
          </a:p>
          <a:p>
            <a:pPr marL="0" lvl="0" indent="-76200" rtl="0">
              <a:lnSpc>
                <a:spcPct val="115000"/>
              </a:lnSpc>
              <a:spcBef>
                <a:spcPts val="0"/>
              </a:spcBef>
              <a:buClr>
                <a:schemeClr val="dk1"/>
              </a:buClr>
              <a:buSzPts val="1200"/>
              <a:buFont typeface="Arial"/>
              <a:buNone/>
            </a:pPr>
            <a:r>
              <a:rPr lang="en-US" sz="1200" b="1" dirty="0">
                <a:solidFill>
                  <a:schemeClr val="dk1"/>
                </a:solidFill>
              </a:rPr>
              <a:t>Transcript:</a:t>
            </a:r>
          </a:p>
          <a:p>
            <a:pPr marL="0" lvl="0" indent="-76200" rtl="0">
              <a:lnSpc>
                <a:spcPct val="115000"/>
              </a:lnSpc>
              <a:spcBef>
                <a:spcPts val="0"/>
              </a:spcBef>
              <a:buClr>
                <a:schemeClr val="dk1"/>
              </a:buClr>
              <a:buSzPts val="1200"/>
              <a:buFont typeface="Arial"/>
              <a:buNone/>
            </a:pPr>
            <a:r>
              <a:rPr lang="en-US" sz="1200" b="1" dirty="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p>
          <a:p>
            <a:pPr marL="0" lvl="0" indent="0" rtl="0">
              <a:spcBef>
                <a:spcPts val="0"/>
              </a:spcBef>
              <a:buNone/>
            </a:pPr>
            <a:endParaRPr sz="12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Shape 195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8" name="Shape 195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lnSpc>
                <a:spcPct val="115000"/>
              </a:lnSpc>
              <a:spcBef>
                <a:spcPts val="0"/>
              </a:spcBef>
              <a:buClr>
                <a:schemeClr val="dk1"/>
              </a:buClr>
              <a:buSzPts val="1200"/>
              <a:buFont typeface="Arial"/>
              <a:buNone/>
            </a:pPr>
            <a:r>
              <a:rPr lang="en-US" sz="1200" dirty="0">
                <a:solidFill>
                  <a:schemeClr val="dk1"/>
                </a:solidFill>
              </a:rPr>
              <a:t>Speaker:</a:t>
            </a:r>
          </a:p>
          <a:p>
            <a:pPr marL="0" lvl="0" indent="-76200" rtl="0">
              <a:lnSpc>
                <a:spcPct val="115000"/>
              </a:lnSpc>
              <a:spcBef>
                <a:spcPts val="0"/>
              </a:spcBef>
              <a:buClr>
                <a:schemeClr val="dk1"/>
              </a:buClr>
              <a:buSzPts val="1200"/>
              <a:buFont typeface="Arial"/>
              <a:buNone/>
            </a:pPr>
            <a:r>
              <a:rPr lang="en-US" sz="1200" dirty="0">
                <a:solidFill>
                  <a:schemeClr val="dk1"/>
                </a:solidFill>
              </a:rPr>
              <a:t>* Applications are only as useful as the data they can manipulate.</a:t>
            </a:r>
          </a:p>
          <a:p>
            <a:pPr marL="0" lvl="0" indent="-76200" rtl="0">
              <a:lnSpc>
                <a:spcPct val="115000"/>
              </a:lnSpc>
              <a:spcBef>
                <a:spcPts val="0"/>
              </a:spcBef>
              <a:buClr>
                <a:schemeClr val="dk1"/>
              </a:buClr>
              <a:buSzPts val="1200"/>
              <a:buFont typeface="Arial"/>
              <a:buNone/>
            </a:pPr>
            <a:r>
              <a:rPr lang="en-US" sz="1200" dirty="0">
                <a:solidFill>
                  <a:schemeClr val="dk1"/>
                </a:solidFill>
              </a:rPr>
              <a:t>* Docker containers are natively ephemeral - data is not saved when containers are restarted or created.</a:t>
            </a:r>
          </a:p>
          <a:p>
            <a:pPr marL="0" lvl="0" indent="-76200" rtl="0">
              <a:lnSpc>
                <a:spcPct val="115000"/>
              </a:lnSpc>
              <a:spcBef>
                <a:spcPts val="0"/>
              </a:spcBef>
              <a:buClr>
                <a:schemeClr val="dk1"/>
              </a:buClr>
              <a:buSzPts val="1200"/>
              <a:buFont typeface="Arial"/>
              <a:buNone/>
            </a:pPr>
            <a:r>
              <a:rPr lang="en-US" sz="1200" dirty="0">
                <a:solidFill>
                  <a:schemeClr val="dk1"/>
                </a:solidFill>
              </a:rPr>
              <a:t>* OpenShift provides a persistent storage subsystem that will automatically connect real-world storage to the right Pods, allowing for stateful applications to be used on the platform.</a:t>
            </a:r>
          </a:p>
          <a:p>
            <a:pPr marL="0" lvl="0" indent="-76200" rtl="0">
              <a:lnSpc>
                <a:spcPct val="115000"/>
              </a:lnSpc>
              <a:spcBef>
                <a:spcPts val="0"/>
              </a:spcBef>
              <a:buClr>
                <a:schemeClr val="dk1"/>
              </a:buClr>
              <a:buSzPts val="1200"/>
              <a:buFont typeface="Arial"/>
              <a:buNone/>
            </a:pPr>
            <a:r>
              <a:rPr lang="en-US" sz="1200" dirty="0">
                <a:solidFill>
                  <a:schemeClr val="dk1"/>
                </a:solidFill>
              </a:rPr>
              <a:t>* A wide array of persistent storage types are usable, from raw devices (iSCSI, FC) to enterprise storage (NFS) to cloud-type options (Gluster/Ceph, EBS, pDisk, etc)</a:t>
            </a:r>
          </a:p>
          <a:p>
            <a:pPr marL="0" lvl="0" indent="-76200" rtl="0">
              <a:lnSpc>
                <a:spcPct val="115000"/>
              </a:lnSpc>
              <a:spcBef>
                <a:spcPts val="0"/>
              </a:spcBef>
              <a:buClr>
                <a:schemeClr val="dk1"/>
              </a:buClr>
              <a:buSzPts val="1200"/>
              <a:buFont typeface="Arial"/>
              <a:buNone/>
            </a:pPr>
            <a:endParaRPr sz="1200" b="1" dirty="0">
              <a:solidFill>
                <a:schemeClr val="dk1"/>
              </a:solidFill>
            </a:endParaRPr>
          </a:p>
          <a:p>
            <a:pPr marL="0" lvl="0" indent="-76200" rtl="0">
              <a:lnSpc>
                <a:spcPct val="115000"/>
              </a:lnSpc>
              <a:spcBef>
                <a:spcPts val="0"/>
              </a:spcBef>
              <a:buClr>
                <a:schemeClr val="dk1"/>
              </a:buClr>
              <a:buSzPts val="1200"/>
              <a:buFont typeface="Arial"/>
              <a:buNone/>
            </a:pPr>
            <a:r>
              <a:rPr lang="en-US" sz="1200" b="1" dirty="0">
                <a:solidFill>
                  <a:schemeClr val="dk1"/>
                </a:solidFill>
              </a:rPr>
              <a:t>Transcript:</a:t>
            </a:r>
          </a:p>
          <a:p>
            <a:pPr marL="0" lvl="0" indent="-69850" rtl="0">
              <a:lnSpc>
                <a:spcPct val="115000"/>
              </a:lnSpc>
              <a:spcBef>
                <a:spcPts val="0"/>
              </a:spcBef>
              <a:buClr>
                <a:schemeClr val="dk1"/>
              </a:buClr>
              <a:buSzPts val="1100"/>
              <a:buFont typeface="Arial"/>
              <a:buNone/>
            </a:pPr>
            <a:r>
              <a:rPr lang="en-US" sz="1200" b="1" dirty="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p>
          <a:p>
            <a:pPr marL="0" lvl="0" indent="-76200" rtl="0">
              <a:lnSpc>
                <a:spcPct val="115000"/>
              </a:lnSpc>
              <a:spcBef>
                <a:spcPts val="0"/>
              </a:spcBef>
              <a:buClr>
                <a:schemeClr val="dk1"/>
              </a:buClr>
              <a:buSzPts val="1200"/>
              <a:buFont typeface="Arial"/>
              <a:buNone/>
            </a:pPr>
            <a:endParaRPr sz="1200" dirty="0">
              <a:solidFill>
                <a:schemeClr val="dk1"/>
              </a:solidFill>
            </a:endParaRPr>
          </a:p>
          <a:p>
            <a:pPr marL="0" lvl="0" indent="-76200" rtl="0">
              <a:lnSpc>
                <a:spcPct val="115000"/>
              </a:lnSpc>
              <a:spcBef>
                <a:spcPts val="0"/>
              </a:spcBef>
              <a:buClr>
                <a:schemeClr val="dk1"/>
              </a:buClr>
              <a:buSzPts val="1200"/>
              <a:buFont typeface="Arial"/>
              <a:buNone/>
            </a:pPr>
            <a:r>
              <a:rPr lang="en-US" sz="1200" dirty="0">
                <a:solidFill>
                  <a:schemeClr val="dk1"/>
                </a:solidFill>
              </a:rPr>
              <a:t>Discussion:</a:t>
            </a:r>
          </a:p>
          <a:p>
            <a:pPr marL="0" lvl="0" indent="-76200" rtl="0">
              <a:lnSpc>
                <a:spcPct val="115000"/>
              </a:lnSpc>
              <a:spcBef>
                <a:spcPts val="0"/>
              </a:spcBef>
              <a:buClr>
                <a:schemeClr val="dk1"/>
              </a:buClr>
              <a:buSzPts val="1200"/>
              <a:buFont typeface="Arial"/>
              <a:buNone/>
            </a:pPr>
            <a:r>
              <a:rPr lang="en-US" sz="1200" dirty="0">
                <a:solidFill>
                  <a:schemeClr val="dk1"/>
                </a:solidFill>
              </a:rPr>
              <a:t>* OpenShift’s persistent volume system automatically connects storage to Pods</a:t>
            </a:r>
          </a:p>
          <a:p>
            <a:pPr marL="0" lvl="0" indent="-76200" rtl="0">
              <a:lnSpc>
                <a:spcPct val="115000"/>
              </a:lnSpc>
              <a:spcBef>
                <a:spcPts val="0"/>
              </a:spcBef>
              <a:buClr>
                <a:schemeClr val="dk1"/>
              </a:buClr>
              <a:buSzPts val="1200"/>
              <a:buFont typeface="Arial"/>
              <a:buNone/>
            </a:pPr>
            <a:r>
              <a:rPr lang="en-US" sz="1200" dirty="0">
                <a:solidFill>
                  <a:schemeClr val="dk1"/>
                </a:solidFill>
              </a:rPr>
              <a:t>* The persistent volume system allows stateful apps to be used on the platform</a:t>
            </a:r>
          </a:p>
          <a:p>
            <a:pPr marL="0" lvl="0" indent="-76200" rtl="0">
              <a:lnSpc>
                <a:spcPct val="115000"/>
              </a:lnSpc>
              <a:spcBef>
                <a:spcPts val="0"/>
              </a:spcBef>
              <a:buClr>
                <a:schemeClr val="dk1"/>
              </a:buClr>
              <a:buSzPts val="1200"/>
              <a:buFont typeface="Arial"/>
              <a:buNone/>
            </a:pPr>
            <a:r>
              <a:rPr lang="en-US" sz="1200" dirty="0">
                <a:solidFill>
                  <a:schemeClr val="dk1"/>
                </a:solidFill>
              </a:rPr>
              <a:t>* OpenShift provides flexibility in the types of storage that Pods can consume</a:t>
            </a:r>
          </a:p>
          <a:p>
            <a:pPr marL="0" lvl="0" indent="0" rtl="0">
              <a:lnSpc>
                <a:spcPct val="115000"/>
              </a:lnSpc>
              <a:spcBef>
                <a:spcPts val="0"/>
              </a:spcBef>
              <a:buNone/>
            </a:pPr>
            <a:endParaRPr sz="12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Shape 214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6" name="Shape 214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76200" rtl="0">
              <a:lnSpc>
                <a:spcPct val="115000"/>
              </a:lnSpc>
              <a:spcBef>
                <a:spcPts val="0"/>
              </a:spcBef>
              <a:buClr>
                <a:schemeClr val="dk1"/>
              </a:buClr>
              <a:buSzPts val="1200"/>
              <a:buFont typeface="Arial"/>
              <a:buNone/>
            </a:pPr>
            <a:r>
              <a:rPr lang="en-US" sz="1200" dirty="0">
                <a:solidFill>
                  <a:schemeClr val="dk1"/>
                </a:solidFill>
              </a:rPr>
              <a:t>Speaker:</a:t>
            </a:r>
          </a:p>
          <a:p>
            <a:pPr marL="0" lvl="0" indent="-76200" rtl="0">
              <a:lnSpc>
                <a:spcPct val="115000"/>
              </a:lnSpc>
              <a:spcBef>
                <a:spcPts val="0"/>
              </a:spcBef>
              <a:buClr>
                <a:schemeClr val="dk1"/>
              </a:buClr>
              <a:buSzPts val="1200"/>
              <a:buFont typeface="Arial"/>
              <a:buNone/>
            </a:pPr>
            <a:r>
              <a:rPr lang="en-US" sz="1200" dirty="0">
                <a:solidFill>
                  <a:schemeClr val="dk1"/>
                </a:solidFill>
              </a:rPr>
              <a:t>* Not every consumer of applications exists inside the OpenShift platform. External clients need to be able to access things running inside OpenShift</a:t>
            </a:r>
          </a:p>
          <a:p>
            <a:pPr marL="0" lvl="0" indent="-76200" rtl="0">
              <a:lnSpc>
                <a:spcPct val="115000"/>
              </a:lnSpc>
              <a:spcBef>
                <a:spcPts val="0"/>
              </a:spcBef>
              <a:buClr>
                <a:schemeClr val="dk1"/>
              </a:buClr>
              <a:buSzPts val="1200"/>
              <a:buFont typeface="Arial"/>
              <a:buNone/>
            </a:pPr>
            <a:r>
              <a:rPr lang="en-US" sz="1200" dirty="0">
                <a:solidFill>
                  <a:schemeClr val="dk1"/>
                </a:solidFill>
              </a:rPr>
              <a:t>* The routing layer is a close partner to the service layer, providing automated load balancing to Pods for external clients</a:t>
            </a:r>
          </a:p>
          <a:p>
            <a:pPr marL="0" lvl="0" indent="-76200" rtl="0">
              <a:lnSpc>
                <a:spcPct val="115000"/>
              </a:lnSpc>
              <a:spcBef>
                <a:spcPts val="0"/>
              </a:spcBef>
              <a:buClr>
                <a:schemeClr val="dk1"/>
              </a:buClr>
              <a:buSzPts val="1200"/>
              <a:buFont typeface="Arial"/>
              <a:buNone/>
            </a:pPr>
            <a:r>
              <a:rPr lang="en-US" sz="1200" dirty="0">
                <a:solidFill>
                  <a:schemeClr val="dk1"/>
                </a:solidFill>
              </a:rPr>
              <a:t>* The routing layer is pluggable and extensible if a hardware or non-OpenShift software router is desired</a:t>
            </a:r>
          </a:p>
          <a:p>
            <a:pPr marL="0" lvl="0" indent="-76200" rtl="0">
              <a:lnSpc>
                <a:spcPct val="115000"/>
              </a:lnSpc>
              <a:spcBef>
                <a:spcPts val="0"/>
              </a:spcBef>
              <a:buClr>
                <a:schemeClr val="dk1"/>
              </a:buClr>
              <a:buSzPts val="1200"/>
              <a:buFont typeface="Arial"/>
              <a:buNone/>
            </a:pPr>
            <a:endParaRPr sz="1200" b="1" dirty="0">
              <a:solidFill>
                <a:schemeClr val="dk1"/>
              </a:solidFill>
            </a:endParaRPr>
          </a:p>
          <a:p>
            <a:pPr marL="0" lvl="0" indent="-76200" rtl="0">
              <a:lnSpc>
                <a:spcPct val="115000"/>
              </a:lnSpc>
              <a:spcBef>
                <a:spcPts val="0"/>
              </a:spcBef>
              <a:buClr>
                <a:schemeClr val="dk1"/>
              </a:buClr>
              <a:buSzPts val="1200"/>
              <a:buFont typeface="Arial"/>
              <a:buNone/>
            </a:pPr>
            <a:r>
              <a:rPr lang="en-US" sz="1200" b="1" dirty="0">
                <a:solidFill>
                  <a:schemeClr val="dk1"/>
                </a:solidFill>
              </a:rPr>
              <a:t>Transcript:</a:t>
            </a:r>
          </a:p>
          <a:p>
            <a:pPr marL="0" lvl="0" indent="-76200" rtl="0">
              <a:lnSpc>
                <a:spcPct val="115000"/>
              </a:lnSpc>
              <a:spcBef>
                <a:spcPts val="0"/>
              </a:spcBef>
              <a:buClr>
                <a:schemeClr val="dk1"/>
              </a:buClr>
              <a:buSzPts val="1200"/>
              <a:buFont typeface="Arial"/>
              <a:buNone/>
            </a:pPr>
            <a:r>
              <a:rPr lang="en-US" sz="1200" b="1" dirty="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p>
          <a:p>
            <a:pPr marL="0" lvl="0" indent="-76200" rtl="0">
              <a:lnSpc>
                <a:spcPct val="115000"/>
              </a:lnSpc>
              <a:spcBef>
                <a:spcPts val="0"/>
              </a:spcBef>
              <a:buClr>
                <a:schemeClr val="dk1"/>
              </a:buClr>
              <a:buSzPts val="1200"/>
              <a:buFont typeface="Arial"/>
              <a:buNone/>
            </a:pPr>
            <a:endParaRPr sz="1200" b="1" dirty="0">
              <a:solidFill>
                <a:schemeClr val="dk1"/>
              </a:solidFill>
            </a:endParaRPr>
          </a:p>
          <a:p>
            <a:pPr marL="0" lvl="0" indent="-76200" rtl="0">
              <a:lnSpc>
                <a:spcPct val="115000"/>
              </a:lnSpc>
              <a:spcBef>
                <a:spcPts val="0"/>
              </a:spcBef>
              <a:buClr>
                <a:schemeClr val="dk1"/>
              </a:buClr>
              <a:buSzPts val="1200"/>
              <a:buFont typeface="Arial"/>
              <a:buNone/>
            </a:pPr>
            <a:r>
              <a:rPr lang="en-US" sz="1200" dirty="0">
                <a:solidFill>
                  <a:schemeClr val="dk1"/>
                </a:solidFill>
              </a:rPr>
              <a:t>Discussion:</a:t>
            </a:r>
          </a:p>
          <a:p>
            <a:pPr marL="0" lvl="0" indent="-76200" rtl="0">
              <a:lnSpc>
                <a:spcPct val="115000"/>
              </a:lnSpc>
              <a:spcBef>
                <a:spcPts val="0"/>
              </a:spcBef>
              <a:buClr>
                <a:schemeClr val="dk1"/>
              </a:buClr>
              <a:buSzPts val="1200"/>
              <a:buFont typeface="Arial"/>
              <a:buNone/>
            </a:pPr>
            <a:r>
              <a:rPr lang="en-US" sz="1200" dirty="0">
                <a:solidFill>
                  <a:schemeClr val="dk1"/>
                </a:solidFill>
              </a:rPr>
              <a:t>* The OpenShift router runs in pods on the platform itself, but receives traffic from the outside world and proxies it to the right pods</a:t>
            </a:r>
          </a:p>
          <a:p>
            <a:pPr marL="0" lvl="0" indent="-76200" rtl="0">
              <a:lnSpc>
                <a:spcPct val="115000"/>
              </a:lnSpc>
              <a:spcBef>
                <a:spcPts val="0"/>
              </a:spcBef>
              <a:buClr>
                <a:schemeClr val="dk1"/>
              </a:buClr>
              <a:buSzPts val="1200"/>
              <a:buFont typeface="Arial"/>
              <a:buNone/>
            </a:pPr>
            <a:r>
              <a:rPr lang="en-US" sz="1200" dirty="0">
                <a:solidFill>
                  <a:schemeClr val="dk1"/>
                </a:solidFill>
              </a:rPr>
              <a:t>* The router uses the service endpoint information to determine where to load balance traffic, but it does not send traffic through the service layer</a:t>
            </a:r>
          </a:p>
          <a:p>
            <a:pPr marL="0" lvl="0" indent="-76200" rtl="0">
              <a:lnSpc>
                <a:spcPct val="115000"/>
              </a:lnSpc>
              <a:spcBef>
                <a:spcPts val="0"/>
              </a:spcBef>
              <a:buClr>
                <a:schemeClr val="dk1"/>
              </a:buClr>
              <a:buSzPts val="1200"/>
              <a:buFont typeface="Arial"/>
              <a:buNone/>
            </a:pPr>
            <a:r>
              <a:rPr lang="en-US" sz="1200" dirty="0">
                <a:solidFill>
                  <a:schemeClr val="dk1"/>
                </a:solidFill>
              </a:rPr>
              <a:t>* The router is built with HAProxy, but is a pluggable solution. Red Hat currently supports F5 integration as another option.</a:t>
            </a:r>
          </a:p>
          <a:p>
            <a:pPr marL="0" lvl="0" indent="-76200" rtl="0">
              <a:lnSpc>
                <a:spcPct val="115000"/>
              </a:lnSpc>
              <a:spcBef>
                <a:spcPts val="0"/>
              </a:spcBef>
              <a:buClr>
                <a:schemeClr val="dk1"/>
              </a:buClr>
              <a:buSzPts val="1200"/>
              <a:buFont typeface="Arial"/>
              <a:buNone/>
            </a:pPr>
            <a:endParaRPr sz="1200" dirty="0">
              <a:solidFill>
                <a:schemeClr val="dk1"/>
              </a:solidFill>
            </a:endParaRPr>
          </a:p>
          <a:p>
            <a:pPr marL="0" lvl="0" indent="0" rtl="0">
              <a:spcBef>
                <a:spcPts val="0"/>
              </a:spcBef>
              <a:buNone/>
            </a:pPr>
            <a:endParaRPr sz="12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Shape 234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4" name="Shape 2344"/>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Shape 2553"/>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4" name="Shape 2554"/>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457200" lvl="0" indent="-304800" rtl="0">
              <a:spcBef>
                <a:spcPts val="0"/>
              </a:spcBef>
              <a:spcAft>
                <a:spcPts val="0"/>
              </a:spcAft>
              <a:buClr>
                <a:schemeClr val="dk1"/>
              </a:buClr>
              <a:buSzPts val="1200"/>
              <a:buChar char="●"/>
            </a:pPr>
            <a:r>
              <a:rPr lang="en-US" sz="1200" dirty="0">
                <a:solidFill>
                  <a:schemeClr val="dk1"/>
                </a:solidFill>
              </a:rPr>
              <a:t>Going back to the deployment pipeline, OpenShift can solve the challenge of deploying and managing the containerized application after it being built by the process. Based on the blueprint of the application, OpenShift orchestrates applications components on various parts of the infrastructure, scales them up, manages their health and defines suitable security policies.</a:t>
            </a:r>
          </a:p>
          <a:p>
            <a:pPr marL="457200" lvl="0" indent="-304800" rtl="0">
              <a:spcBef>
                <a:spcPts val="0"/>
              </a:spcBef>
              <a:buSzPts val="1200"/>
              <a:buChar char="●"/>
            </a:pPr>
            <a:r>
              <a:rPr lang="en-US" sz="1200" dirty="0"/>
              <a:t>Adding storage and operational management, Red Hat Gluster Storage is a hyper-converged storage solution that itself can run in containers and provides persistent storage to the containers. Red Hat CloudForms on the side, brings visibility to the entire infrastructure from the Hardware all the way up to the containers.</a:t>
            </a:r>
          </a:p>
        </p:txBody>
      </p:sp>
      <p:sp>
        <p:nvSpPr>
          <p:cNvPr id="2555" name="Shape 2555"/>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None/>
            </a:pPr>
            <a:r>
              <a:rPr lang="en-US" dirty="0"/>
              <a:t>&lt;number&gt;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Shape 125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8" name="Shape 125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lvl="0" rtl="0">
              <a:spcBef>
                <a:spcPts val="0"/>
              </a:spcBef>
              <a:buNone/>
            </a:pPr>
            <a:endParaRPr dirty="0"/>
          </a:p>
        </p:txBody>
      </p:sp>
    </p:spTree>
    <p:extLst>
      <p:ext uri="{BB962C8B-B14F-4D97-AF65-F5344CB8AC3E}">
        <p14:creationId xmlns:p14="http://schemas.microsoft.com/office/powerpoint/2010/main" val="31497248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Shape 260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8" name="Shape 260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488483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39672889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Shape 125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8" name="Shape 1258"/>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lvl="0" rtl="0">
              <a:spcBef>
                <a:spcPts val="0"/>
              </a:spcBef>
              <a:buNone/>
            </a:pPr>
            <a:endParaRPr dirty="0"/>
          </a:p>
        </p:txBody>
      </p:sp>
    </p:spTree>
    <p:extLst>
      <p:ext uri="{BB962C8B-B14F-4D97-AF65-F5344CB8AC3E}">
        <p14:creationId xmlns:p14="http://schemas.microsoft.com/office/powerpoint/2010/main" val="25771673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10678583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14591639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Shape 2612"/>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3" name="Shape 2613"/>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Shape 262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7" name="Shape 262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28" name="Shape 262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17236935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Shape 262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7" name="Shape 262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28" name="Shape 262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41360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32820648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&lt;number&gt;</a:t>
            </a:r>
          </a:p>
        </p:txBody>
      </p:sp>
    </p:spTree>
    <p:extLst>
      <p:ext uri="{BB962C8B-B14F-4D97-AF65-F5344CB8AC3E}">
        <p14:creationId xmlns:p14="http://schemas.microsoft.com/office/powerpoint/2010/main" val="3403956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Shape 261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8" name="Shape 2618"/>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19" name="Shape 2619"/>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8" name="Shape 278"/>
          <p:cNvSpPr txBox="1">
            <a:spLocks noGrp="1"/>
          </p:cNvSpPr>
          <p:nvPr>
            <p:ph type="body" idx="1"/>
          </p:nvPr>
        </p:nvSpPr>
        <p:spPr>
          <a:xfrm>
            <a:off x="685188" y="4342754"/>
            <a:ext cx="5487900" cy="4115100"/>
          </a:xfrm>
          <a:prstGeom prst="rect">
            <a:avLst/>
          </a:prstGeom>
          <a:noFill/>
          <a:ln>
            <a:noFill/>
          </a:ln>
        </p:spPr>
        <p:txBody>
          <a:bodyPr spcFirstLastPara="1" wrap="square" lIns="90600" tIns="45275" rIns="90600" bIns="45275" anchor="t" anchorCtr="0">
            <a:noAutofit/>
          </a:bodyPr>
          <a:lstStyle/>
          <a:p>
            <a:pPr marL="457200" lvl="0" indent="-292100" rtl="0">
              <a:lnSpc>
                <a:spcPct val="115000"/>
              </a:lnSpc>
              <a:spcBef>
                <a:spcPts val="0"/>
              </a:spcBef>
              <a:spcAft>
                <a:spcPts val="0"/>
              </a:spcAft>
              <a:buClr>
                <a:schemeClr val="dk1"/>
              </a:buClr>
              <a:buSzPts val="1000"/>
              <a:buChar char="●"/>
            </a:pPr>
            <a:r>
              <a:rPr lang="en" sz="1000">
                <a:solidFill>
                  <a:schemeClr val="dk1"/>
                </a:solidFill>
                <a:highlight>
                  <a:srgbClr val="FFFFFF"/>
                </a:highlight>
              </a:rPr>
              <a:t>Application  Architecture - Customers are looking to evolve their application architectures so they can be more agile from a business perspective.  They are breaking monolithic apps out into microservices that can be independently updated, with a focus on speed and agility, so their apps can be more reactive to changes in their business.   Containers are well suited for Micoservices deployments because they are efficient and can be independently orchestrated and managed with solutions like OpenShift/Kubernetes/Containers.  But  OpenShift/Kubernetes/Docker can also be useful for existing, traditional apps (like JavaEE apps, or stateful services, for example) so we "leave no apps behind".</a:t>
            </a:r>
            <a:endParaRPr sz="1000" dirty="0">
              <a:solidFill>
                <a:schemeClr val="dk1"/>
              </a:solidFill>
            </a:endParaRPr>
          </a:p>
        </p:txBody>
      </p:sp>
      <p:sp>
        <p:nvSpPr>
          <p:cNvPr id="279" name="Shape 279"/>
          <p:cNvSpPr txBox="1">
            <a:spLocks noGrp="1"/>
          </p:cNvSpPr>
          <p:nvPr>
            <p:ph type="sldNum" idx="12"/>
          </p:nvPr>
        </p:nvSpPr>
        <p:spPr>
          <a:xfrm>
            <a:off x="3884259" y="8685509"/>
            <a:ext cx="2972400" cy="456900"/>
          </a:xfrm>
          <a:prstGeom prst="rect">
            <a:avLst/>
          </a:prstGeom>
          <a:noFill/>
          <a:ln>
            <a:noFill/>
          </a:ln>
        </p:spPr>
        <p:txBody>
          <a:bodyPr spcFirstLastPara="1" wrap="square" lIns="90600" tIns="45275" rIns="90600" bIns="45275" anchor="b" anchorCtr="0">
            <a:noAutofit/>
          </a:bodyPr>
          <a:lstStyle/>
          <a:p>
            <a:pPr marL="0" marR="0" lvl="0" indent="0" algn="r" rtl="0">
              <a:spcBef>
                <a:spcPts val="0"/>
              </a:spcBef>
              <a:spcAft>
                <a:spcPts val="0"/>
              </a:spcAft>
              <a:buNone/>
            </a:pPr>
            <a:r>
              <a:rPr lang="en" sz="1300"/>
              <a:t> </a:t>
            </a:r>
            <a:endParaRPr sz="1200" b="0" i="0" u="none" strike="noStrike" cap="none" dirty="0"/>
          </a:p>
        </p:txBody>
      </p:sp>
    </p:spTree>
    <p:extLst>
      <p:ext uri="{BB962C8B-B14F-4D97-AF65-F5344CB8AC3E}">
        <p14:creationId xmlns:p14="http://schemas.microsoft.com/office/powerpoint/2010/main" val="4754342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Shape 262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7" name="Shape 262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28" name="Shape 262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Shape 262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7" name="Shape 262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28" name="Shape 262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15714931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Shape 263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6" name="Shape 263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40186740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Shape 2626"/>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7" name="Shape 2627"/>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rtl="0">
              <a:spcBef>
                <a:spcPts val="0"/>
              </a:spcBef>
              <a:buNone/>
            </a:pPr>
            <a:endParaRPr dirty="0"/>
          </a:p>
        </p:txBody>
      </p:sp>
      <p:sp>
        <p:nvSpPr>
          <p:cNvPr id="2628" name="Shape 2628"/>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rtl="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25623501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Shape 2640"/>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1" name="Shape 2641"/>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Shape 263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6" name="Shape 263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27034070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Shape 263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6" name="Shape 263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35475696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31408458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1084858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3835899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188" y="4342754"/>
            <a:ext cx="5487900" cy="4115100"/>
          </a:xfrm>
          <a:prstGeom prst="rect">
            <a:avLst/>
          </a:prstGeom>
          <a:noFill/>
          <a:ln>
            <a:noFill/>
          </a:ln>
        </p:spPr>
        <p:txBody>
          <a:bodyPr spcFirstLastPara="1" wrap="square" lIns="90600" tIns="45275" rIns="90600" bIns="45275" anchor="t" anchorCtr="0">
            <a:noAutofit/>
          </a:bodyPr>
          <a:lstStyle/>
          <a:p>
            <a:pPr marL="457200" lvl="0" indent="-292100" rtl="0">
              <a:lnSpc>
                <a:spcPct val="115000"/>
              </a:lnSpc>
              <a:spcBef>
                <a:spcPts val="0"/>
              </a:spcBef>
              <a:spcAft>
                <a:spcPts val="0"/>
              </a:spcAft>
              <a:buClr>
                <a:schemeClr val="dk1"/>
              </a:buClr>
              <a:buSzPts val="1000"/>
              <a:buChar char="●"/>
            </a:pPr>
            <a:r>
              <a:rPr lang="en" sz="1000">
                <a:solidFill>
                  <a:schemeClr val="dk1"/>
                </a:solidFill>
              </a:rPr>
              <a:t>IT organizations must evolve to meet organizational demands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This is driving many of the conversations we are having with our customers about DevOps and more</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Many of these customers are looking to shift their development and deployment processes, from traditional Waterfall development and Agile methods to DevOps and they want to learn how to enable that</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We are also seeing customers asking about Microservices, as they switch their application architectures, away from existing monolithic and n-tier applications to highly distributed, componentized services-based apps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On the infrastructure side, we are seeing a lot of interest in Linux Containers, driven by the popularity of Docker, as an alternative to existing virtualization technologies.  Containers can be a key enabler of DevOps and Microservices.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And finally we are seeing customers increasingly wanting to deploy their applications across a hybrid cloud environment</a:t>
            </a:r>
            <a:endParaRPr sz="1000">
              <a:solidFill>
                <a:schemeClr val="dk1"/>
              </a:solidFill>
            </a:endParaRPr>
          </a:p>
        </p:txBody>
      </p:sp>
      <p:sp>
        <p:nvSpPr>
          <p:cNvPr id="293" name="Shape 293"/>
          <p:cNvSpPr txBox="1">
            <a:spLocks noGrp="1"/>
          </p:cNvSpPr>
          <p:nvPr>
            <p:ph type="sldNum" idx="12"/>
          </p:nvPr>
        </p:nvSpPr>
        <p:spPr>
          <a:xfrm>
            <a:off x="3884259" y="8685509"/>
            <a:ext cx="2972400" cy="456900"/>
          </a:xfrm>
          <a:prstGeom prst="rect">
            <a:avLst/>
          </a:prstGeom>
          <a:noFill/>
          <a:ln>
            <a:noFill/>
          </a:ln>
        </p:spPr>
        <p:txBody>
          <a:bodyPr spcFirstLastPara="1" wrap="square" lIns="90600" tIns="45275" rIns="90600" bIns="45275" anchor="b" anchorCtr="0">
            <a:noAutofit/>
          </a:bodyPr>
          <a:lstStyle/>
          <a:p>
            <a:pPr marL="0" marR="0" lvl="0" indent="0" algn="r" rtl="0">
              <a:spcBef>
                <a:spcPts val="0"/>
              </a:spcBef>
              <a:spcAft>
                <a:spcPts val="0"/>
              </a:spcAft>
              <a:buNone/>
            </a:pPr>
            <a:r>
              <a:rPr lang="en" sz="1300"/>
              <a:t> </a:t>
            </a:r>
            <a:endParaRPr sz="1200" b="0" i="0" u="none" strike="noStrike" cap="none"/>
          </a:p>
        </p:txBody>
      </p:sp>
    </p:spTree>
    <p:extLst>
      <p:ext uri="{BB962C8B-B14F-4D97-AF65-F5344CB8AC3E}">
        <p14:creationId xmlns:p14="http://schemas.microsoft.com/office/powerpoint/2010/main" val="34807749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19173109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Shape 263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6" name="Shape 263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Shape 2635"/>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6" name="Shape 2636"/>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marL="0" lvl="0" indent="0" rtl="0">
              <a:spcBef>
                <a:spcPts val="0"/>
              </a:spcBef>
              <a:buNone/>
            </a:pPr>
            <a:endParaRPr sz="1600" dirty="0"/>
          </a:p>
        </p:txBody>
      </p:sp>
    </p:spTree>
    <p:extLst>
      <p:ext uri="{BB962C8B-B14F-4D97-AF65-F5344CB8AC3E}">
        <p14:creationId xmlns:p14="http://schemas.microsoft.com/office/powerpoint/2010/main" val="3806846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77875" y="4776788"/>
            <a:ext cx="6216600" cy="4526100"/>
          </a:xfrm>
          <a:prstGeom prst="rect">
            <a:avLst/>
          </a:prstGeom>
        </p:spPr>
        <p:txBody>
          <a:bodyPr wrap="square" lIns="91425" tIns="91425" rIns="91425" bIns="91425" anchor="t" anchorCtr="0">
            <a:noAutofit/>
          </a:bodyPr>
          <a:lstStyle/>
          <a:p>
            <a:pPr marL="215900" lvl="0" indent="-215900">
              <a:spcBef>
                <a:spcPts val="0"/>
              </a:spcBef>
              <a:buNone/>
            </a:pPr>
            <a:endParaRPr dirty="0"/>
          </a:p>
        </p:txBody>
      </p:sp>
      <p:sp>
        <p:nvSpPr>
          <p:cNvPr id="322" name="Shape 322"/>
          <p:cNvSpPr txBox="1">
            <a:spLocks noGrp="1"/>
          </p:cNvSpPr>
          <p:nvPr>
            <p:ph type="sldNum" idx="12"/>
          </p:nvPr>
        </p:nvSpPr>
        <p:spPr>
          <a:xfrm>
            <a:off x="4398963" y="9555163"/>
            <a:ext cx="3373500" cy="503100"/>
          </a:xfrm>
          <a:prstGeom prst="rect">
            <a:avLst/>
          </a:prstGeom>
        </p:spPr>
        <p:txBody>
          <a:bodyPr wrap="square" lIns="0" tIns="0" rIns="0" bIns="0" anchor="b" anchorCtr="0">
            <a:noAutofit/>
          </a:bodyPr>
          <a:lstStyle/>
          <a:p>
            <a:pPr marL="0" lvl="0" indent="0">
              <a:spcBef>
                <a:spcPts val="0"/>
              </a:spcBef>
              <a:buClr>
                <a:srgbClr val="000000"/>
              </a:buClr>
              <a:buFont typeface="Arial"/>
              <a:buNone/>
            </a:pPr>
            <a:r>
              <a:rPr lang="en-US" dirty="0"/>
              <a:t>&lt;number&gt;</a:t>
            </a:r>
          </a:p>
        </p:txBody>
      </p:sp>
    </p:spTree>
    <p:extLst>
      <p:ext uri="{BB962C8B-B14F-4D97-AF65-F5344CB8AC3E}">
        <p14:creationId xmlns:p14="http://schemas.microsoft.com/office/powerpoint/2010/main" val="1386095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hree interconnected circle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Shape 45"/>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46" name="Shape 46"/>
          <p:cNvSpPr txBox="1">
            <a:spLocks noGrp="1"/>
          </p:cNvSpPr>
          <p:nvPr>
            <p:ph type="body" idx="1"/>
          </p:nvPr>
        </p:nvSpPr>
        <p:spPr>
          <a:xfrm>
            <a:off x="2015500" y="3689156"/>
            <a:ext cx="1636500" cy="840900"/>
          </a:xfrm>
          <a:prstGeom prst="rect">
            <a:avLst/>
          </a:prstGeom>
        </p:spPr>
        <p:txBody>
          <a:bodyPr wrap="square" lIns="91425" tIns="91425" rIns="91425" bIns="91425" anchor="t" anchorCtr="0"/>
          <a:lstStyle>
            <a:lvl1pPr lvl="0" algn="ctr" rtl="0">
              <a:spcBef>
                <a:spcPts val="0"/>
              </a:spcBef>
              <a:buSzPts val="14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47" name="Shape 47"/>
          <p:cNvSpPr txBox="1">
            <a:spLocks noGrp="1"/>
          </p:cNvSpPr>
          <p:nvPr>
            <p:ph type="body" idx="2"/>
          </p:nvPr>
        </p:nvSpPr>
        <p:spPr>
          <a:xfrm>
            <a:off x="3753750" y="3689156"/>
            <a:ext cx="1636500" cy="840900"/>
          </a:xfrm>
          <a:prstGeom prst="rect">
            <a:avLst/>
          </a:prstGeom>
        </p:spPr>
        <p:txBody>
          <a:bodyPr wrap="square" lIns="91425" tIns="91425" rIns="91425" bIns="91425" anchor="t" anchorCtr="0"/>
          <a:lstStyle>
            <a:lvl1pPr lvl="0" algn="ctr" rtl="0">
              <a:spcBef>
                <a:spcPts val="0"/>
              </a:spcBef>
              <a:buSzPts val="14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48" name="Shape 48"/>
          <p:cNvSpPr txBox="1">
            <a:spLocks noGrp="1"/>
          </p:cNvSpPr>
          <p:nvPr>
            <p:ph type="body" idx="3"/>
          </p:nvPr>
        </p:nvSpPr>
        <p:spPr>
          <a:xfrm>
            <a:off x="5492000" y="3689156"/>
            <a:ext cx="1636500" cy="840900"/>
          </a:xfrm>
          <a:prstGeom prst="rect">
            <a:avLst/>
          </a:prstGeom>
        </p:spPr>
        <p:txBody>
          <a:bodyPr wrap="square" lIns="91425" tIns="91425" rIns="91425" bIns="91425" anchor="t" anchorCtr="0"/>
          <a:lstStyle>
            <a:lvl1pPr lvl="0" algn="ctr" rtl="0">
              <a:spcBef>
                <a:spcPts val="0"/>
              </a:spcBef>
              <a:buSzPts val="14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49" name="Shape 49"/>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50" name="Shape 50"/>
          <p:cNvSpPr txBox="1">
            <a:spLocks noGrp="1"/>
          </p:cNvSpPr>
          <p:nvPr>
            <p:ph type="subTitle" idx="4"/>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re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786275" y="1895025"/>
            <a:ext cx="5938800" cy="1214700"/>
          </a:xfrm>
          <a:prstGeom prst="rect">
            <a:avLst/>
          </a:prstGeom>
          <a:noFill/>
          <a:ln>
            <a:noFill/>
          </a:ln>
        </p:spPr>
        <p:txBody>
          <a:bodyPr wrap="square"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112" name="Shape 112" descr="social_google-01.png"/>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id="113" name="Shape 113" descr="social_linkedin-01.png"/>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id="114" name="Shape 114" descr="social_youtube-01.png"/>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id="115" name="Shape 115" descr="social_facebook-01.png"/>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id="116" name="Shape 116" descr="social_twitter-01.png"/>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117" name="Shape 117"/>
          <p:cNvSpPr txBox="1">
            <a:spLocks noGrp="1"/>
          </p:cNvSpPr>
          <p:nvPr>
            <p:ph type="subTitle" idx="1"/>
          </p:nvPr>
        </p:nvSpPr>
        <p:spPr>
          <a:xfrm>
            <a:off x="2276725"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18" name="Shape 118"/>
          <p:cNvSpPr txBox="1">
            <a:spLocks noGrp="1"/>
          </p:cNvSpPr>
          <p:nvPr>
            <p:ph type="subTitle" idx="2"/>
          </p:nvPr>
        </p:nvSpPr>
        <p:spPr>
          <a:xfrm>
            <a:off x="2276725"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19" name="Shape 119"/>
          <p:cNvSpPr txBox="1">
            <a:spLocks noGrp="1"/>
          </p:cNvSpPr>
          <p:nvPr>
            <p:ph type="subTitle" idx="3"/>
          </p:nvPr>
        </p:nvSpPr>
        <p:spPr>
          <a:xfrm>
            <a:off x="2276725" y="419687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20" name="Shape 120"/>
          <p:cNvSpPr txBox="1">
            <a:spLocks noGrp="1"/>
          </p:cNvSpPr>
          <p:nvPr>
            <p:ph type="subTitle" idx="4"/>
          </p:nvPr>
        </p:nvSpPr>
        <p:spPr>
          <a:xfrm>
            <a:off x="5069150"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21" name="Shape 121"/>
          <p:cNvSpPr txBox="1">
            <a:spLocks noGrp="1"/>
          </p:cNvSpPr>
          <p:nvPr>
            <p:ph type="subTitle" idx="5"/>
          </p:nvPr>
        </p:nvSpPr>
        <p:spPr>
          <a:xfrm>
            <a:off x="5069150"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786275" y="1895025"/>
            <a:ext cx="5938800" cy="1214700"/>
          </a:xfrm>
          <a:prstGeom prst="rect">
            <a:avLst/>
          </a:prstGeom>
          <a:noFill/>
          <a:ln>
            <a:noFill/>
          </a:ln>
        </p:spPr>
        <p:txBody>
          <a:bodyPr wrap="square"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124" name="Shape 124" descr="social_google-01.png"/>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id="125" name="Shape 125" descr="social_linkedin-01.png"/>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id="126" name="Shape 126" descr="social_youtube-01.png"/>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id="127" name="Shape 127" descr="social_facebook-01.png"/>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id="128" name="Shape 128" descr="social_twitter-01.png"/>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129" name="Shape 129"/>
          <p:cNvSpPr txBox="1">
            <a:spLocks noGrp="1"/>
          </p:cNvSpPr>
          <p:nvPr>
            <p:ph type="subTitle" idx="1"/>
          </p:nvPr>
        </p:nvSpPr>
        <p:spPr>
          <a:xfrm>
            <a:off x="2276725"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30" name="Shape 130"/>
          <p:cNvSpPr txBox="1">
            <a:spLocks noGrp="1"/>
          </p:cNvSpPr>
          <p:nvPr>
            <p:ph type="subTitle" idx="2"/>
          </p:nvPr>
        </p:nvSpPr>
        <p:spPr>
          <a:xfrm>
            <a:off x="2276725"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31" name="Shape 131"/>
          <p:cNvSpPr txBox="1">
            <a:spLocks noGrp="1"/>
          </p:cNvSpPr>
          <p:nvPr>
            <p:ph type="subTitle" idx="3"/>
          </p:nvPr>
        </p:nvSpPr>
        <p:spPr>
          <a:xfrm>
            <a:off x="2276725" y="419687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32" name="Shape 132"/>
          <p:cNvSpPr txBox="1">
            <a:spLocks noGrp="1"/>
          </p:cNvSpPr>
          <p:nvPr>
            <p:ph type="subTitle" idx="4"/>
          </p:nvPr>
        </p:nvSpPr>
        <p:spPr>
          <a:xfrm>
            <a:off x="5069150"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33" name="Shape 133"/>
          <p:cNvSpPr txBox="1">
            <a:spLocks noGrp="1"/>
          </p:cNvSpPr>
          <p:nvPr>
            <p:ph type="subTitle" idx="5"/>
          </p:nvPr>
        </p:nvSpPr>
        <p:spPr>
          <a:xfrm>
            <a:off x="5069150"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1786275" y="1895025"/>
            <a:ext cx="5938800" cy="1214700"/>
          </a:xfrm>
          <a:prstGeom prst="rect">
            <a:avLst/>
          </a:prstGeom>
          <a:noFill/>
          <a:ln>
            <a:noFill/>
          </a:ln>
        </p:spPr>
        <p:txBody>
          <a:bodyPr wrap="square"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136" name="Shape 136" descr="social_google-01.png"/>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id="137" name="Shape 137" descr="social_linkedin-01.png"/>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id="138" name="Shape 138" descr="social_youtube-01.png"/>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id="139" name="Shape 139" descr="social_facebook-01.png"/>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id="140" name="Shape 140" descr="social_twitter-01.png"/>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141" name="Shape 141"/>
          <p:cNvSpPr txBox="1">
            <a:spLocks noGrp="1"/>
          </p:cNvSpPr>
          <p:nvPr>
            <p:ph type="subTitle" idx="1"/>
          </p:nvPr>
        </p:nvSpPr>
        <p:spPr>
          <a:xfrm>
            <a:off x="2276725"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42" name="Shape 142"/>
          <p:cNvSpPr txBox="1">
            <a:spLocks noGrp="1"/>
          </p:cNvSpPr>
          <p:nvPr>
            <p:ph type="subTitle" idx="2"/>
          </p:nvPr>
        </p:nvSpPr>
        <p:spPr>
          <a:xfrm>
            <a:off x="2276725"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43" name="Shape 143"/>
          <p:cNvSpPr txBox="1">
            <a:spLocks noGrp="1"/>
          </p:cNvSpPr>
          <p:nvPr>
            <p:ph type="subTitle" idx="3"/>
          </p:nvPr>
        </p:nvSpPr>
        <p:spPr>
          <a:xfrm>
            <a:off x="2276725" y="419687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44" name="Shape 144"/>
          <p:cNvSpPr txBox="1">
            <a:spLocks noGrp="1"/>
          </p:cNvSpPr>
          <p:nvPr>
            <p:ph type="subTitle" idx="4"/>
          </p:nvPr>
        </p:nvSpPr>
        <p:spPr>
          <a:xfrm>
            <a:off x="5069150" y="3264788"/>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45" name="Shape 145"/>
          <p:cNvSpPr txBox="1">
            <a:spLocks noGrp="1"/>
          </p:cNvSpPr>
          <p:nvPr>
            <p:ph type="subTitle" idx="5"/>
          </p:nvPr>
        </p:nvSpPr>
        <p:spPr>
          <a:xfrm>
            <a:off x="5069150" y="3732403"/>
            <a:ext cx="2378700" cy="309900"/>
          </a:xfrm>
          <a:prstGeom prst="rect">
            <a:avLst/>
          </a:prstGeom>
          <a:noFill/>
          <a:ln>
            <a:noFill/>
          </a:ln>
        </p:spPr>
        <p:txBody>
          <a:bodyPr wrap="square"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only">
    <p:spTree>
      <p:nvGrpSpPr>
        <p:cNvPr id="1" name="Shape 151"/>
        <p:cNvGrpSpPr/>
        <p:nvPr/>
      </p:nvGrpSpPr>
      <p:grpSpPr>
        <a:xfrm>
          <a:off x="0" y="0"/>
          <a:ext cx="0" cy="0"/>
          <a:chOff x="0" y="0"/>
          <a:chExt cx="0" cy="0"/>
        </a:xfrm>
      </p:grpSpPr>
      <p:sp>
        <p:nvSpPr>
          <p:cNvPr id="152" name="Shape 152"/>
          <p:cNvSpPr txBox="1">
            <a:spLocks noGrp="1"/>
          </p:cNvSpPr>
          <p:nvPr>
            <p:ph type="ftr" idx="11"/>
          </p:nvPr>
        </p:nvSpPr>
        <p:spPr>
          <a:xfrm>
            <a:off x="457200" y="4800600"/>
            <a:ext cx="7162800" cy="273900"/>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53" name="Shape 153"/>
          <p:cNvSpPr txBox="1">
            <a:spLocks noGrp="1"/>
          </p:cNvSpPr>
          <p:nvPr>
            <p:ph type="sldNum" idx="12"/>
          </p:nvPr>
        </p:nvSpPr>
        <p:spPr>
          <a:xfrm>
            <a:off x="226828" y="4800600"/>
            <a:ext cx="290622" cy="273900"/>
          </a:xfrm>
          <a:prstGeom prst="rect">
            <a:avLst/>
          </a:prstGeom>
          <a:noFill/>
          <a:ln>
            <a:noFill/>
          </a:ln>
        </p:spPr>
        <p:txBody>
          <a:bodyPr wrap="square" lIns="91425" tIns="0" rIns="91425" bIns="18275"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dirty="0">
              <a:solidFill>
                <a:schemeClr val="dk1"/>
              </a:solidFill>
              <a:latin typeface="Arial"/>
              <a:ea typeface="Arial"/>
              <a:cs typeface="Arial"/>
              <a:sym typeface="Arial"/>
            </a:endParaRPr>
          </a:p>
        </p:txBody>
      </p:sp>
      <p:sp>
        <p:nvSpPr>
          <p:cNvPr id="154" name="Shape 154"/>
          <p:cNvSpPr txBox="1">
            <a:spLocks noGrp="1"/>
          </p:cNvSpPr>
          <p:nvPr>
            <p:ph type="title"/>
          </p:nvPr>
        </p:nvSpPr>
        <p:spPr>
          <a:xfrm>
            <a:off x="685800" y="0"/>
            <a:ext cx="7772400" cy="1028700"/>
          </a:xfrm>
          <a:prstGeom prst="rect">
            <a:avLst/>
          </a:prstGeom>
          <a:noFill/>
          <a:ln>
            <a:noFill/>
          </a:ln>
        </p:spPr>
        <p:txBody>
          <a:bodyPr wrap="square" lIns="91425" tIns="91425" rIns="91425" bIns="91425" anchor="b" anchorCtr="0"/>
          <a:lstStyle>
            <a:lvl1pPr marL="0" marR="0" lvl="0" indent="0" algn="l" rtl="0">
              <a:spcBef>
                <a:spcPts val="0"/>
              </a:spcBef>
              <a:spcAft>
                <a:spcPts val="0"/>
              </a:spcAft>
              <a:buSzPts val="1400"/>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body" idx="1"/>
          </p:nvPr>
        </p:nvSpPr>
        <p:spPr>
          <a:xfrm>
            <a:off x="685800" y="1292613"/>
            <a:ext cx="7772400" cy="3274800"/>
          </a:xfrm>
          <a:prstGeom prst="rect">
            <a:avLst/>
          </a:prstGeom>
          <a:noFill/>
          <a:ln>
            <a:noFill/>
          </a:ln>
        </p:spPr>
        <p:txBody>
          <a:bodyPr wrap="square" lIns="91425" tIns="91425" rIns="91425" bIns="91425" anchor="t" anchorCtr="0"/>
          <a:lstStyle>
            <a:lvl1pPr marL="0" marR="0" lvl="0" indent="0" algn="l" rtl="0">
              <a:lnSpc>
                <a:spcPct val="110000"/>
              </a:lnSpc>
              <a:spcBef>
                <a:spcPts val="280"/>
              </a:spcBef>
              <a:spcAft>
                <a:spcPts val="0"/>
              </a:spcAft>
              <a:buClr>
                <a:srgbClr val="000000"/>
              </a:buClr>
              <a:buSzPts val="2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ts val="2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205"/>
        <p:cNvGrpSpPr/>
        <p:nvPr/>
      </p:nvGrpSpPr>
      <p:grpSpPr>
        <a:xfrm>
          <a:off x="0" y="0"/>
          <a:ext cx="0" cy="0"/>
          <a:chOff x="0" y="0"/>
          <a:chExt cx="0" cy="0"/>
        </a:xfrm>
      </p:grpSpPr>
      <p:sp>
        <p:nvSpPr>
          <p:cNvPr id="206" name="Shape 206"/>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dirty="0"/>
          </a:p>
        </p:txBody>
      </p:sp>
      <p:sp>
        <p:nvSpPr>
          <p:cNvPr id="207" name="Shape 207"/>
          <p:cNvSpPr txBox="1">
            <a:spLocks noGrp="1"/>
          </p:cNvSpPr>
          <p:nvPr>
            <p:ph type="body" idx="1"/>
          </p:nvPr>
        </p:nvSpPr>
        <p:spPr>
          <a:xfrm>
            <a:off x="826650" y="3909498"/>
            <a:ext cx="7490700" cy="393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sz="1400"/>
            </a:lvl1pPr>
            <a:lvl2pPr marL="914400" lvl="1" indent="-317500" algn="ctr" rtl="0">
              <a:spcBef>
                <a:spcPts val="0"/>
              </a:spcBef>
              <a:spcAft>
                <a:spcPts val="0"/>
              </a:spcAft>
              <a:buSzPts val="1400"/>
              <a:buChar char="○"/>
              <a:defRPr sz="1400"/>
            </a:lvl2pPr>
            <a:lvl3pPr marL="1371600" lvl="2" indent="-317500" algn="ctr" rtl="0">
              <a:spcBef>
                <a:spcPts val="0"/>
              </a:spcBef>
              <a:spcAft>
                <a:spcPts val="0"/>
              </a:spcAft>
              <a:buSzPts val="1400"/>
              <a:buChar char="■"/>
              <a:defRPr sz="1400"/>
            </a:lvl3pPr>
            <a:lvl4pPr marL="1828800" lvl="3" indent="-317500" algn="ctr" rtl="0">
              <a:spcBef>
                <a:spcPts val="0"/>
              </a:spcBef>
              <a:spcAft>
                <a:spcPts val="0"/>
              </a:spcAft>
              <a:buSzPts val="1400"/>
              <a:buChar char="●"/>
              <a:defRPr sz="1400"/>
            </a:lvl4pPr>
            <a:lvl5pPr marL="2286000" lvl="4" indent="-317500" algn="ctr" rtl="0">
              <a:spcBef>
                <a:spcPts val="0"/>
              </a:spcBef>
              <a:spcAft>
                <a:spcPts val="0"/>
              </a:spcAft>
              <a:buSzPts val="1400"/>
              <a:buChar char="○"/>
              <a:defRPr sz="1400"/>
            </a:lvl5pPr>
            <a:lvl6pPr marL="2743200" lvl="5" indent="-317500" algn="ctr" rtl="0">
              <a:spcBef>
                <a:spcPts val="0"/>
              </a:spcBef>
              <a:spcAft>
                <a:spcPts val="0"/>
              </a:spcAft>
              <a:buSzPts val="1400"/>
              <a:buChar char="■"/>
              <a:defRPr sz="1400"/>
            </a:lvl6pPr>
            <a:lvl7pPr marL="3200400" lvl="6" indent="-317500" algn="ctr" rtl="0">
              <a:spcBef>
                <a:spcPts val="0"/>
              </a:spcBef>
              <a:spcAft>
                <a:spcPts val="0"/>
              </a:spcAft>
              <a:buSzPts val="1400"/>
              <a:buChar char="●"/>
              <a:defRPr sz="1400"/>
            </a:lvl7pPr>
            <a:lvl8pPr marL="3657600" lvl="7" indent="-317500" algn="ctr" rtl="0">
              <a:spcBef>
                <a:spcPts val="0"/>
              </a:spcBef>
              <a:spcAft>
                <a:spcPts val="0"/>
              </a:spcAft>
              <a:buSzPts val="1400"/>
              <a:buChar char="○"/>
              <a:defRPr sz="1400"/>
            </a:lvl8pPr>
            <a:lvl9pPr marL="4114800" lvl="8" indent="-317500" algn="ctr" rtl="0">
              <a:spcBef>
                <a:spcPts val="0"/>
              </a:spcBef>
              <a:spcAft>
                <a:spcPts val="0"/>
              </a:spcAft>
              <a:buSzPts val="1400"/>
              <a:buChar char="■"/>
              <a:defRPr sz="1400"/>
            </a:lvl9pPr>
          </a:lstStyle>
          <a:p>
            <a:endParaRPr/>
          </a:p>
        </p:txBody>
      </p:sp>
      <p:sp>
        <p:nvSpPr>
          <p:cNvPr id="208" name="Shape 208"/>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09" name="Shape 209"/>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686850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Slide 1">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34350" y="104500"/>
            <a:ext cx="4060800" cy="350700"/>
          </a:xfrm>
          <a:prstGeom prst="rect">
            <a:avLst/>
          </a:prstGeom>
        </p:spPr>
        <p:txBody>
          <a:bodyPr spcFirstLastPara="1" wrap="square" lIns="91425" tIns="91425" rIns="91425" bIns="91425" anchor="t" anchorCtr="0"/>
          <a:lstStyle>
            <a:lvl1pPr lvl="0" rtl="0">
              <a:spcBef>
                <a:spcPts val="0"/>
              </a:spcBef>
              <a:spcAft>
                <a:spcPts val="0"/>
              </a:spcAft>
              <a:buNone/>
              <a:defRPr sz="2400">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39931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0" name="Shape 1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182841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5846" y="189003"/>
            <a:ext cx="7886700" cy="546289"/>
          </a:xfrm>
        </p:spPr>
        <p:txBody>
          <a:bodyPr/>
          <a:lstStyle/>
          <a:p>
            <a:r>
              <a:rPr lang="en-US" dirty="0"/>
              <a:t>Click to edit Master title style</a:t>
            </a:r>
          </a:p>
        </p:txBody>
      </p:sp>
      <p:sp>
        <p:nvSpPr>
          <p:cNvPr id="3" name="Content Placeholder 2"/>
          <p:cNvSpPr>
            <a:spLocks noGrp="1"/>
          </p:cNvSpPr>
          <p:nvPr>
            <p:ph idx="1"/>
          </p:nvPr>
        </p:nvSpPr>
        <p:spPr>
          <a:xfrm>
            <a:off x="345846" y="834272"/>
            <a:ext cx="7886700" cy="3713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8/12/2018</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92311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ue" type="title">
  <p:cSld name="blue">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077527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5" name="Shape 1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6" name="Shape 16"/>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2470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four callouts">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Shape 52"/>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53" name="Shape 53"/>
          <p:cNvSpPr txBox="1">
            <a:spLocks noGrp="1"/>
          </p:cNvSpPr>
          <p:nvPr>
            <p:ph type="subTitle" idx="1"/>
          </p:nvPr>
        </p:nvSpPr>
        <p:spPr>
          <a:xfrm>
            <a:off x="0" y="1957525"/>
            <a:ext cx="3228900" cy="983100"/>
          </a:xfrm>
          <a:prstGeom prst="rect">
            <a:avLst/>
          </a:prstGeom>
        </p:spPr>
        <p:txBody>
          <a:bodyPr wrap="square" lIns="91425" tIns="91425" rIns="91425" bIns="91425" anchor="ctr" anchorCtr="0"/>
          <a:lstStyle>
            <a:lvl1pPr lvl="0" algn="r" rtl="0">
              <a:spcBef>
                <a:spcPts val="0"/>
              </a:spcBef>
              <a:buNone/>
              <a:defRPr>
                <a:solidFill>
                  <a:schemeClr val="lt1"/>
                </a:solidFill>
              </a:defRPr>
            </a:lvl1pPr>
            <a:lvl2pPr lvl="1" algn="r" rtl="0">
              <a:spcBef>
                <a:spcPts val="0"/>
              </a:spcBef>
              <a:buNone/>
              <a:defRPr>
                <a:solidFill>
                  <a:schemeClr val="lt1"/>
                </a:solidFill>
              </a:defRPr>
            </a:lvl2pPr>
            <a:lvl3pPr lvl="2" algn="r" rtl="0">
              <a:spcBef>
                <a:spcPts val="0"/>
              </a:spcBef>
              <a:buNone/>
              <a:defRPr>
                <a:solidFill>
                  <a:schemeClr val="lt1"/>
                </a:solidFill>
              </a:defRPr>
            </a:lvl3pPr>
            <a:lvl4pPr lvl="3" algn="r" rtl="0">
              <a:spcBef>
                <a:spcPts val="0"/>
              </a:spcBef>
              <a:buNone/>
              <a:defRPr>
                <a:solidFill>
                  <a:schemeClr val="lt1"/>
                </a:solidFill>
              </a:defRPr>
            </a:lvl4pPr>
            <a:lvl5pPr lvl="4" algn="r" rtl="0">
              <a:spcBef>
                <a:spcPts val="0"/>
              </a:spcBef>
              <a:buNone/>
              <a:defRPr>
                <a:solidFill>
                  <a:schemeClr val="lt1"/>
                </a:solidFill>
              </a:defRPr>
            </a:lvl5pPr>
            <a:lvl6pPr lvl="5" algn="r" rtl="0">
              <a:spcBef>
                <a:spcPts val="0"/>
              </a:spcBef>
              <a:buNone/>
              <a:defRPr>
                <a:solidFill>
                  <a:schemeClr val="lt1"/>
                </a:solidFill>
              </a:defRPr>
            </a:lvl6pPr>
            <a:lvl7pPr lvl="6" algn="r" rtl="0">
              <a:spcBef>
                <a:spcPts val="0"/>
              </a:spcBef>
              <a:buNone/>
              <a:defRPr>
                <a:solidFill>
                  <a:schemeClr val="lt1"/>
                </a:solidFill>
              </a:defRPr>
            </a:lvl7pPr>
            <a:lvl8pPr lvl="7" algn="r" rtl="0">
              <a:spcBef>
                <a:spcPts val="0"/>
              </a:spcBef>
              <a:buNone/>
              <a:defRPr>
                <a:solidFill>
                  <a:schemeClr val="lt1"/>
                </a:solidFill>
              </a:defRPr>
            </a:lvl8pPr>
            <a:lvl9pPr lvl="8" algn="r" rtl="0">
              <a:spcBef>
                <a:spcPts val="0"/>
              </a:spcBef>
              <a:buNone/>
              <a:defRPr>
                <a:solidFill>
                  <a:schemeClr val="lt1"/>
                </a:solidFill>
              </a:defRPr>
            </a:lvl9pPr>
          </a:lstStyle>
          <a:p>
            <a:endParaRPr/>
          </a:p>
        </p:txBody>
      </p:sp>
      <p:sp>
        <p:nvSpPr>
          <p:cNvPr id="54" name="Shape 54"/>
          <p:cNvSpPr txBox="1">
            <a:spLocks noGrp="1"/>
          </p:cNvSpPr>
          <p:nvPr>
            <p:ph type="subTitle" idx="2"/>
          </p:nvPr>
        </p:nvSpPr>
        <p:spPr>
          <a:xfrm>
            <a:off x="5900825" y="1957525"/>
            <a:ext cx="3228900" cy="983100"/>
          </a:xfrm>
          <a:prstGeom prst="rect">
            <a:avLst/>
          </a:prstGeom>
        </p:spPr>
        <p:txBody>
          <a:bodyPr wrap="square"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55" name="Shape 55"/>
          <p:cNvSpPr txBox="1">
            <a:spLocks noGrp="1"/>
          </p:cNvSpPr>
          <p:nvPr>
            <p:ph type="subTitle" idx="3"/>
          </p:nvPr>
        </p:nvSpPr>
        <p:spPr>
          <a:xfrm>
            <a:off x="5900825" y="3199950"/>
            <a:ext cx="3228900" cy="983100"/>
          </a:xfrm>
          <a:prstGeom prst="rect">
            <a:avLst/>
          </a:prstGeom>
        </p:spPr>
        <p:txBody>
          <a:bodyPr wrap="square"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56" name="Shape 56"/>
          <p:cNvSpPr txBox="1">
            <a:spLocks noGrp="1"/>
          </p:cNvSpPr>
          <p:nvPr>
            <p:ph type="subTitle" idx="4"/>
          </p:nvPr>
        </p:nvSpPr>
        <p:spPr>
          <a:xfrm>
            <a:off x="0" y="3199950"/>
            <a:ext cx="3228900" cy="983100"/>
          </a:xfrm>
          <a:prstGeom prst="rect">
            <a:avLst/>
          </a:prstGeom>
        </p:spPr>
        <p:txBody>
          <a:bodyPr wrap="square" lIns="91425" tIns="91425" rIns="91425" bIns="91425" anchor="ctr" anchorCtr="0"/>
          <a:lstStyle>
            <a:lvl1pPr lvl="0" algn="r" rtl="0">
              <a:spcBef>
                <a:spcPts val="0"/>
              </a:spcBef>
              <a:buNone/>
              <a:defRPr>
                <a:solidFill>
                  <a:schemeClr val="lt1"/>
                </a:solidFill>
              </a:defRPr>
            </a:lvl1pPr>
            <a:lvl2pPr lvl="1" algn="r" rtl="0">
              <a:spcBef>
                <a:spcPts val="0"/>
              </a:spcBef>
              <a:buNone/>
              <a:defRPr>
                <a:solidFill>
                  <a:schemeClr val="lt1"/>
                </a:solidFill>
              </a:defRPr>
            </a:lvl2pPr>
            <a:lvl3pPr lvl="2" algn="r" rtl="0">
              <a:spcBef>
                <a:spcPts val="0"/>
              </a:spcBef>
              <a:buNone/>
              <a:defRPr>
                <a:solidFill>
                  <a:schemeClr val="lt1"/>
                </a:solidFill>
              </a:defRPr>
            </a:lvl3pPr>
            <a:lvl4pPr lvl="3" algn="r" rtl="0">
              <a:spcBef>
                <a:spcPts val="0"/>
              </a:spcBef>
              <a:buNone/>
              <a:defRPr>
                <a:solidFill>
                  <a:schemeClr val="lt1"/>
                </a:solidFill>
              </a:defRPr>
            </a:lvl4pPr>
            <a:lvl5pPr lvl="4" algn="r" rtl="0">
              <a:spcBef>
                <a:spcPts val="0"/>
              </a:spcBef>
              <a:buNone/>
              <a:defRPr>
                <a:solidFill>
                  <a:schemeClr val="lt1"/>
                </a:solidFill>
              </a:defRPr>
            </a:lvl5pPr>
            <a:lvl6pPr lvl="5" algn="r" rtl="0">
              <a:spcBef>
                <a:spcPts val="0"/>
              </a:spcBef>
              <a:buNone/>
              <a:defRPr>
                <a:solidFill>
                  <a:schemeClr val="lt1"/>
                </a:solidFill>
              </a:defRPr>
            </a:lvl6pPr>
            <a:lvl7pPr lvl="6" algn="r" rtl="0">
              <a:spcBef>
                <a:spcPts val="0"/>
              </a:spcBef>
              <a:buNone/>
              <a:defRPr>
                <a:solidFill>
                  <a:schemeClr val="lt1"/>
                </a:solidFill>
              </a:defRPr>
            </a:lvl7pPr>
            <a:lvl8pPr lvl="7" algn="r" rtl="0">
              <a:spcBef>
                <a:spcPts val="0"/>
              </a:spcBef>
              <a:buNone/>
              <a:defRPr>
                <a:solidFill>
                  <a:schemeClr val="lt1"/>
                </a:solidFill>
              </a:defRPr>
            </a:lvl8pPr>
            <a:lvl9pPr lvl="8" algn="r" rtl="0">
              <a:spcBef>
                <a:spcPts val="0"/>
              </a:spcBef>
              <a:buNone/>
              <a:defRPr>
                <a:solidFill>
                  <a:schemeClr val="lt1"/>
                </a:solidFill>
              </a:defRPr>
            </a:lvl9pPr>
          </a:lstStyle>
          <a:p>
            <a:endParaRPr/>
          </a:p>
        </p:txBody>
      </p:sp>
      <p:sp>
        <p:nvSpPr>
          <p:cNvPr id="57" name="Shape 57"/>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58" name="Shape 58"/>
          <p:cNvSpPr txBox="1">
            <a:spLocks noGrp="1"/>
          </p:cNvSpPr>
          <p:nvPr>
            <p:ph type="subTitle" idx="5"/>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latin typeface="Proxima Nova"/>
                <a:ea typeface="Proxima Nova"/>
                <a:cs typeface="Proxima Nova"/>
                <a:sym typeface="Proxima Nova"/>
              </a:rPr>
              <a:t>‹#›</a:t>
            </a:fld>
            <a:endParaRPr lang="en-US" dirty="0">
              <a:latin typeface="Proxima Nova"/>
              <a:ea typeface="Proxima Nova"/>
              <a:cs typeface="Proxima Nova"/>
              <a:sym typeface="Proxima Nova"/>
            </a:endParaRPr>
          </a:p>
        </p:txBody>
      </p:sp>
      <p:sp>
        <p:nvSpPr>
          <p:cNvPr id="164" name="Shape 164"/>
          <p:cNvSpPr txBox="1">
            <a:spLocks noGrp="1"/>
          </p:cNvSpPr>
          <p:nvPr>
            <p:ph type="subTitle" idx="1"/>
          </p:nvPr>
        </p:nvSpPr>
        <p:spPr>
          <a:xfrm>
            <a:off x="826650" y="1708181"/>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5" name="Shape 165"/>
          <p:cNvSpPr txBox="1">
            <a:spLocks noGrp="1"/>
          </p:cNvSpPr>
          <p:nvPr>
            <p:ph type="subTitle" idx="2"/>
          </p:nvPr>
        </p:nvSpPr>
        <p:spPr>
          <a:xfrm>
            <a:off x="826650" y="1999125"/>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66" name="Shape 166"/>
          <p:cNvSpPr txBox="1">
            <a:spLocks noGrp="1"/>
          </p:cNvSpPr>
          <p:nvPr>
            <p:ph type="subTitle" idx="3"/>
          </p:nvPr>
        </p:nvSpPr>
        <p:spPr>
          <a:xfrm>
            <a:off x="4630950" y="1708181"/>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7" name="Shape 167"/>
          <p:cNvSpPr txBox="1">
            <a:spLocks noGrp="1"/>
          </p:cNvSpPr>
          <p:nvPr>
            <p:ph type="subTitle" idx="4"/>
          </p:nvPr>
        </p:nvSpPr>
        <p:spPr>
          <a:xfrm>
            <a:off x="4630950" y="1999125"/>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68" name="Shape 168"/>
          <p:cNvSpPr txBox="1">
            <a:spLocks noGrp="1"/>
          </p:cNvSpPr>
          <p:nvPr>
            <p:ph type="subTitle" idx="5"/>
          </p:nvPr>
        </p:nvSpPr>
        <p:spPr>
          <a:xfrm>
            <a:off x="826650" y="2325375"/>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6"/>
          </p:nvPr>
        </p:nvSpPr>
        <p:spPr>
          <a:xfrm>
            <a:off x="826650" y="2616319"/>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70" name="Shape 170"/>
          <p:cNvSpPr txBox="1">
            <a:spLocks noGrp="1"/>
          </p:cNvSpPr>
          <p:nvPr>
            <p:ph type="subTitle" idx="7"/>
          </p:nvPr>
        </p:nvSpPr>
        <p:spPr>
          <a:xfrm>
            <a:off x="4630950" y="2325375"/>
            <a:ext cx="3753900" cy="246300"/>
          </a:xfrm>
          <a:prstGeom prst="rect">
            <a:avLst/>
          </a:prstGeom>
        </p:spPr>
        <p:txBody>
          <a:bodyPr wrap="square"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171" name="Shape 171"/>
          <p:cNvSpPr txBox="1">
            <a:spLocks noGrp="1"/>
          </p:cNvSpPr>
          <p:nvPr>
            <p:ph type="subTitle" idx="8"/>
          </p:nvPr>
        </p:nvSpPr>
        <p:spPr>
          <a:xfrm>
            <a:off x="4630950" y="2616319"/>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72" name="Shape 172"/>
          <p:cNvSpPr txBox="1">
            <a:spLocks noGrp="1"/>
          </p:cNvSpPr>
          <p:nvPr>
            <p:ph type="subTitle" idx="9"/>
          </p:nvPr>
        </p:nvSpPr>
        <p:spPr>
          <a:xfrm>
            <a:off x="826650" y="2942569"/>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13"/>
          </p:nvPr>
        </p:nvSpPr>
        <p:spPr>
          <a:xfrm>
            <a:off x="826650" y="3233513"/>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74" name="Shape 174"/>
          <p:cNvSpPr txBox="1">
            <a:spLocks noGrp="1"/>
          </p:cNvSpPr>
          <p:nvPr>
            <p:ph type="subTitle" idx="14"/>
          </p:nvPr>
        </p:nvSpPr>
        <p:spPr>
          <a:xfrm>
            <a:off x="4630950" y="2942569"/>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5" name="Shape 175"/>
          <p:cNvSpPr txBox="1">
            <a:spLocks noGrp="1"/>
          </p:cNvSpPr>
          <p:nvPr>
            <p:ph type="subTitle" idx="15"/>
          </p:nvPr>
        </p:nvSpPr>
        <p:spPr>
          <a:xfrm>
            <a:off x="4630950" y="3233513"/>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6"/>
          </p:nvPr>
        </p:nvSpPr>
        <p:spPr>
          <a:xfrm>
            <a:off x="826650" y="3559763"/>
            <a:ext cx="3753900" cy="246300"/>
          </a:xfrm>
          <a:prstGeom prst="rect">
            <a:avLst/>
          </a:prstGeom>
        </p:spPr>
        <p:txBody>
          <a:bodyPr wrap="square"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177" name="Shape 177"/>
          <p:cNvSpPr txBox="1">
            <a:spLocks noGrp="1"/>
          </p:cNvSpPr>
          <p:nvPr>
            <p:ph type="subTitle" idx="17"/>
          </p:nvPr>
        </p:nvSpPr>
        <p:spPr>
          <a:xfrm>
            <a:off x="826650" y="3850706"/>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78" name="Shape 178"/>
          <p:cNvSpPr txBox="1">
            <a:spLocks noGrp="1"/>
          </p:cNvSpPr>
          <p:nvPr>
            <p:ph type="subTitle" idx="18"/>
          </p:nvPr>
        </p:nvSpPr>
        <p:spPr>
          <a:xfrm>
            <a:off x="4630950" y="3559763"/>
            <a:ext cx="3753900" cy="246300"/>
          </a:xfrm>
          <a:prstGeom prst="rect">
            <a:avLst/>
          </a:prstGeom>
        </p:spPr>
        <p:txBody>
          <a:bodyPr wrap="square"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9" name="Shape 179"/>
          <p:cNvSpPr txBox="1">
            <a:spLocks noGrp="1"/>
          </p:cNvSpPr>
          <p:nvPr>
            <p:ph type="subTitle" idx="19"/>
          </p:nvPr>
        </p:nvSpPr>
        <p:spPr>
          <a:xfrm>
            <a:off x="4630950" y="3850706"/>
            <a:ext cx="3753900" cy="246300"/>
          </a:xfrm>
          <a:prstGeom prst="rect">
            <a:avLst/>
          </a:prstGeom>
        </p:spPr>
        <p:txBody>
          <a:bodyPr wrap="square"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180" name="Shape 180"/>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81" name="Shape 181"/>
          <p:cNvSpPr txBox="1">
            <a:spLocks noGrp="1"/>
          </p:cNvSpPr>
          <p:nvPr>
            <p:ph type="subTitle" idx="20"/>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26650" y="1704884"/>
            <a:ext cx="7490700" cy="1063200"/>
          </a:xfrm>
          <a:prstGeom prst="rect">
            <a:avLst/>
          </a:prstGeom>
        </p:spPr>
        <p:txBody>
          <a:bodyPr wrap="square"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84" name="Shape 184"/>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xt only">
    <p:spTree>
      <p:nvGrpSpPr>
        <p:cNvPr id="1" name="Shape 185"/>
        <p:cNvGrpSpPr/>
        <p:nvPr/>
      </p:nvGrpSpPr>
      <p:grpSpPr>
        <a:xfrm>
          <a:off x="0" y="0"/>
          <a:ext cx="0" cy="0"/>
          <a:chOff x="0" y="0"/>
          <a:chExt cx="0" cy="0"/>
        </a:xfrm>
      </p:grpSpPr>
      <p:sp>
        <p:nvSpPr>
          <p:cNvPr id="186" name="Shape 18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187" name="Shape 187"/>
          <p:cNvSpPr txBox="1">
            <a:spLocks noGrp="1"/>
          </p:cNvSpPr>
          <p:nvPr>
            <p:ph type="body" idx="1"/>
          </p:nvPr>
        </p:nvSpPr>
        <p:spPr>
          <a:xfrm>
            <a:off x="826700" y="1233775"/>
            <a:ext cx="7490700" cy="3290100"/>
          </a:xfrm>
          <a:prstGeom prst="rect">
            <a:avLst/>
          </a:prstGeom>
        </p:spPr>
        <p:txBody>
          <a:bodyPr wrap="square" lIns="91425" tIns="91425" rIns="91425" bIns="91425" anchor="t" anchorCtr="0"/>
          <a:lstStyle>
            <a:lvl1pPr lvl="0" rtl="0">
              <a:spcBef>
                <a:spcPts val="0"/>
              </a:spcBef>
              <a:buSzPts val="1000"/>
              <a:buFont typeface="Overpass"/>
              <a:buChar char="●"/>
              <a:defRPr>
                <a:latin typeface="Overpass"/>
                <a:ea typeface="Overpass"/>
                <a:cs typeface="Overpass"/>
                <a:sym typeface="Overpass"/>
              </a:defRPr>
            </a:lvl1pPr>
            <a:lvl2pPr lvl="1" rtl="0">
              <a:spcBef>
                <a:spcPts val="0"/>
              </a:spcBef>
              <a:buSzPts val="1000"/>
              <a:buFont typeface="Overpass"/>
              <a:buChar char="○"/>
              <a:defRPr>
                <a:latin typeface="Overpass"/>
                <a:ea typeface="Overpass"/>
                <a:cs typeface="Overpass"/>
                <a:sym typeface="Overpass"/>
              </a:defRPr>
            </a:lvl2pPr>
            <a:lvl3pPr lvl="2" rtl="0">
              <a:spcBef>
                <a:spcPts val="0"/>
              </a:spcBef>
              <a:buSzPts val="1000"/>
              <a:buFont typeface="Overpass"/>
              <a:buChar char="■"/>
              <a:defRPr>
                <a:latin typeface="Overpass"/>
                <a:ea typeface="Overpass"/>
                <a:cs typeface="Overpass"/>
                <a:sym typeface="Overpass"/>
              </a:defRPr>
            </a:lvl3pPr>
            <a:lvl4pPr lvl="3" rtl="0">
              <a:spcBef>
                <a:spcPts val="0"/>
              </a:spcBef>
              <a:buSzPts val="1000"/>
              <a:buFont typeface="Overpass"/>
              <a:buChar char="●"/>
              <a:defRPr>
                <a:latin typeface="Overpass"/>
                <a:ea typeface="Overpass"/>
                <a:cs typeface="Overpass"/>
                <a:sym typeface="Overpass"/>
              </a:defRPr>
            </a:lvl4pPr>
            <a:lvl5pPr lvl="4" rtl="0">
              <a:spcBef>
                <a:spcPts val="0"/>
              </a:spcBef>
              <a:buSzPts val="1000"/>
              <a:buFont typeface="Overpass"/>
              <a:buChar char="○"/>
              <a:defRPr>
                <a:latin typeface="Overpass"/>
                <a:ea typeface="Overpass"/>
                <a:cs typeface="Overpass"/>
                <a:sym typeface="Overpass"/>
              </a:defRPr>
            </a:lvl5pPr>
            <a:lvl6pPr lvl="5" rtl="0">
              <a:spcBef>
                <a:spcPts val="0"/>
              </a:spcBef>
              <a:buSzPts val="1000"/>
              <a:buFont typeface="Overpass"/>
              <a:buChar char="■"/>
              <a:defRPr>
                <a:latin typeface="Overpass"/>
                <a:ea typeface="Overpass"/>
                <a:cs typeface="Overpass"/>
                <a:sym typeface="Overpass"/>
              </a:defRPr>
            </a:lvl6pPr>
            <a:lvl7pPr lvl="6" rtl="0">
              <a:spcBef>
                <a:spcPts val="0"/>
              </a:spcBef>
              <a:buSzPts val="1000"/>
              <a:buFont typeface="Overpass"/>
              <a:buChar char="●"/>
              <a:defRPr>
                <a:latin typeface="Overpass"/>
                <a:ea typeface="Overpass"/>
                <a:cs typeface="Overpass"/>
                <a:sym typeface="Overpass"/>
              </a:defRPr>
            </a:lvl7pPr>
            <a:lvl8pPr lvl="7" rtl="0">
              <a:spcBef>
                <a:spcPts val="0"/>
              </a:spcBef>
              <a:buSzPts val="1000"/>
              <a:buFont typeface="Overpass"/>
              <a:buChar char="○"/>
              <a:defRPr>
                <a:latin typeface="Overpass"/>
                <a:ea typeface="Overpass"/>
                <a:cs typeface="Overpass"/>
                <a:sym typeface="Overpass"/>
              </a:defRPr>
            </a:lvl8pPr>
            <a:lvl9pPr lvl="8" rtl="0">
              <a:spcBef>
                <a:spcPts val="0"/>
              </a:spcBef>
              <a:buSzPts val="1000"/>
              <a:buFont typeface="Overpass"/>
              <a:buChar char="■"/>
              <a:defRPr>
                <a:latin typeface="Overpass"/>
                <a:ea typeface="Overpass"/>
                <a:cs typeface="Overpass"/>
                <a:sym typeface="Overpass"/>
              </a:defRPr>
            </a:lvl9pPr>
          </a:lstStyle>
          <a:p>
            <a:endParaRPr/>
          </a:p>
        </p:txBody>
      </p:sp>
      <p:sp>
        <p:nvSpPr>
          <p:cNvPr id="188" name="Shape 188"/>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Overpass"/>
              <a:buNone/>
              <a:defRPr>
                <a:latin typeface="Overpass"/>
                <a:ea typeface="Overpass"/>
                <a:cs typeface="Overpass"/>
                <a:sym typeface="Overpass"/>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189"/>
        <p:cNvGrpSpPr/>
        <p:nvPr/>
      </p:nvGrpSpPr>
      <p:grpSpPr>
        <a:xfrm>
          <a:off x="0" y="0"/>
          <a:ext cx="0" cy="0"/>
          <a:chOff x="0" y="0"/>
          <a:chExt cx="0" cy="0"/>
        </a:xfrm>
      </p:grpSpPr>
      <p:sp>
        <p:nvSpPr>
          <p:cNvPr id="190" name="Shape 19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191" name="Shape 191"/>
          <p:cNvSpPr txBox="1">
            <a:spLocks noGrp="1"/>
          </p:cNvSpPr>
          <p:nvPr>
            <p:ph type="body" idx="1"/>
          </p:nvPr>
        </p:nvSpPr>
        <p:spPr>
          <a:xfrm>
            <a:off x="826700" y="1625925"/>
            <a:ext cx="3585000" cy="2644800"/>
          </a:xfrm>
          <a:prstGeom prst="rect">
            <a:avLst/>
          </a:prstGeom>
        </p:spPr>
        <p:txBody>
          <a:bodyPr wrap="square" lIns="91425" tIns="91425" rIns="91425" bIns="91425" anchor="t" anchorCtr="0"/>
          <a:lstStyle>
            <a:lvl1pPr lvl="0" rtl="0">
              <a:spcBef>
                <a:spcPts val="0"/>
              </a:spcBef>
              <a:buSzPts val="1000"/>
              <a:buChar char="●"/>
              <a:defRPr/>
            </a:lvl1pPr>
            <a:lvl2pPr lvl="1" rtl="0">
              <a:spcBef>
                <a:spcPts val="0"/>
              </a:spcBef>
              <a:buSzPts val="1000"/>
              <a:buChar char="○"/>
              <a:defRPr/>
            </a:lvl2pPr>
            <a:lvl3pPr lvl="2" rtl="0">
              <a:spcBef>
                <a:spcPts val="0"/>
              </a:spcBef>
              <a:buSzPts val="1000"/>
              <a:buChar char="■"/>
              <a:defRPr/>
            </a:lvl3pPr>
            <a:lvl4pPr lvl="3" rtl="0">
              <a:spcBef>
                <a:spcPts val="0"/>
              </a:spcBef>
              <a:buSzPts val="1000"/>
              <a:buChar char="●"/>
              <a:defRPr/>
            </a:lvl4pPr>
            <a:lvl5pPr lvl="4" rtl="0">
              <a:spcBef>
                <a:spcPts val="0"/>
              </a:spcBef>
              <a:buSzPts val="1000"/>
              <a:buChar char="○"/>
              <a:defRPr/>
            </a:lvl5pPr>
            <a:lvl6pPr lvl="5" rtl="0">
              <a:spcBef>
                <a:spcPts val="0"/>
              </a:spcBef>
              <a:buSzPts val="1000"/>
              <a:buChar char="■"/>
              <a:defRPr/>
            </a:lvl6pPr>
            <a:lvl7pPr lvl="6" rtl="0">
              <a:spcBef>
                <a:spcPts val="0"/>
              </a:spcBef>
              <a:buSzPts val="1000"/>
              <a:buChar char="●"/>
              <a:defRPr/>
            </a:lvl7pPr>
            <a:lvl8pPr lvl="7" rtl="0">
              <a:spcBef>
                <a:spcPts val="0"/>
              </a:spcBef>
              <a:buSzPts val="1000"/>
              <a:buChar char="○"/>
              <a:defRPr/>
            </a:lvl8pPr>
            <a:lvl9pPr lvl="8" rtl="0">
              <a:spcBef>
                <a:spcPts val="0"/>
              </a:spcBef>
              <a:buSzPts val="1000"/>
              <a:buChar char="■"/>
              <a:defRPr/>
            </a:lvl9pPr>
          </a:lstStyle>
          <a:p>
            <a:endParaRPr/>
          </a:p>
        </p:txBody>
      </p:sp>
      <p:sp>
        <p:nvSpPr>
          <p:cNvPr id="192" name="Shape 192"/>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93" name="Shape 193"/>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194"/>
        <p:cNvGrpSpPr/>
        <p:nvPr/>
      </p:nvGrpSpPr>
      <p:grpSpPr>
        <a:xfrm>
          <a:off x="0" y="0"/>
          <a:ext cx="0" cy="0"/>
          <a:chOff x="0" y="0"/>
          <a:chExt cx="0" cy="0"/>
        </a:xfrm>
      </p:grpSpPr>
      <p:sp>
        <p:nvSpPr>
          <p:cNvPr id="195" name="Shape 195"/>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196" name="Shape 196"/>
          <p:cNvSpPr txBox="1">
            <a:spLocks noGrp="1"/>
          </p:cNvSpPr>
          <p:nvPr>
            <p:ph type="body" idx="1"/>
          </p:nvPr>
        </p:nvSpPr>
        <p:spPr>
          <a:xfrm>
            <a:off x="4732350" y="1625925"/>
            <a:ext cx="3585000" cy="2644800"/>
          </a:xfrm>
          <a:prstGeom prst="rect">
            <a:avLst/>
          </a:prstGeom>
        </p:spPr>
        <p:txBody>
          <a:bodyPr wrap="square" lIns="91425" tIns="91425" rIns="91425" bIns="91425" anchor="t" anchorCtr="0"/>
          <a:lstStyle>
            <a:lvl1pPr lvl="0" rtl="0">
              <a:spcBef>
                <a:spcPts val="0"/>
              </a:spcBef>
              <a:buSzPts val="1000"/>
              <a:buChar char="●"/>
              <a:defRPr/>
            </a:lvl1pPr>
            <a:lvl2pPr lvl="1" rtl="0">
              <a:spcBef>
                <a:spcPts val="0"/>
              </a:spcBef>
              <a:buSzPts val="1000"/>
              <a:buChar char="○"/>
              <a:defRPr/>
            </a:lvl2pPr>
            <a:lvl3pPr lvl="2" rtl="0">
              <a:spcBef>
                <a:spcPts val="0"/>
              </a:spcBef>
              <a:buSzPts val="1000"/>
              <a:buChar char="■"/>
              <a:defRPr/>
            </a:lvl3pPr>
            <a:lvl4pPr lvl="3" rtl="0">
              <a:spcBef>
                <a:spcPts val="0"/>
              </a:spcBef>
              <a:buSzPts val="1000"/>
              <a:buChar char="●"/>
              <a:defRPr/>
            </a:lvl4pPr>
            <a:lvl5pPr lvl="4" rtl="0">
              <a:spcBef>
                <a:spcPts val="0"/>
              </a:spcBef>
              <a:buSzPts val="1000"/>
              <a:buChar char="○"/>
              <a:defRPr/>
            </a:lvl5pPr>
            <a:lvl6pPr lvl="5" rtl="0">
              <a:spcBef>
                <a:spcPts val="0"/>
              </a:spcBef>
              <a:buSzPts val="1000"/>
              <a:buChar char="■"/>
              <a:defRPr/>
            </a:lvl6pPr>
            <a:lvl7pPr lvl="6" rtl="0">
              <a:spcBef>
                <a:spcPts val="0"/>
              </a:spcBef>
              <a:buSzPts val="1000"/>
              <a:buChar char="●"/>
              <a:defRPr/>
            </a:lvl7pPr>
            <a:lvl8pPr lvl="7" rtl="0">
              <a:spcBef>
                <a:spcPts val="0"/>
              </a:spcBef>
              <a:buSzPts val="1000"/>
              <a:buChar char="○"/>
              <a:defRPr/>
            </a:lvl8pPr>
            <a:lvl9pPr lvl="8" rtl="0">
              <a:spcBef>
                <a:spcPts val="0"/>
              </a:spcBef>
              <a:buSzPts val="1000"/>
              <a:buChar char="■"/>
              <a:defRPr/>
            </a:lvl9pPr>
          </a:lstStyle>
          <a:p>
            <a:endParaRPr/>
          </a:p>
        </p:txBody>
      </p:sp>
      <p:sp>
        <p:nvSpPr>
          <p:cNvPr id="197" name="Shape 197"/>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98" name="Shape 198"/>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199"/>
        <p:cNvGrpSpPr/>
        <p:nvPr/>
      </p:nvGrpSpPr>
      <p:grpSpPr>
        <a:xfrm>
          <a:off x="0" y="0"/>
          <a:ext cx="0" cy="0"/>
          <a:chOff x="0" y="0"/>
          <a:chExt cx="0" cy="0"/>
        </a:xfrm>
      </p:grpSpPr>
      <p:sp>
        <p:nvSpPr>
          <p:cNvPr id="200" name="Shape 20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01" name="Shape 201"/>
          <p:cNvSpPr txBox="1">
            <a:spLocks noGrp="1"/>
          </p:cNvSpPr>
          <p:nvPr>
            <p:ph type="subTitle" idx="1"/>
          </p:nvPr>
        </p:nvSpPr>
        <p:spPr>
          <a:xfrm>
            <a:off x="4968475" y="2753153"/>
            <a:ext cx="3348900" cy="4998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02" name="Shape 202"/>
          <p:cNvSpPr txBox="1">
            <a:spLocks noGrp="1"/>
          </p:cNvSpPr>
          <p:nvPr>
            <p:ph type="body" idx="2"/>
          </p:nvPr>
        </p:nvSpPr>
        <p:spPr>
          <a:xfrm>
            <a:off x="4968350" y="3138578"/>
            <a:ext cx="3348900" cy="13413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03" name="Shape 203"/>
          <p:cNvSpPr txBox="1">
            <a:spLocks noGrp="1"/>
          </p:cNvSpPr>
          <p:nvPr>
            <p:ph type="subTitle" idx="3"/>
          </p:nvPr>
        </p:nvSpPr>
        <p:spPr>
          <a:xfrm>
            <a:off x="826650" y="2753153"/>
            <a:ext cx="3348900" cy="4998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04" name="Shape 204"/>
          <p:cNvSpPr txBox="1">
            <a:spLocks noGrp="1"/>
          </p:cNvSpPr>
          <p:nvPr>
            <p:ph type="body" idx="4"/>
          </p:nvPr>
        </p:nvSpPr>
        <p:spPr>
          <a:xfrm>
            <a:off x="826525" y="3138578"/>
            <a:ext cx="3348900" cy="13413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05" name="Shape 205"/>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06" name="Shape 206"/>
          <p:cNvSpPr txBox="1">
            <a:spLocks noGrp="1"/>
          </p:cNvSpPr>
          <p:nvPr>
            <p:ph type="subTitle" idx="5"/>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207"/>
        <p:cNvGrpSpPr/>
        <p:nvPr/>
      </p:nvGrpSpPr>
      <p:grpSpPr>
        <a:xfrm>
          <a:off x="0" y="0"/>
          <a:ext cx="0" cy="0"/>
          <a:chOff x="0" y="0"/>
          <a:chExt cx="0" cy="0"/>
        </a:xfrm>
      </p:grpSpPr>
      <p:sp>
        <p:nvSpPr>
          <p:cNvPr id="208" name="Shape 208"/>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09" name="Shape 209"/>
          <p:cNvSpPr txBox="1">
            <a:spLocks noGrp="1"/>
          </p:cNvSpPr>
          <p:nvPr>
            <p:ph type="subTitle" idx="1"/>
          </p:nvPr>
        </p:nvSpPr>
        <p:spPr>
          <a:xfrm>
            <a:off x="4968475" y="1867647"/>
            <a:ext cx="3348900" cy="4998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10" name="Shape 210"/>
          <p:cNvSpPr txBox="1">
            <a:spLocks noGrp="1"/>
          </p:cNvSpPr>
          <p:nvPr>
            <p:ph type="body" idx="2"/>
          </p:nvPr>
        </p:nvSpPr>
        <p:spPr>
          <a:xfrm>
            <a:off x="4968350" y="2367377"/>
            <a:ext cx="3348900" cy="20745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11" name="Shape 211"/>
          <p:cNvSpPr txBox="1">
            <a:spLocks noGrp="1"/>
          </p:cNvSpPr>
          <p:nvPr>
            <p:ph type="subTitle" idx="3"/>
          </p:nvPr>
        </p:nvSpPr>
        <p:spPr>
          <a:xfrm>
            <a:off x="826650" y="1867647"/>
            <a:ext cx="3348900" cy="4998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12" name="Shape 212"/>
          <p:cNvSpPr txBox="1">
            <a:spLocks noGrp="1"/>
          </p:cNvSpPr>
          <p:nvPr>
            <p:ph type="body" idx="4"/>
          </p:nvPr>
        </p:nvSpPr>
        <p:spPr>
          <a:xfrm>
            <a:off x="826525" y="2367377"/>
            <a:ext cx="3348900" cy="20745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13" name="Shape 21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14" name="Shape 214"/>
          <p:cNvSpPr txBox="1">
            <a:spLocks noGrp="1"/>
          </p:cNvSpPr>
          <p:nvPr>
            <p:ph type="subTitle" idx="5"/>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215"/>
        <p:cNvGrpSpPr/>
        <p:nvPr/>
      </p:nvGrpSpPr>
      <p:grpSpPr>
        <a:xfrm>
          <a:off x="0" y="0"/>
          <a:ext cx="0" cy="0"/>
          <a:chOff x="0" y="0"/>
          <a:chExt cx="0" cy="0"/>
        </a:xfrm>
      </p:grpSpPr>
      <p:sp>
        <p:nvSpPr>
          <p:cNvPr id="216" name="Shape 21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17" name="Shape 217"/>
          <p:cNvSpPr txBox="1">
            <a:spLocks noGrp="1"/>
          </p:cNvSpPr>
          <p:nvPr>
            <p:ph type="subTitle" idx="1"/>
          </p:nvPr>
        </p:nvSpPr>
        <p:spPr>
          <a:xfrm>
            <a:off x="826650" y="2644932"/>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18" name="Shape 218"/>
          <p:cNvSpPr txBox="1">
            <a:spLocks noGrp="1"/>
          </p:cNvSpPr>
          <p:nvPr>
            <p:ph type="body" idx="2"/>
          </p:nvPr>
        </p:nvSpPr>
        <p:spPr>
          <a:xfrm>
            <a:off x="826650" y="3110231"/>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19" name="Shape 219"/>
          <p:cNvSpPr txBox="1">
            <a:spLocks noGrp="1"/>
          </p:cNvSpPr>
          <p:nvPr>
            <p:ph type="subTitle" idx="3"/>
          </p:nvPr>
        </p:nvSpPr>
        <p:spPr>
          <a:xfrm>
            <a:off x="3467638" y="2644932"/>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20" name="Shape 220"/>
          <p:cNvSpPr txBox="1">
            <a:spLocks noGrp="1"/>
          </p:cNvSpPr>
          <p:nvPr>
            <p:ph type="body" idx="4"/>
          </p:nvPr>
        </p:nvSpPr>
        <p:spPr>
          <a:xfrm>
            <a:off x="3467638" y="3110231"/>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21" name="Shape 221"/>
          <p:cNvSpPr txBox="1">
            <a:spLocks noGrp="1"/>
          </p:cNvSpPr>
          <p:nvPr>
            <p:ph type="subTitle" idx="5"/>
          </p:nvPr>
        </p:nvSpPr>
        <p:spPr>
          <a:xfrm>
            <a:off x="6108738" y="2644932"/>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22" name="Shape 222"/>
          <p:cNvSpPr txBox="1">
            <a:spLocks noGrp="1"/>
          </p:cNvSpPr>
          <p:nvPr>
            <p:ph type="body" idx="6"/>
          </p:nvPr>
        </p:nvSpPr>
        <p:spPr>
          <a:xfrm>
            <a:off x="6108738" y="3110231"/>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23" name="Shape 22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24" name="Shape 224"/>
          <p:cNvSpPr txBox="1">
            <a:spLocks noGrp="1"/>
          </p:cNvSpPr>
          <p:nvPr>
            <p:ph type="subTitle" idx="7"/>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225"/>
        <p:cNvGrpSpPr/>
        <p:nvPr/>
      </p:nvGrpSpPr>
      <p:grpSpPr>
        <a:xfrm>
          <a:off x="0" y="0"/>
          <a:ext cx="0" cy="0"/>
          <a:chOff x="0" y="0"/>
          <a:chExt cx="0" cy="0"/>
        </a:xfrm>
      </p:grpSpPr>
      <p:sp>
        <p:nvSpPr>
          <p:cNvPr id="226" name="Shape 22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27" name="Shape 227"/>
          <p:cNvSpPr txBox="1">
            <a:spLocks noGrp="1"/>
          </p:cNvSpPr>
          <p:nvPr>
            <p:ph type="subTitle" idx="1"/>
          </p:nvPr>
        </p:nvSpPr>
        <p:spPr>
          <a:xfrm>
            <a:off x="826650" y="1809825"/>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28" name="Shape 228"/>
          <p:cNvSpPr txBox="1">
            <a:spLocks noGrp="1"/>
          </p:cNvSpPr>
          <p:nvPr>
            <p:ph type="body" idx="2"/>
          </p:nvPr>
        </p:nvSpPr>
        <p:spPr>
          <a:xfrm>
            <a:off x="826650" y="2332275"/>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29" name="Shape 229"/>
          <p:cNvSpPr txBox="1">
            <a:spLocks noGrp="1"/>
          </p:cNvSpPr>
          <p:nvPr>
            <p:ph type="subTitle" idx="3"/>
          </p:nvPr>
        </p:nvSpPr>
        <p:spPr>
          <a:xfrm>
            <a:off x="3467638" y="1809825"/>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30" name="Shape 230"/>
          <p:cNvSpPr txBox="1">
            <a:spLocks noGrp="1"/>
          </p:cNvSpPr>
          <p:nvPr>
            <p:ph type="body" idx="4"/>
          </p:nvPr>
        </p:nvSpPr>
        <p:spPr>
          <a:xfrm>
            <a:off x="3467638" y="2332275"/>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31" name="Shape 231"/>
          <p:cNvSpPr txBox="1">
            <a:spLocks noGrp="1"/>
          </p:cNvSpPr>
          <p:nvPr>
            <p:ph type="subTitle" idx="5"/>
          </p:nvPr>
        </p:nvSpPr>
        <p:spPr>
          <a:xfrm>
            <a:off x="6108738" y="1809825"/>
            <a:ext cx="2208600" cy="5796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32" name="Shape 232"/>
          <p:cNvSpPr txBox="1">
            <a:spLocks noGrp="1"/>
          </p:cNvSpPr>
          <p:nvPr>
            <p:ph type="body" idx="6"/>
          </p:nvPr>
        </p:nvSpPr>
        <p:spPr>
          <a:xfrm>
            <a:off x="6108738" y="2332275"/>
            <a:ext cx="2208600" cy="1217400"/>
          </a:xfrm>
          <a:prstGeom prst="rect">
            <a:avLst/>
          </a:prstGeom>
        </p:spPr>
        <p:txBody>
          <a:bodyPr wrap="square" lIns="91425" tIns="91425" rIns="91425" bIns="91425" anchor="t" anchorCtr="0"/>
          <a:lstStyle>
            <a:lvl1pPr lvl="0" algn="ctr" rtl="0">
              <a:spcBef>
                <a:spcPts val="0"/>
              </a:spcBef>
              <a:spcAft>
                <a:spcPts val="0"/>
              </a:spcAft>
              <a:buSzPts val="1200"/>
              <a:buChar char="●"/>
              <a:defRPr sz="1200"/>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233" name="Shape 23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34" name="Shape 234"/>
          <p:cNvSpPr txBox="1">
            <a:spLocks noGrp="1"/>
          </p:cNvSpPr>
          <p:nvPr>
            <p:ph type="subTitle" idx="7"/>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235"/>
        <p:cNvGrpSpPr/>
        <p:nvPr/>
      </p:nvGrpSpPr>
      <p:grpSpPr>
        <a:xfrm>
          <a:off x="0" y="0"/>
          <a:ext cx="0" cy="0"/>
          <a:chOff x="0" y="0"/>
          <a:chExt cx="0" cy="0"/>
        </a:xfrm>
      </p:grpSpPr>
      <p:sp>
        <p:nvSpPr>
          <p:cNvPr id="236" name="Shape 23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37" name="Shape 237"/>
          <p:cNvSpPr txBox="1">
            <a:spLocks noGrp="1"/>
          </p:cNvSpPr>
          <p:nvPr>
            <p:ph type="body" idx="1"/>
          </p:nvPr>
        </p:nvSpPr>
        <p:spPr>
          <a:xfrm>
            <a:off x="826650" y="1554319"/>
            <a:ext cx="7490700" cy="393600"/>
          </a:xfrm>
          <a:prstGeom prst="rect">
            <a:avLst/>
          </a:prstGeom>
        </p:spPr>
        <p:txBody>
          <a:bodyPr wrap="square" lIns="91425" tIns="91425" rIns="91425" bIns="91425" anchor="b" anchorCtr="0"/>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238" name="Shape 238"/>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39" name="Shape 239"/>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hree columns">
    <p:spTree>
      <p:nvGrpSpPr>
        <p:cNvPr id="1" name="Shape 59"/>
        <p:cNvGrpSpPr/>
        <p:nvPr/>
      </p:nvGrpSpPr>
      <p:grpSpPr>
        <a:xfrm>
          <a:off x="0" y="0"/>
          <a:ext cx="0" cy="0"/>
          <a:chOff x="0" y="0"/>
          <a:chExt cx="0" cy="0"/>
        </a:xfrm>
      </p:grpSpPr>
      <p:sp>
        <p:nvSpPr>
          <p:cNvPr id="60" name="Shape 6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61" name="Shape 61"/>
          <p:cNvSpPr txBox="1">
            <a:spLocks noGrp="1"/>
          </p:cNvSpPr>
          <p:nvPr>
            <p:ph type="subTitle" idx="1"/>
          </p:nvPr>
        </p:nvSpPr>
        <p:spPr>
          <a:xfrm>
            <a:off x="826650" y="2872256"/>
            <a:ext cx="2260800" cy="6642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62" name="Shape 62"/>
          <p:cNvSpPr txBox="1">
            <a:spLocks noGrp="1"/>
          </p:cNvSpPr>
          <p:nvPr>
            <p:ph type="subTitle" idx="2"/>
          </p:nvPr>
        </p:nvSpPr>
        <p:spPr>
          <a:xfrm>
            <a:off x="826650" y="3536456"/>
            <a:ext cx="2260800" cy="664200"/>
          </a:xfrm>
          <a:prstGeom prst="rect">
            <a:avLst/>
          </a:prstGeom>
        </p:spPr>
        <p:txBody>
          <a:bodyPr wrap="square" lIns="91425" tIns="91425" rIns="91425" bIns="91425" anchor="t" anchorCtr="0"/>
          <a:lstStyle>
            <a:lvl1pPr lvl="0" algn="ctr" rtl="0">
              <a:lnSpc>
                <a:spcPct val="100000"/>
              </a:lnSpc>
              <a:spcBef>
                <a:spcPts val="0"/>
              </a:spcBef>
              <a:buNone/>
              <a:defRPr sz="1200"/>
            </a:lvl1pPr>
            <a:lvl2pPr lvl="1" algn="ctr" rtl="0">
              <a:lnSpc>
                <a:spcPct val="100000"/>
              </a:lnSpc>
              <a:spcBef>
                <a:spcPts val="0"/>
              </a:spcBef>
              <a:buNone/>
              <a:defRPr sz="1200"/>
            </a:lvl2pPr>
            <a:lvl3pPr lvl="2" algn="ctr" rtl="0">
              <a:lnSpc>
                <a:spcPct val="100000"/>
              </a:lnSpc>
              <a:spcBef>
                <a:spcPts val="0"/>
              </a:spcBef>
              <a:buNone/>
              <a:defRPr sz="1200"/>
            </a:lvl3pPr>
            <a:lvl4pPr lvl="3" algn="ctr" rtl="0">
              <a:lnSpc>
                <a:spcPct val="100000"/>
              </a:lnSpc>
              <a:spcBef>
                <a:spcPts val="0"/>
              </a:spcBef>
              <a:buNone/>
              <a:defRPr sz="1200"/>
            </a:lvl4pPr>
            <a:lvl5pPr lvl="4" algn="ctr" rtl="0">
              <a:lnSpc>
                <a:spcPct val="100000"/>
              </a:lnSpc>
              <a:spcBef>
                <a:spcPts val="0"/>
              </a:spcBef>
              <a:buNone/>
              <a:defRPr sz="1200"/>
            </a:lvl5pPr>
            <a:lvl6pPr lvl="5" algn="ctr" rtl="0">
              <a:lnSpc>
                <a:spcPct val="100000"/>
              </a:lnSpc>
              <a:spcBef>
                <a:spcPts val="0"/>
              </a:spcBef>
              <a:buNone/>
              <a:defRPr sz="1200"/>
            </a:lvl6pPr>
            <a:lvl7pPr lvl="6" algn="ctr" rtl="0">
              <a:lnSpc>
                <a:spcPct val="100000"/>
              </a:lnSpc>
              <a:spcBef>
                <a:spcPts val="0"/>
              </a:spcBef>
              <a:buNone/>
              <a:defRPr sz="1200"/>
            </a:lvl7pPr>
            <a:lvl8pPr lvl="7" algn="ctr" rtl="0">
              <a:lnSpc>
                <a:spcPct val="100000"/>
              </a:lnSpc>
              <a:spcBef>
                <a:spcPts val="0"/>
              </a:spcBef>
              <a:buNone/>
              <a:defRPr sz="1200"/>
            </a:lvl8pPr>
            <a:lvl9pPr lvl="8" algn="ctr" rtl="0">
              <a:lnSpc>
                <a:spcPct val="100000"/>
              </a:lnSpc>
              <a:spcBef>
                <a:spcPts val="0"/>
              </a:spcBef>
              <a:buNone/>
              <a:defRPr sz="1200"/>
            </a:lvl9pPr>
          </a:lstStyle>
          <a:p>
            <a:endParaRPr/>
          </a:p>
        </p:txBody>
      </p:sp>
      <p:sp>
        <p:nvSpPr>
          <p:cNvPr id="63" name="Shape 63"/>
          <p:cNvSpPr txBox="1">
            <a:spLocks noGrp="1"/>
          </p:cNvSpPr>
          <p:nvPr>
            <p:ph type="subTitle" idx="3"/>
          </p:nvPr>
        </p:nvSpPr>
        <p:spPr>
          <a:xfrm>
            <a:off x="3441600" y="3536456"/>
            <a:ext cx="2260800" cy="664200"/>
          </a:xfrm>
          <a:prstGeom prst="rect">
            <a:avLst/>
          </a:prstGeom>
        </p:spPr>
        <p:txBody>
          <a:bodyPr wrap="square" lIns="91425" tIns="91425" rIns="91425" bIns="91425" anchor="t" anchorCtr="0"/>
          <a:lstStyle>
            <a:lvl1pPr lvl="0" algn="ctr" rtl="0">
              <a:lnSpc>
                <a:spcPct val="100000"/>
              </a:lnSpc>
              <a:spcBef>
                <a:spcPts val="0"/>
              </a:spcBef>
              <a:buNone/>
              <a:defRPr sz="1200"/>
            </a:lvl1pPr>
            <a:lvl2pPr lvl="1" algn="ctr" rtl="0">
              <a:lnSpc>
                <a:spcPct val="100000"/>
              </a:lnSpc>
              <a:spcBef>
                <a:spcPts val="0"/>
              </a:spcBef>
              <a:buNone/>
              <a:defRPr sz="1200"/>
            </a:lvl2pPr>
            <a:lvl3pPr lvl="2" algn="ctr" rtl="0">
              <a:lnSpc>
                <a:spcPct val="100000"/>
              </a:lnSpc>
              <a:spcBef>
                <a:spcPts val="0"/>
              </a:spcBef>
              <a:buNone/>
              <a:defRPr sz="1200"/>
            </a:lvl3pPr>
            <a:lvl4pPr lvl="3" algn="ctr" rtl="0">
              <a:lnSpc>
                <a:spcPct val="100000"/>
              </a:lnSpc>
              <a:spcBef>
                <a:spcPts val="0"/>
              </a:spcBef>
              <a:buNone/>
              <a:defRPr sz="1200"/>
            </a:lvl4pPr>
            <a:lvl5pPr lvl="4" algn="ctr" rtl="0">
              <a:lnSpc>
                <a:spcPct val="100000"/>
              </a:lnSpc>
              <a:spcBef>
                <a:spcPts val="0"/>
              </a:spcBef>
              <a:buNone/>
              <a:defRPr sz="1200"/>
            </a:lvl5pPr>
            <a:lvl6pPr lvl="5" algn="ctr" rtl="0">
              <a:lnSpc>
                <a:spcPct val="100000"/>
              </a:lnSpc>
              <a:spcBef>
                <a:spcPts val="0"/>
              </a:spcBef>
              <a:buNone/>
              <a:defRPr sz="1200"/>
            </a:lvl6pPr>
            <a:lvl7pPr lvl="6" algn="ctr" rtl="0">
              <a:lnSpc>
                <a:spcPct val="100000"/>
              </a:lnSpc>
              <a:spcBef>
                <a:spcPts val="0"/>
              </a:spcBef>
              <a:buNone/>
              <a:defRPr sz="1200"/>
            </a:lvl7pPr>
            <a:lvl8pPr lvl="7" algn="ctr" rtl="0">
              <a:lnSpc>
                <a:spcPct val="100000"/>
              </a:lnSpc>
              <a:spcBef>
                <a:spcPts val="0"/>
              </a:spcBef>
              <a:buNone/>
              <a:defRPr sz="1200"/>
            </a:lvl8pPr>
            <a:lvl9pPr lvl="8" algn="ctr" rtl="0">
              <a:lnSpc>
                <a:spcPct val="100000"/>
              </a:lnSpc>
              <a:spcBef>
                <a:spcPts val="0"/>
              </a:spcBef>
              <a:buNone/>
              <a:defRPr sz="1200"/>
            </a:lvl9pPr>
          </a:lstStyle>
          <a:p>
            <a:endParaRPr/>
          </a:p>
        </p:txBody>
      </p:sp>
      <p:sp>
        <p:nvSpPr>
          <p:cNvPr id="64" name="Shape 64"/>
          <p:cNvSpPr txBox="1">
            <a:spLocks noGrp="1"/>
          </p:cNvSpPr>
          <p:nvPr>
            <p:ph type="subTitle" idx="4"/>
          </p:nvPr>
        </p:nvSpPr>
        <p:spPr>
          <a:xfrm>
            <a:off x="3441600" y="2872256"/>
            <a:ext cx="2260800" cy="6642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65" name="Shape 65"/>
          <p:cNvSpPr txBox="1">
            <a:spLocks noGrp="1"/>
          </p:cNvSpPr>
          <p:nvPr>
            <p:ph type="subTitle" idx="5"/>
          </p:nvPr>
        </p:nvSpPr>
        <p:spPr>
          <a:xfrm>
            <a:off x="6056550" y="3536456"/>
            <a:ext cx="2260800" cy="664200"/>
          </a:xfrm>
          <a:prstGeom prst="rect">
            <a:avLst/>
          </a:prstGeom>
        </p:spPr>
        <p:txBody>
          <a:bodyPr wrap="square" lIns="91425" tIns="91425" rIns="91425" bIns="91425" anchor="t" anchorCtr="0"/>
          <a:lstStyle>
            <a:lvl1pPr lvl="0" algn="ctr" rtl="0">
              <a:lnSpc>
                <a:spcPct val="100000"/>
              </a:lnSpc>
              <a:spcBef>
                <a:spcPts val="0"/>
              </a:spcBef>
              <a:buNone/>
              <a:defRPr sz="1200"/>
            </a:lvl1pPr>
            <a:lvl2pPr lvl="1" algn="ctr" rtl="0">
              <a:lnSpc>
                <a:spcPct val="100000"/>
              </a:lnSpc>
              <a:spcBef>
                <a:spcPts val="0"/>
              </a:spcBef>
              <a:buNone/>
              <a:defRPr sz="1200"/>
            </a:lvl2pPr>
            <a:lvl3pPr lvl="2" algn="ctr" rtl="0">
              <a:lnSpc>
                <a:spcPct val="100000"/>
              </a:lnSpc>
              <a:spcBef>
                <a:spcPts val="0"/>
              </a:spcBef>
              <a:buNone/>
              <a:defRPr sz="1200"/>
            </a:lvl3pPr>
            <a:lvl4pPr lvl="3" algn="ctr" rtl="0">
              <a:lnSpc>
                <a:spcPct val="100000"/>
              </a:lnSpc>
              <a:spcBef>
                <a:spcPts val="0"/>
              </a:spcBef>
              <a:buNone/>
              <a:defRPr sz="1200"/>
            </a:lvl4pPr>
            <a:lvl5pPr lvl="4" algn="ctr" rtl="0">
              <a:lnSpc>
                <a:spcPct val="100000"/>
              </a:lnSpc>
              <a:spcBef>
                <a:spcPts val="0"/>
              </a:spcBef>
              <a:buNone/>
              <a:defRPr sz="1200"/>
            </a:lvl5pPr>
            <a:lvl6pPr lvl="5" algn="ctr" rtl="0">
              <a:lnSpc>
                <a:spcPct val="100000"/>
              </a:lnSpc>
              <a:spcBef>
                <a:spcPts val="0"/>
              </a:spcBef>
              <a:buNone/>
              <a:defRPr sz="1200"/>
            </a:lvl6pPr>
            <a:lvl7pPr lvl="6" algn="ctr" rtl="0">
              <a:lnSpc>
                <a:spcPct val="100000"/>
              </a:lnSpc>
              <a:spcBef>
                <a:spcPts val="0"/>
              </a:spcBef>
              <a:buNone/>
              <a:defRPr sz="1200"/>
            </a:lvl7pPr>
            <a:lvl8pPr lvl="7" algn="ctr" rtl="0">
              <a:lnSpc>
                <a:spcPct val="100000"/>
              </a:lnSpc>
              <a:spcBef>
                <a:spcPts val="0"/>
              </a:spcBef>
              <a:buNone/>
              <a:defRPr sz="1200"/>
            </a:lvl8pPr>
            <a:lvl9pPr lvl="8" algn="ctr" rtl="0">
              <a:lnSpc>
                <a:spcPct val="100000"/>
              </a:lnSpc>
              <a:spcBef>
                <a:spcPts val="0"/>
              </a:spcBef>
              <a:buNone/>
              <a:defRPr sz="1200"/>
            </a:lvl9pPr>
          </a:lstStyle>
          <a:p>
            <a:endParaRPr/>
          </a:p>
        </p:txBody>
      </p:sp>
      <p:sp>
        <p:nvSpPr>
          <p:cNvPr id="66" name="Shape 66"/>
          <p:cNvSpPr txBox="1">
            <a:spLocks noGrp="1"/>
          </p:cNvSpPr>
          <p:nvPr>
            <p:ph type="subTitle" idx="6"/>
          </p:nvPr>
        </p:nvSpPr>
        <p:spPr>
          <a:xfrm>
            <a:off x="6056550" y="2872256"/>
            <a:ext cx="2260800" cy="664200"/>
          </a:xfrm>
          <a:prstGeom prst="rect">
            <a:avLst/>
          </a:prstGeom>
        </p:spPr>
        <p:txBody>
          <a:bodyPr wrap="square"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67" name="Shape 67"/>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68" name="Shape 68"/>
          <p:cNvSpPr txBox="1">
            <a:spLocks noGrp="1"/>
          </p:cNvSpPr>
          <p:nvPr>
            <p:ph type="subTitle" idx="7"/>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240"/>
        <p:cNvGrpSpPr/>
        <p:nvPr/>
      </p:nvGrpSpPr>
      <p:grpSpPr>
        <a:xfrm>
          <a:off x="0" y="0"/>
          <a:ext cx="0" cy="0"/>
          <a:chOff x="0" y="0"/>
          <a:chExt cx="0" cy="0"/>
        </a:xfrm>
      </p:grpSpPr>
      <p:sp>
        <p:nvSpPr>
          <p:cNvPr id="241" name="Shape 241"/>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42" name="Shape 242"/>
          <p:cNvSpPr txBox="1">
            <a:spLocks noGrp="1"/>
          </p:cNvSpPr>
          <p:nvPr>
            <p:ph type="body" idx="1"/>
          </p:nvPr>
        </p:nvSpPr>
        <p:spPr>
          <a:xfrm>
            <a:off x="826650" y="3909498"/>
            <a:ext cx="7490700" cy="393600"/>
          </a:xfrm>
          <a:prstGeom prst="rect">
            <a:avLst/>
          </a:prstGeom>
        </p:spPr>
        <p:txBody>
          <a:bodyPr wrap="square" lIns="91425" tIns="91425" rIns="91425" bIns="91425" anchor="t" anchorCtr="0"/>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243" name="Shape 24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44" name="Shape 244"/>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245"/>
        <p:cNvGrpSpPr/>
        <p:nvPr/>
      </p:nvGrpSpPr>
      <p:grpSpPr>
        <a:xfrm>
          <a:off x="0" y="0"/>
          <a:ext cx="0" cy="0"/>
          <a:chOff x="0" y="0"/>
          <a:chExt cx="0" cy="0"/>
        </a:xfrm>
      </p:grpSpPr>
      <p:sp>
        <p:nvSpPr>
          <p:cNvPr id="246" name="Shape 24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47" name="Shape 247"/>
          <p:cNvSpPr txBox="1">
            <a:spLocks noGrp="1"/>
          </p:cNvSpPr>
          <p:nvPr>
            <p:ph type="body" idx="1"/>
          </p:nvPr>
        </p:nvSpPr>
        <p:spPr>
          <a:xfrm>
            <a:off x="826650" y="1512056"/>
            <a:ext cx="7490700" cy="879300"/>
          </a:xfrm>
          <a:prstGeom prst="rect">
            <a:avLst/>
          </a:prstGeom>
        </p:spPr>
        <p:txBody>
          <a:bodyPr wrap="square" lIns="91425" tIns="91425" rIns="91425" bIns="91425" anchor="b" anchorCtr="0"/>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248" name="Shape 248"/>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49" name="Shape 249"/>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250"/>
        <p:cNvGrpSpPr/>
        <p:nvPr/>
      </p:nvGrpSpPr>
      <p:grpSpPr>
        <a:xfrm>
          <a:off x="0" y="0"/>
          <a:ext cx="0" cy="0"/>
          <a:chOff x="0" y="0"/>
          <a:chExt cx="0" cy="0"/>
        </a:xfrm>
      </p:grpSpPr>
      <p:sp>
        <p:nvSpPr>
          <p:cNvPr id="251" name="Shape 251"/>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52" name="Shape 252"/>
          <p:cNvSpPr txBox="1">
            <a:spLocks noGrp="1"/>
          </p:cNvSpPr>
          <p:nvPr>
            <p:ph type="body" idx="1"/>
          </p:nvPr>
        </p:nvSpPr>
        <p:spPr>
          <a:xfrm>
            <a:off x="826650" y="3738063"/>
            <a:ext cx="7490700" cy="715800"/>
          </a:xfrm>
          <a:prstGeom prst="rect">
            <a:avLst/>
          </a:prstGeom>
        </p:spPr>
        <p:txBody>
          <a:bodyPr wrap="square" lIns="91425" tIns="91425" rIns="91425" bIns="91425" anchor="t" anchorCtr="0"/>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253" name="Shape 25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54" name="Shape 254"/>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Shape 25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57" name="Shape 257"/>
          <p:cNvSpPr txBox="1">
            <a:spLocks noGrp="1"/>
          </p:cNvSpPr>
          <p:nvPr>
            <p:ph type="body" idx="1"/>
          </p:nvPr>
        </p:nvSpPr>
        <p:spPr>
          <a:xfrm>
            <a:off x="826700" y="1625925"/>
            <a:ext cx="3585000" cy="2530500"/>
          </a:xfrm>
          <a:prstGeom prst="rect">
            <a:avLst/>
          </a:prstGeom>
        </p:spPr>
        <p:txBody>
          <a:bodyPr wrap="square" lIns="91425" tIns="91425" rIns="91425" bIns="91425" anchor="t" anchorCtr="0"/>
          <a:lstStyle>
            <a:lvl1pPr lvl="0" rtl="0">
              <a:spcBef>
                <a:spcPts val="0"/>
              </a:spcBef>
              <a:buSzPts val="1000"/>
              <a:buChar char="●"/>
              <a:defRPr/>
            </a:lvl1pPr>
            <a:lvl2pPr lvl="1" rtl="0">
              <a:spcBef>
                <a:spcPts val="0"/>
              </a:spcBef>
              <a:buSzPts val="1000"/>
              <a:buChar char="○"/>
              <a:defRPr/>
            </a:lvl2pPr>
            <a:lvl3pPr lvl="2" rtl="0">
              <a:spcBef>
                <a:spcPts val="0"/>
              </a:spcBef>
              <a:buSzPts val="1000"/>
              <a:buChar char="■"/>
              <a:defRPr/>
            </a:lvl3pPr>
            <a:lvl4pPr lvl="3" rtl="0">
              <a:spcBef>
                <a:spcPts val="0"/>
              </a:spcBef>
              <a:buSzPts val="1000"/>
              <a:buChar char="●"/>
              <a:defRPr/>
            </a:lvl4pPr>
            <a:lvl5pPr lvl="4" rtl="0">
              <a:spcBef>
                <a:spcPts val="0"/>
              </a:spcBef>
              <a:buSzPts val="1000"/>
              <a:buChar char="○"/>
              <a:defRPr/>
            </a:lvl5pPr>
            <a:lvl6pPr lvl="5" rtl="0">
              <a:spcBef>
                <a:spcPts val="0"/>
              </a:spcBef>
              <a:buSzPts val="1000"/>
              <a:buChar char="■"/>
              <a:defRPr/>
            </a:lvl6pPr>
            <a:lvl7pPr lvl="6" rtl="0">
              <a:spcBef>
                <a:spcPts val="0"/>
              </a:spcBef>
              <a:buSzPts val="1000"/>
              <a:buChar char="●"/>
              <a:defRPr/>
            </a:lvl7pPr>
            <a:lvl8pPr lvl="7" rtl="0">
              <a:spcBef>
                <a:spcPts val="0"/>
              </a:spcBef>
              <a:buSzPts val="1000"/>
              <a:buChar char="○"/>
              <a:defRPr/>
            </a:lvl8pPr>
            <a:lvl9pPr lvl="8" rtl="0">
              <a:spcBef>
                <a:spcPts val="0"/>
              </a:spcBef>
              <a:buSzPts val="1000"/>
              <a:buChar char="■"/>
              <a:defRPr/>
            </a:lvl9pPr>
          </a:lstStyle>
          <a:p>
            <a:endParaRPr/>
          </a:p>
        </p:txBody>
      </p:sp>
      <p:sp>
        <p:nvSpPr>
          <p:cNvPr id="258" name="Shape 258"/>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59" name="Shape 259"/>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Shape 261"/>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62" name="Shape 262"/>
          <p:cNvSpPr txBox="1">
            <a:spLocks noGrp="1"/>
          </p:cNvSpPr>
          <p:nvPr>
            <p:ph type="body" idx="1"/>
          </p:nvPr>
        </p:nvSpPr>
        <p:spPr>
          <a:xfrm>
            <a:off x="4732350" y="1625925"/>
            <a:ext cx="3585000" cy="2536800"/>
          </a:xfrm>
          <a:prstGeom prst="rect">
            <a:avLst/>
          </a:prstGeom>
        </p:spPr>
        <p:txBody>
          <a:bodyPr wrap="square" lIns="91425" tIns="91425" rIns="91425" bIns="91425" anchor="t" anchorCtr="0"/>
          <a:lstStyle>
            <a:lvl1pPr lvl="0" rtl="0">
              <a:spcBef>
                <a:spcPts val="0"/>
              </a:spcBef>
              <a:buSzPts val="1000"/>
              <a:buChar char="●"/>
              <a:defRPr/>
            </a:lvl1pPr>
            <a:lvl2pPr lvl="1" rtl="0">
              <a:spcBef>
                <a:spcPts val="0"/>
              </a:spcBef>
              <a:buSzPts val="1000"/>
              <a:buChar char="○"/>
              <a:defRPr/>
            </a:lvl2pPr>
            <a:lvl3pPr lvl="2" rtl="0">
              <a:spcBef>
                <a:spcPts val="0"/>
              </a:spcBef>
              <a:buSzPts val="1000"/>
              <a:buChar char="■"/>
              <a:defRPr/>
            </a:lvl3pPr>
            <a:lvl4pPr lvl="3" rtl="0">
              <a:spcBef>
                <a:spcPts val="0"/>
              </a:spcBef>
              <a:buSzPts val="1000"/>
              <a:buChar char="●"/>
              <a:defRPr/>
            </a:lvl4pPr>
            <a:lvl5pPr lvl="4" rtl="0">
              <a:spcBef>
                <a:spcPts val="0"/>
              </a:spcBef>
              <a:buSzPts val="1000"/>
              <a:buChar char="○"/>
              <a:defRPr/>
            </a:lvl5pPr>
            <a:lvl6pPr lvl="5" rtl="0">
              <a:spcBef>
                <a:spcPts val="0"/>
              </a:spcBef>
              <a:buSzPts val="1000"/>
              <a:buChar char="■"/>
              <a:defRPr/>
            </a:lvl6pPr>
            <a:lvl7pPr lvl="6" rtl="0">
              <a:spcBef>
                <a:spcPts val="0"/>
              </a:spcBef>
              <a:buSzPts val="1000"/>
              <a:buChar char="●"/>
              <a:defRPr/>
            </a:lvl7pPr>
            <a:lvl8pPr lvl="7" rtl="0">
              <a:spcBef>
                <a:spcPts val="0"/>
              </a:spcBef>
              <a:buSzPts val="1000"/>
              <a:buChar char="○"/>
              <a:defRPr/>
            </a:lvl8pPr>
            <a:lvl9pPr lvl="8" rtl="0">
              <a:spcBef>
                <a:spcPts val="0"/>
              </a:spcBef>
              <a:buSzPts val="1000"/>
              <a:buChar char="■"/>
              <a:defRPr/>
            </a:lvl9pPr>
          </a:lstStyle>
          <a:p>
            <a:endParaRPr/>
          </a:p>
        </p:txBody>
      </p:sp>
      <p:sp>
        <p:nvSpPr>
          <p:cNvPr id="263" name="Shape 26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64" name="Shape 264"/>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265"/>
        <p:cNvGrpSpPr/>
        <p:nvPr/>
      </p:nvGrpSpPr>
      <p:grpSpPr>
        <a:xfrm>
          <a:off x="0" y="0"/>
          <a:ext cx="0" cy="0"/>
          <a:chOff x="0" y="0"/>
          <a:chExt cx="0" cy="0"/>
        </a:xfrm>
      </p:grpSpPr>
      <p:sp>
        <p:nvSpPr>
          <p:cNvPr id="266" name="Shape 26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267" name="Shape 267"/>
          <p:cNvSpPr txBox="1">
            <a:spLocks noGrp="1"/>
          </p:cNvSpPr>
          <p:nvPr>
            <p:ph type="body" idx="1"/>
          </p:nvPr>
        </p:nvSpPr>
        <p:spPr>
          <a:xfrm>
            <a:off x="4934725" y="2048925"/>
            <a:ext cx="3382500" cy="1955400"/>
          </a:xfrm>
          <a:prstGeom prst="rect">
            <a:avLst/>
          </a:prstGeom>
        </p:spPr>
        <p:txBody>
          <a:bodyPr wrap="square" lIns="91425" tIns="91425" rIns="91425" bIns="91425" anchor="t" anchorCtr="0"/>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
        <p:nvSpPr>
          <p:cNvPr id="268" name="Shape 268"/>
          <p:cNvSpPr txBox="1">
            <a:spLocks noGrp="1"/>
          </p:cNvSpPr>
          <p:nvPr>
            <p:ph type="subTitle" idx="2"/>
          </p:nvPr>
        </p:nvSpPr>
        <p:spPr>
          <a:xfrm>
            <a:off x="4943325" y="1834500"/>
            <a:ext cx="3382500" cy="328800"/>
          </a:xfrm>
          <a:prstGeom prst="rect">
            <a:avLst/>
          </a:prstGeom>
        </p:spPr>
        <p:txBody>
          <a:bodyPr wrap="square"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269" name="Shape 269"/>
          <p:cNvSpPr txBox="1">
            <a:spLocks noGrp="1"/>
          </p:cNvSpPr>
          <p:nvPr>
            <p:ph type="subTitle" idx="3"/>
          </p:nvPr>
        </p:nvSpPr>
        <p:spPr>
          <a:xfrm>
            <a:off x="826650" y="2625314"/>
            <a:ext cx="3112800" cy="1328700"/>
          </a:xfrm>
          <a:prstGeom prst="rect">
            <a:avLst/>
          </a:prstGeom>
        </p:spPr>
        <p:txBody>
          <a:bodyPr wrap="square"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270" name="Shape 270"/>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71" name="Shape 271"/>
          <p:cNvSpPr txBox="1">
            <a:spLocks noGrp="1"/>
          </p:cNvSpPr>
          <p:nvPr>
            <p:ph type="subTitle" idx="4"/>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34350" y="104500"/>
            <a:ext cx="4060800" cy="3507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434343"/>
              </a:buClr>
              <a:buSzPts val="1400"/>
              <a:buFont typeface="Arial"/>
              <a:buNone/>
              <a:defRPr sz="2400" b="0" i="0" u="none" strike="noStrike" cap="none">
                <a:solidFill>
                  <a:srgbClr val="434343"/>
                </a:solidFill>
                <a:latin typeface="Arial"/>
                <a:ea typeface="Arial"/>
                <a:cs typeface="Arial"/>
                <a:sym typeface="Arial"/>
              </a:defRPr>
            </a:lvl1pPr>
            <a:lvl2pPr lvl="1" indent="0" rtl="0">
              <a:spcBef>
                <a:spcPts val="0"/>
              </a:spcBef>
              <a:spcAft>
                <a:spcPts val="0"/>
              </a:spcAft>
              <a:buClr>
                <a:srgbClr val="434343"/>
              </a:buClr>
              <a:buSzPts val="1400"/>
              <a:buFont typeface="Arial"/>
              <a:buNone/>
              <a:defRPr sz="1800">
                <a:solidFill>
                  <a:srgbClr val="434343"/>
                </a:solidFill>
              </a:defRPr>
            </a:lvl2pPr>
            <a:lvl3pPr lvl="2" indent="0" rtl="0">
              <a:spcBef>
                <a:spcPts val="0"/>
              </a:spcBef>
              <a:spcAft>
                <a:spcPts val="0"/>
              </a:spcAft>
              <a:buClr>
                <a:srgbClr val="434343"/>
              </a:buClr>
              <a:buSzPts val="1400"/>
              <a:buFont typeface="Arial"/>
              <a:buNone/>
              <a:defRPr sz="1800">
                <a:solidFill>
                  <a:srgbClr val="434343"/>
                </a:solidFill>
              </a:defRPr>
            </a:lvl3pPr>
            <a:lvl4pPr lvl="3" indent="0" rtl="0">
              <a:spcBef>
                <a:spcPts val="0"/>
              </a:spcBef>
              <a:spcAft>
                <a:spcPts val="0"/>
              </a:spcAft>
              <a:buClr>
                <a:srgbClr val="434343"/>
              </a:buClr>
              <a:buSzPts val="1400"/>
              <a:buFont typeface="Arial"/>
              <a:buNone/>
              <a:defRPr sz="1800">
                <a:solidFill>
                  <a:srgbClr val="434343"/>
                </a:solidFill>
              </a:defRPr>
            </a:lvl4pPr>
            <a:lvl5pPr lvl="4" indent="0" rtl="0">
              <a:spcBef>
                <a:spcPts val="0"/>
              </a:spcBef>
              <a:spcAft>
                <a:spcPts val="0"/>
              </a:spcAft>
              <a:buClr>
                <a:srgbClr val="434343"/>
              </a:buClr>
              <a:buSzPts val="1400"/>
              <a:buFont typeface="Arial"/>
              <a:buNone/>
              <a:defRPr sz="1800">
                <a:solidFill>
                  <a:srgbClr val="434343"/>
                </a:solidFill>
              </a:defRPr>
            </a:lvl5pPr>
            <a:lvl6pPr lvl="5" indent="0" rtl="0">
              <a:spcBef>
                <a:spcPts val="0"/>
              </a:spcBef>
              <a:spcAft>
                <a:spcPts val="0"/>
              </a:spcAft>
              <a:buClr>
                <a:srgbClr val="434343"/>
              </a:buClr>
              <a:buSzPts val="1400"/>
              <a:buFont typeface="Arial"/>
              <a:buNone/>
              <a:defRPr sz="1800">
                <a:solidFill>
                  <a:srgbClr val="434343"/>
                </a:solidFill>
              </a:defRPr>
            </a:lvl6pPr>
            <a:lvl7pPr lvl="6" indent="0" rtl="0">
              <a:spcBef>
                <a:spcPts val="0"/>
              </a:spcBef>
              <a:spcAft>
                <a:spcPts val="0"/>
              </a:spcAft>
              <a:buClr>
                <a:srgbClr val="434343"/>
              </a:buClr>
              <a:buSzPts val="1400"/>
              <a:buFont typeface="Arial"/>
              <a:buNone/>
              <a:defRPr sz="1800">
                <a:solidFill>
                  <a:srgbClr val="434343"/>
                </a:solidFill>
              </a:defRPr>
            </a:lvl7pPr>
            <a:lvl8pPr lvl="7" indent="0" rtl="0">
              <a:spcBef>
                <a:spcPts val="0"/>
              </a:spcBef>
              <a:spcAft>
                <a:spcPts val="0"/>
              </a:spcAft>
              <a:buClr>
                <a:srgbClr val="434343"/>
              </a:buClr>
              <a:buSzPts val="1400"/>
              <a:buFont typeface="Arial"/>
              <a:buNone/>
              <a:defRPr sz="1800">
                <a:solidFill>
                  <a:srgbClr val="434343"/>
                </a:solidFill>
              </a:defRPr>
            </a:lvl8pPr>
            <a:lvl9pPr lvl="8" indent="0" rtl="0">
              <a:spcBef>
                <a:spcPts val="0"/>
              </a:spcBef>
              <a:spcAft>
                <a:spcPts val="0"/>
              </a:spcAft>
              <a:buClr>
                <a:srgbClr val="434343"/>
              </a:buClr>
              <a:buSzPts val="1400"/>
              <a:buFont typeface="Arial"/>
              <a:buNone/>
              <a:defRPr sz="1800">
                <a:solidFill>
                  <a:srgbClr val="434343"/>
                </a:solidFill>
              </a:defRPr>
            </a:lvl9pPr>
          </a:lstStyle>
          <a:p>
            <a:endParaRPr/>
          </a:p>
        </p:txBody>
      </p:sp>
    </p:spTree>
    <p:extLst>
      <p:ext uri="{BB962C8B-B14F-4D97-AF65-F5344CB8AC3E}">
        <p14:creationId xmlns:p14="http://schemas.microsoft.com/office/powerpoint/2010/main" val="14246817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blue">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atin typeface="Overpass"/>
                <a:ea typeface="Overpass"/>
                <a:cs typeface="Overpass"/>
                <a:sym typeface="Overpass"/>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lue structure">
    <p:bg>
      <p:bgPr>
        <a:blipFill>
          <a:blip r:embed="rId2">
            <a:alphaModFix/>
          </a:blip>
          <a:stretch>
            <a:fillRect/>
          </a:stretch>
        </a:blipFill>
        <a:effectLst/>
      </p:bgPr>
    </p:bg>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ue nature">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hree rows">
    <p:spTree>
      <p:nvGrpSpPr>
        <p:cNvPr id="1" name="Shape 69"/>
        <p:cNvGrpSpPr/>
        <p:nvPr/>
      </p:nvGrpSpPr>
      <p:grpSpPr>
        <a:xfrm>
          <a:off x="0" y="0"/>
          <a:ext cx="0" cy="0"/>
          <a:chOff x="0" y="0"/>
          <a:chExt cx="0" cy="0"/>
        </a:xfrm>
      </p:grpSpPr>
      <p:sp>
        <p:nvSpPr>
          <p:cNvPr id="70" name="Shape 7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71" name="Shape 71"/>
          <p:cNvSpPr txBox="1">
            <a:spLocks noGrp="1"/>
          </p:cNvSpPr>
          <p:nvPr>
            <p:ph type="subTitle" idx="1"/>
          </p:nvPr>
        </p:nvSpPr>
        <p:spPr>
          <a:xfrm>
            <a:off x="2108850" y="1654442"/>
            <a:ext cx="6208800" cy="328800"/>
          </a:xfrm>
          <a:prstGeom prst="rect">
            <a:avLst/>
          </a:prstGeom>
        </p:spPr>
        <p:txBody>
          <a:bodyPr wrap="square" lIns="91425" tIns="91425" rIns="91425" bIns="91425"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72" name="Shape 72"/>
          <p:cNvSpPr txBox="1">
            <a:spLocks noGrp="1"/>
          </p:cNvSpPr>
          <p:nvPr>
            <p:ph type="subTitle" idx="2"/>
          </p:nvPr>
        </p:nvSpPr>
        <p:spPr>
          <a:xfrm>
            <a:off x="2108850" y="1866086"/>
            <a:ext cx="6208800" cy="253200"/>
          </a:xfrm>
          <a:prstGeom prst="rect">
            <a:avLst/>
          </a:prstGeom>
        </p:spPr>
        <p:txBody>
          <a:bodyPr wrap="square"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73" name="Shape 73"/>
          <p:cNvSpPr txBox="1">
            <a:spLocks noGrp="1"/>
          </p:cNvSpPr>
          <p:nvPr>
            <p:ph type="subTitle" idx="3"/>
          </p:nvPr>
        </p:nvSpPr>
        <p:spPr>
          <a:xfrm>
            <a:off x="2108850" y="2670339"/>
            <a:ext cx="6208800" cy="328800"/>
          </a:xfrm>
          <a:prstGeom prst="rect">
            <a:avLst/>
          </a:prstGeom>
        </p:spPr>
        <p:txBody>
          <a:bodyPr wrap="square" lIns="91425" tIns="91425" rIns="91425" bIns="91425"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74" name="Shape 74"/>
          <p:cNvSpPr txBox="1">
            <a:spLocks noGrp="1"/>
          </p:cNvSpPr>
          <p:nvPr>
            <p:ph type="subTitle" idx="4"/>
          </p:nvPr>
        </p:nvSpPr>
        <p:spPr>
          <a:xfrm>
            <a:off x="2108850" y="2881983"/>
            <a:ext cx="6208800" cy="253200"/>
          </a:xfrm>
          <a:prstGeom prst="rect">
            <a:avLst/>
          </a:prstGeom>
        </p:spPr>
        <p:txBody>
          <a:bodyPr wrap="square"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75" name="Shape 75"/>
          <p:cNvSpPr txBox="1">
            <a:spLocks noGrp="1"/>
          </p:cNvSpPr>
          <p:nvPr>
            <p:ph type="subTitle" idx="5"/>
          </p:nvPr>
        </p:nvSpPr>
        <p:spPr>
          <a:xfrm>
            <a:off x="2108850" y="3727323"/>
            <a:ext cx="6208800" cy="328800"/>
          </a:xfrm>
          <a:prstGeom prst="rect">
            <a:avLst/>
          </a:prstGeom>
        </p:spPr>
        <p:txBody>
          <a:bodyPr wrap="square" lIns="91425" tIns="91425" rIns="91425" bIns="91425"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76" name="Shape 76"/>
          <p:cNvSpPr txBox="1">
            <a:spLocks noGrp="1"/>
          </p:cNvSpPr>
          <p:nvPr>
            <p:ph type="subTitle" idx="6"/>
          </p:nvPr>
        </p:nvSpPr>
        <p:spPr>
          <a:xfrm>
            <a:off x="2108850" y="3938967"/>
            <a:ext cx="6208800" cy="253200"/>
          </a:xfrm>
          <a:prstGeom prst="rect">
            <a:avLst/>
          </a:prstGeom>
        </p:spPr>
        <p:txBody>
          <a:bodyPr wrap="square"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77" name="Shape 77"/>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78" name="Shape 78"/>
          <p:cNvSpPr txBox="1">
            <a:spLocks noGrp="1"/>
          </p:cNvSpPr>
          <p:nvPr>
            <p:ph type="subTitle" idx="7"/>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red">
    <p:bg>
      <p:bgPr>
        <a:blipFill>
          <a:blip r:embed="rId2">
            <a:alphaModFix/>
          </a:blip>
          <a:stretch>
            <a:fillRect/>
          </a:stretch>
        </a:blipFill>
        <a:effectLst/>
      </p:bgPr>
    </p:bg>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red structure">
    <p:bg>
      <p:bgPr>
        <a:blipFill>
          <a:blip r:embed="rId2">
            <a:alphaModFix/>
          </a:blip>
          <a:stretch>
            <a:fillRect/>
          </a:stretch>
        </a:blipFill>
        <a:effectLst/>
      </p:bgPr>
    </p:bg>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red nature">
    <p:bg>
      <p:bgPr>
        <a:blipFill>
          <a:blip r:embed="rId2">
            <a:alphaModFix/>
          </a:blip>
          <a:stretch>
            <a:fillRect/>
          </a:stretch>
        </a:blipFill>
        <a:effectLst/>
      </p:bgPr>
    </p:bg>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lue bridge 1">
    <p:bg>
      <p:bgPr>
        <a:blipFill>
          <a:blip r:embed="rId2">
            <a:alphaModFix/>
          </a:blip>
          <a:stretch>
            <a:fillRect/>
          </a:stretch>
        </a:blipFill>
        <a:effectLst/>
      </p:bgPr>
    </p:bg>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atin typeface="Overpass"/>
                <a:ea typeface="Overpass"/>
                <a:cs typeface="Overpass"/>
                <a:sym typeface="Overpass"/>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ue bridge 2">
    <p:bg>
      <p:bgPr>
        <a:blipFill>
          <a:blip r:embed="rId2">
            <a:alphaModFix/>
          </a:blip>
          <a:stretch>
            <a:fillRect/>
          </a:stretch>
        </a:blipFill>
        <a:effectLst/>
      </p:bgPr>
    </p:bg>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lue bridge 3">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red bridge 1">
    <p:bg>
      <p:bgPr>
        <a:blipFill>
          <a:blip r:embed="rId2">
            <a:alphaModFix/>
          </a:blip>
          <a:stretch>
            <a:fillRect/>
          </a:stretch>
        </a:blipFill>
        <a:effectLst/>
      </p:bgPr>
    </p:bg>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red bridge 2">
    <p:bg>
      <p:bgPr>
        <a:blipFill>
          <a:blip r:embed="rId2">
            <a:alphaModFix/>
          </a:blip>
          <a:stretch>
            <a:fillRect/>
          </a:stretch>
        </a:blipFill>
        <a:effectLst/>
      </p:bgPr>
    </p:bg>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red bridge 3">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_8">
    <p:spTree>
      <p:nvGrpSpPr>
        <p:cNvPr id="1" name="Shape 437"/>
        <p:cNvGrpSpPr/>
        <p:nvPr/>
      </p:nvGrpSpPr>
      <p:grpSpPr>
        <a:xfrm>
          <a:off x="0" y="0"/>
          <a:ext cx="0" cy="0"/>
          <a:chOff x="0" y="0"/>
          <a:chExt cx="0" cy="0"/>
        </a:xfrm>
      </p:grpSpPr>
      <p:sp>
        <p:nvSpPr>
          <p:cNvPr id="438" name="Shape 438"/>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439" name="Shape 439"/>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440" name="Shape 440"/>
          <p:cNvSpPr txBox="1">
            <a:spLocks noGrp="1"/>
          </p:cNvSpPr>
          <p:nvPr>
            <p:ph type="sldNum" idx="12"/>
          </p:nvPr>
        </p:nvSpPr>
        <p:spPr>
          <a:xfrm>
            <a:off x="8472458" y="4663217"/>
            <a:ext cx="548700" cy="393600"/>
          </a:xfrm>
          <a:prstGeom prst="rect">
            <a:avLst/>
          </a:prstGeom>
        </p:spPr>
        <p:txBody>
          <a:bodyPr wrap="square" lIns="83800" tIns="83800" rIns="83800" bIns="83800" anchor="ctr" anchorCtr="0">
            <a:noAutofit/>
          </a:bodyPr>
          <a:lstStyle/>
          <a:p>
            <a:pPr lvl="0" rtl="0">
              <a:spcBef>
                <a:spcPts val="0"/>
              </a:spcBef>
              <a:buNone/>
            </a:pPr>
            <a:fld id="{00000000-1234-1234-1234-123412341234}" type="slidenum">
              <a:rPr lang="en-US"/>
              <a:t>‹#›</a:t>
            </a:fld>
            <a:endParaRPr lang="en-US" dirty="0"/>
          </a:p>
        </p:txBody>
      </p:sp>
    </p:spTree>
    <p:extLst>
      <p:ext uri="{BB962C8B-B14F-4D97-AF65-F5344CB8AC3E}">
        <p14:creationId xmlns:p14="http://schemas.microsoft.com/office/powerpoint/2010/main" val="4124022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step">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81" name="Shape 81"/>
          <p:cNvSpPr txBox="1">
            <a:spLocks noGrp="1"/>
          </p:cNvSpPr>
          <p:nvPr>
            <p:ph type="body" idx="1"/>
          </p:nvPr>
        </p:nvSpPr>
        <p:spPr>
          <a:xfrm>
            <a:off x="851875" y="3966544"/>
            <a:ext cx="7490700" cy="449100"/>
          </a:xfrm>
          <a:prstGeom prst="rect">
            <a:avLst/>
          </a:prstGeom>
        </p:spPr>
        <p:txBody>
          <a:bodyPr wrap="square" lIns="91425" tIns="91425" rIns="91425" bIns="91425" anchor="t" anchorCtr="0"/>
          <a:lstStyle>
            <a:lvl1pPr lvl="0" algn="ctr" rtl="0">
              <a:spcBef>
                <a:spcPts val="0"/>
              </a:spcBef>
              <a:buSzPts val="14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82" name="Shape 82"/>
          <p:cNvSpPr txBox="1">
            <a:spLocks noGrp="1"/>
          </p:cNvSpPr>
          <p:nvPr>
            <p:ph type="subTitle" idx="2"/>
          </p:nvPr>
        </p:nvSpPr>
        <p:spPr>
          <a:xfrm>
            <a:off x="0" y="1729475"/>
            <a:ext cx="4103100" cy="2059800"/>
          </a:xfrm>
          <a:prstGeom prst="rect">
            <a:avLst/>
          </a:prstGeom>
        </p:spPr>
        <p:txBody>
          <a:bodyPr wrap="square"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83" name="Shape 83"/>
          <p:cNvSpPr txBox="1">
            <a:spLocks noGrp="1"/>
          </p:cNvSpPr>
          <p:nvPr>
            <p:ph type="subTitle" idx="3"/>
          </p:nvPr>
        </p:nvSpPr>
        <p:spPr>
          <a:xfrm>
            <a:off x="5208050" y="1729475"/>
            <a:ext cx="3936000" cy="2059800"/>
          </a:xfrm>
          <a:prstGeom prst="rect">
            <a:avLst/>
          </a:prstGeom>
        </p:spPr>
        <p:txBody>
          <a:bodyPr wrap="square"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84" name="Shape 84"/>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85" name="Shape 85"/>
          <p:cNvSpPr txBox="1">
            <a:spLocks noGrp="1"/>
          </p:cNvSpPr>
          <p:nvPr>
            <p:ph type="subTitle" idx="4"/>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Slide 1">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457185" y="205200"/>
            <a:ext cx="8229300" cy="858600"/>
          </a:xfrm>
          <a:prstGeom prst="rect">
            <a:avLst/>
          </a:prstGeom>
          <a:noFill/>
          <a:ln>
            <a:noFill/>
          </a:ln>
        </p:spPr>
        <p:txBody>
          <a:bodyPr wrap="square" lIns="91425" tIns="91425" rIns="91425" bIns="91425" anchor="b" anchorCtr="0"/>
          <a:lstStyle>
            <a:lvl1pPr lvl="0" rtl="0">
              <a:spcBef>
                <a:spcPts val="0"/>
              </a:spcBef>
              <a:buFont typeface="Arial"/>
              <a:buNone/>
              <a:defRPr/>
            </a:lvl1pPr>
            <a:lvl2pPr lvl="1" rtl="0">
              <a:spcBef>
                <a:spcPts val="0"/>
              </a:spcBef>
              <a:defRPr sz="3300">
                <a:solidFill>
                  <a:schemeClr val="dk1"/>
                </a:solidFill>
                <a:latin typeface="Proxima Nova"/>
                <a:ea typeface="Proxima Nova"/>
                <a:cs typeface="Proxima Nova"/>
                <a:sym typeface="Proxima Nova"/>
              </a:defRPr>
            </a:lvl2pPr>
            <a:lvl3pPr lvl="2" rtl="0">
              <a:spcBef>
                <a:spcPts val="0"/>
              </a:spcBef>
              <a:defRPr sz="3300">
                <a:solidFill>
                  <a:schemeClr val="dk1"/>
                </a:solidFill>
                <a:latin typeface="Proxima Nova"/>
                <a:ea typeface="Proxima Nova"/>
                <a:cs typeface="Proxima Nova"/>
                <a:sym typeface="Proxima Nova"/>
              </a:defRPr>
            </a:lvl3pPr>
            <a:lvl4pPr lvl="3" rtl="0">
              <a:spcBef>
                <a:spcPts val="0"/>
              </a:spcBef>
              <a:defRPr sz="3300">
                <a:solidFill>
                  <a:schemeClr val="dk1"/>
                </a:solidFill>
                <a:latin typeface="Proxima Nova"/>
                <a:ea typeface="Proxima Nova"/>
                <a:cs typeface="Proxima Nova"/>
                <a:sym typeface="Proxima Nova"/>
              </a:defRPr>
            </a:lvl4pPr>
            <a:lvl5pPr lvl="4" rtl="0">
              <a:spcBef>
                <a:spcPts val="0"/>
              </a:spcBef>
              <a:defRPr sz="3300">
                <a:solidFill>
                  <a:schemeClr val="dk1"/>
                </a:solidFill>
                <a:latin typeface="Proxima Nova"/>
                <a:ea typeface="Proxima Nova"/>
                <a:cs typeface="Proxima Nova"/>
                <a:sym typeface="Proxima Nova"/>
              </a:defRPr>
            </a:lvl5pPr>
            <a:lvl6pPr lvl="5" rtl="0">
              <a:spcBef>
                <a:spcPts val="0"/>
              </a:spcBef>
              <a:defRPr sz="3300">
                <a:solidFill>
                  <a:schemeClr val="dk1"/>
                </a:solidFill>
                <a:latin typeface="Proxima Nova"/>
                <a:ea typeface="Proxima Nova"/>
                <a:cs typeface="Proxima Nova"/>
                <a:sym typeface="Proxima Nova"/>
              </a:defRPr>
            </a:lvl6pPr>
            <a:lvl7pPr lvl="6" rtl="0">
              <a:spcBef>
                <a:spcPts val="0"/>
              </a:spcBef>
              <a:defRPr sz="3300">
                <a:solidFill>
                  <a:schemeClr val="dk1"/>
                </a:solidFill>
                <a:latin typeface="Proxima Nova"/>
                <a:ea typeface="Proxima Nova"/>
                <a:cs typeface="Proxima Nova"/>
                <a:sym typeface="Proxima Nova"/>
              </a:defRPr>
            </a:lvl7pPr>
            <a:lvl8pPr lvl="7" rtl="0">
              <a:spcBef>
                <a:spcPts val="0"/>
              </a:spcBef>
              <a:defRPr sz="3300">
                <a:solidFill>
                  <a:schemeClr val="dk1"/>
                </a:solidFill>
                <a:latin typeface="Proxima Nova"/>
                <a:ea typeface="Proxima Nova"/>
                <a:cs typeface="Proxima Nova"/>
                <a:sym typeface="Proxima Nova"/>
              </a:defRPr>
            </a:lvl8pPr>
            <a:lvl9pPr lvl="8" rtl="0">
              <a:spcBef>
                <a:spcPts val="0"/>
              </a:spcBef>
              <a:defRPr sz="3300">
                <a:solidFill>
                  <a:schemeClr val="dk1"/>
                </a:solidFill>
                <a:latin typeface="Proxima Nova"/>
                <a:ea typeface="Proxima Nova"/>
                <a:cs typeface="Proxima Nova"/>
                <a:sym typeface="Proxima Nova"/>
              </a:defRPr>
            </a:lvl9pPr>
          </a:lstStyle>
          <a:p>
            <a:endParaRPr/>
          </a:p>
        </p:txBody>
      </p:sp>
      <p:sp>
        <p:nvSpPr>
          <p:cNvPr id="246" name="Shape 246"/>
          <p:cNvSpPr txBox="1">
            <a:spLocks noGrp="1"/>
          </p:cNvSpPr>
          <p:nvPr>
            <p:ph type="subTitle" idx="1"/>
          </p:nvPr>
        </p:nvSpPr>
        <p:spPr>
          <a:xfrm>
            <a:off x="457185" y="1203525"/>
            <a:ext cx="8229300" cy="2983200"/>
          </a:xfrm>
          <a:prstGeom prst="rect">
            <a:avLst/>
          </a:prstGeom>
          <a:noFill/>
          <a:ln>
            <a:noFill/>
          </a:ln>
        </p:spPr>
        <p:txBody>
          <a:bodyPr wrap="square" lIns="91425" tIns="91425" rIns="91425" bIns="91425" anchor="t" anchorCtr="0"/>
          <a:lstStyle>
            <a:lvl1pPr marL="0" marR="0" lvl="0" indent="57150" algn="l" rtl="0">
              <a:lnSpc>
                <a:spcPct val="115000"/>
              </a:lnSpc>
              <a:spcBef>
                <a:spcPts val="0"/>
              </a:spcBef>
              <a:spcAft>
                <a:spcPts val="0"/>
              </a:spcAft>
              <a:buClr>
                <a:schemeClr val="dk1"/>
              </a:buClr>
              <a:buFont typeface="Arial"/>
              <a:buChar char="●"/>
              <a:defRPr sz="1700" b="0" i="0" u="none" strike="noStrike" cap="none">
                <a:solidFill>
                  <a:schemeClr val="dk1"/>
                </a:solidFill>
                <a:latin typeface="Arial"/>
                <a:ea typeface="Arial"/>
                <a:cs typeface="Arial"/>
                <a:sym typeface="Arial"/>
              </a:defRPr>
            </a:lvl1pPr>
            <a:lvl2pPr marL="0" marR="0" lvl="1"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2pPr>
            <a:lvl3pPr marL="0" marR="0" lvl="2"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3pPr>
            <a:lvl4pPr marL="0" marR="0" lvl="3"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4pPr>
            <a:lvl5pPr marL="0" marR="0" lvl="4"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5pPr>
            <a:lvl6pPr marL="0" marR="0" lvl="5"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6pPr>
            <a:lvl7pPr marL="0" marR="0" lvl="6"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7pPr>
            <a:lvl8pPr marL="0" marR="0" lvl="7"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8pPr>
            <a:lvl9pPr marL="0" marR="0" lvl="8" indent="57150" algn="l" rtl="0">
              <a:lnSpc>
                <a:spcPct val="115000"/>
              </a:lnSpc>
              <a:spcBef>
                <a:spcPts val="0"/>
              </a:spcBef>
              <a:spcAft>
                <a:spcPts val="0"/>
              </a:spcAft>
              <a:buClr>
                <a:schemeClr val="dk1"/>
              </a:buClr>
              <a:buFont typeface="Arial"/>
              <a:buChar char="■"/>
              <a:defRPr sz="1500" b="0" i="0" u="none" strike="noStrike" cap="none">
                <a:solidFill>
                  <a:schemeClr val="dk1"/>
                </a:solidFill>
              </a:defRPr>
            </a:lvl9pPr>
          </a:lstStyle>
          <a:p>
            <a:endParaRPr/>
          </a:p>
        </p:txBody>
      </p:sp>
    </p:spTree>
    <p:extLst>
      <p:ext uri="{BB962C8B-B14F-4D97-AF65-F5344CB8AC3E}">
        <p14:creationId xmlns:p14="http://schemas.microsoft.com/office/powerpoint/2010/main" val="3841071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01977" y="890734"/>
            <a:ext cx="8741309" cy="16999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932712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9144000" cy="5143500"/>
          </a:xfrm>
        </p:spPr>
        <p:txBody>
          <a:bodyPr/>
          <a:lstStyle/>
          <a:p>
            <a:endParaRPr lang="en-US" dirty="0"/>
          </a:p>
        </p:txBody>
      </p:sp>
      <p:sp>
        <p:nvSpPr>
          <p:cNvPr id="2" name="Title 1"/>
          <p:cNvSpPr>
            <a:spLocks noGrp="1"/>
          </p:cNvSpPr>
          <p:nvPr>
            <p:ph type="ctrTitle" hasCustomPrompt="1"/>
          </p:nvPr>
        </p:nvSpPr>
        <p:spPr>
          <a:xfrm>
            <a:off x="602137" y="1348746"/>
            <a:ext cx="3795467" cy="1669723"/>
          </a:xfrm>
        </p:spPr>
        <p:txBody>
          <a:bodyPr anchor="b"/>
          <a:lstStyle>
            <a:lvl1pPr algn="l">
              <a:lnSpc>
                <a:spcPct val="70000"/>
              </a:lnSpc>
              <a:defRPr sz="4500">
                <a:solidFill>
                  <a:schemeClr val="bg1">
                    <a:lumMod val="95000"/>
                  </a:schemeClr>
                </a:solidFill>
              </a:defRPr>
            </a:lvl1pPr>
          </a:lstStyle>
          <a:p>
            <a:r>
              <a:rPr lang="en-US" dirty="0"/>
              <a:t>CLICK TO EDIT MASTER TITLE STYLE</a:t>
            </a:r>
          </a:p>
        </p:txBody>
      </p:sp>
      <p:sp>
        <p:nvSpPr>
          <p:cNvPr id="3" name="Subtitle 2"/>
          <p:cNvSpPr>
            <a:spLocks noGrp="1"/>
          </p:cNvSpPr>
          <p:nvPr>
            <p:ph type="subTitle" idx="1"/>
          </p:nvPr>
        </p:nvSpPr>
        <p:spPr>
          <a:xfrm>
            <a:off x="602137" y="3018468"/>
            <a:ext cx="3795467" cy="400050"/>
          </a:xfrm>
        </p:spPr>
        <p:txBody>
          <a:bodyPr/>
          <a:lstStyle>
            <a:lvl1pPr marL="0" indent="0" algn="l">
              <a:buNone/>
              <a:defRPr sz="1800" b="0" i="0">
                <a:solidFill>
                  <a:schemeClr val="bg2"/>
                </a:solidFill>
                <a:latin typeface="Open Sans" charset="0"/>
                <a:ea typeface="Open Sans" charset="0"/>
                <a:cs typeface="Open Sans"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38BDABB4-7B97-4341-A549-2161C8F3E276}" type="datetimeFigureOut">
              <a:rPr lang="en-US" smtClean="0"/>
              <a:t>8/12/2018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025BC-0094-964D-9818-59DF4E1D9CC8}" type="slidenum">
              <a:rPr lang="en-US" smtClean="0"/>
              <a:t>‹#›</a:t>
            </a:fld>
            <a:endParaRPr lang="en-US"/>
          </a:p>
        </p:txBody>
      </p:sp>
    </p:spTree>
    <p:extLst>
      <p:ext uri="{BB962C8B-B14F-4D97-AF65-F5344CB8AC3E}">
        <p14:creationId xmlns:p14="http://schemas.microsoft.com/office/powerpoint/2010/main" val="31316956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5EEDE9-36AA-984F-93E3-FD11C2A5375C}" type="datetimeFigureOut">
              <a:rPr lang="en-US" smtClean="0"/>
              <a:t>8/12/2018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A18D1-747A-5441-B378-7D2058A300B6}" type="slidenum">
              <a:rPr lang="en-US" smtClean="0"/>
              <a:t>‹#›</a:t>
            </a:fld>
            <a:endParaRPr lang="en-US"/>
          </a:p>
        </p:txBody>
      </p:sp>
      <p:sp>
        <p:nvSpPr>
          <p:cNvPr id="7"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pic>
        <p:nvPicPr>
          <p:cNvPr id="9" name="Picture 8"/>
          <p:cNvPicPr>
            <a:picLocks noChangeAspect="1"/>
          </p:cNvPicPr>
          <p:nvPr userDrawn="1"/>
        </p:nvPicPr>
        <p:blipFill>
          <a:blip r:embed="rId3"/>
          <a:stretch>
            <a:fillRect/>
          </a:stretch>
        </p:blipFill>
        <p:spPr>
          <a:xfrm>
            <a:off x="4105275" y="2100263"/>
            <a:ext cx="933450" cy="942975"/>
          </a:xfrm>
          <a:prstGeom prst="rect">
            <a:avLst/>
          </a:prstGeom>
        </p:spPr>
      </p:pic>
    </p:spTree>
    <p:extLst>
      <p:ext uri="{BB962C8B-B14F-4D97-AF65-F5344CB8AC3E}">
        <p14:creationId xmlns:p14="http://schemas.microsoft.com/office/powerpoint/2010/main" val="21741573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AGENDA</a:t>
            </a:r>
          </a:p>
        </p:txBody>
      </p:sp>
      <p:sp>
        <p:nvSpPr>
          <p:cNvPr id="3" name="Date Placeholder 2"/>
          <p:cNvSpPr>
            <a:spLocks noGrp="1"/>
          </p:cNvSpPr>
          <p:nvPr>
            <p:ph type="dt" sz="half" idx="10"/>
          </p:nvPr>
        </p:nvSpPr>
        <p:spPr/>
        <p:txBody>
          <a:bodyPr/>
          <a:lstStyle/>
          <a:p>
            <a:fld id="{8B5EEDE9-36AA-984F-93E3-FD11C2A5375C}" type="datetimeFigureOut">
              <a:rPr lang="en-US" smtClean="0"/>
              <a:t>8/12/2018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7" name="Text Placeholder 6"/>
          <p:cNvSpPr>
            <a:spLocks noGrp="1"/>
          </p:cNvSpPr>
          <p:nvPr>
            <p:ph type="body" sz="quarter" idx="13" hasCustomPrompt="1"/>
          </p:nvPr>
        </p:nvSpPr>
        <p:spPr>
          <a:xfrm>
            <a:off x="1308497" y="1205152"/>
            <a:ext cx="7206853" cy="308507"/>
          </a:xfrm>
        </p:spPr>
        <p:txBody>
          <a:bodyPr>
            <a:normAutofit/>
          </a:bodyPr>
          <a:lstStyle>
            <a:lvl1pPr marL="0" indent="0">
              <a:buNone/>
              <a:defRPr sz="1350"/>
            </a:lvl1pPr>
          </a:lstStyle>
          <a:p>
            <a:pPr lvl="0"/>
            <a:r>
              <a:rPr lang="en-US" dirty="0"/>
              <a:t>Bullet Item 1</a:t>
            </a:r>
          </a:p>
        </p:txBody>
      </p:sp>
      <p:sp>
        <p:nvSpPr>
          <p:cNvPr id="10" name="Text Placeholder 6"/>
          <p:cNvSpPr>
            <a:spLocks noGrp="1"/>
          </p:cNvSpPr>
          <p:nvPr>
            <p:ph type="body" sz="quarter" idx="14" hasCustomPrompt="1"/>
          </p:nvPr>
        </p:nvSpPr>
        <p:spPr>
          <a:xfrm>
            <a:off x="1308497" y="1637008"/>
            <a:ext cx="7206853" cy="308507"/>
          </a:xfrm>
        </p:spPr>
        <p:txBody>
          <a:bodyPr>
            <a:normAutofit/>
          </a:bodyPr>
          <a:lstStyle>
            <a:lvl1pPr marL="0" indent="0">
              <a:buNone/>
              <a:defRPr sz="1350"/>
            </a:lvl1pPr>
          </a:lstStyle>
          <a:p>
            <a:pPr lvl="0"/>
            <a:r>
              <a:rPr lang="en-US" dirty="0"/>
              <a:t>Bullet Item 2</a:t>
            </a:r>
          </a:p>
        </p:txBody>
      </p:sp>
      <p:sp>
        <p:nvSpPr>
          <p:cNvPr id="11" name="Text Placeholder 6"/>
          <p:cNvSpPr>
            <a:spLocks noGrp="1"/>
          </p:cNvSpPr>
          <p:nvPr>
            <p:ph type="body" sz="quarter" idx="15" hasCustomPrompt="1"/>
          </p:nvPr>
        </p:nvSpPr>
        <p:spPr>
          <a:xfrm>
            <a:off x="1308497" y="2068864"/>
            <a:ext cx="7206853" cy="308507"/>
          </a:xfrm>
        </p:spPr>
        <p:txBody>
          <a:bodyPr>
            <a:normAutofit/>
          </a:bodyPr>
          <a:lstStyle>
            <a:lvl1pPr marL="0" indent="0">
              <a:buNone/>
              <a:defRPr sz="1350"/>
            </a:lvl1pPr>
          </a:lstStyle>
          <a:p>
            <a:pPr lvl="0"/>
            <a:r>
              <a:rPr lang="en-US" dirty="0"/>
              <a:t>Bullet Item 3</a:t>
            </a:r>
          </a:p>
        </p:txBody>
      </p:sp>
      <p:sp>
        <p:nvSpPr>
          <p:cNvPr id="12" name="Text Placeholder 6"/>
          <p:cNvSpPr>
            <a:spLocks noGrp="1"/>
          </p:cNvSpPr>
          <p:nvPr>
            <p:ph type="body" sz="quarter" idx="16" hasCustomPrompt="1"/>
          </p:nvPr>
        </p:nvSpPr>
        <p:spPr>
          <a:xfrm>
            <a:off x="1308497" y="2500719"/>
            <a:ext cx="7206853" cy="308507"/>
          </a:xfrm>
        </p:spPr>
        <p:txBody>
          <a:bodyPr>
            <a:normAutofit/>
          </a:bodyPr>
          <a:lstStyle>
            <a:lvl1pPr marL="0" indent="0">
              <a:buNone/>
              <a:defRPr sz="1350"/>
            </a:lvl1pPr>
          </a:lstStyle>
          <a:p>
            <a:pPr lvl="0"/>
            <a:r>
              <a:rPr lang="en-US" dirty="0"/>
              <a:t>Bullet Item 4</a:t>
            </a:r>
          </a:p>
        </p:txBody>
      </p:sp>
      <p:sp>
        <p:nvSpPr>
          <p:cNvPr id="13" name="Text Placeholder 6"/>
          <p:cNvSpPr>
            <a:spLocks noGrp="1"/>
          </p:cNvSpPr>
          <p:nvPr>
            <p:ph type="body" sz="quarter" idx="17" hasCustomPrompt="1"/>
          </p:nvPr>
        </p:nvSpPr>
        <p:spPr>
          <a:xfrm>
            <a:off x="1308497" y="2932576"/>
            <a:ext cx="7206853" cy="308507"/>
          </a:xfrm>
        </p:spPr>
        <p:txBody>
          <a:bodyPr>
            <a:normAutofit/>
          </a:bodyPr>
          <a:lstStyle>
            <a:lvl1pPr marL="0" indent="0">
              <a:buNone/>
              <a:defRPr sz="1350"/>
            </a:lvl1pPr>
          </a:lstStyle>
          <a:p>
            <a:pPr lvl="0"/>
            <a:r>
              <a:rPr lang="en-US" dirty="0"/>
              <a:t>Bullet Item 5</a:t>
            </a:r>
          </a:p>
        </p:txBody>
      </p:sp>
      <p:sp>
        <p:nvSpPr>
          <p:cNvPr id="14" name="Text Placeholder 6"/>
          <p:cNvSpPr>
            <a:spLocks noGrp="1"/>
          </p:cNvSpPr>
          <p:nvPr>
            <p:ph type="body" sz="quarter" idx="18" hasCustomPrompt="1"/>
          </p:nvPr>
        </p:nvSpPr>
        <p:spPr>
          <a:xfrm>
            <a:off x="1308497" y="3364431"/>
            <a:ext cx="7206853" cy="308507"/>
          </a:xfrm>
        </p:spPr>
        <p:txBody>
          <a:bodyPr>
            <a:normAutofit/>
          </a:bodyPr>
          <a:lstStyle>
            <a:lvl1pPr marL="0" indent="0">
              <a:buNone/>
              <a:defRPr sz="1350"/>
            </a:lvl1pPr>
          </a:lstStyle>
          <a:p>
            <a:pPr lvl="0"/>
            <a:r>
              <a:rPr lang="en-US" dirty="0"/>
              <a:t>Bullet Item 6</a:t>
            </a:r>
          </a:p>
        </p:txBody>
      </p:sp>
      <p:sp>
        <p:nvSpPr>
          <p:cNvPr id="15" name="Text Placeholder 6"/>
          <p:cNvSpPr>
            <a:spLocks noGrp="1"/>
          </p:cNvSpPr>
          <p:nvPr>
            <p:ph type="body" sz="quarter" idx="19" hasCustomPrompt="1"/>
          </p:nvPr>
        </p:nvSpPr>
        <p:spPr>
          <a:xfrm>
            <a:off x="1308497" y="3796288"/>
            <a:ext cx="7206853" cy="308507"/>
          </a:xfrm>
        </p:spPr>
        <p:txBody>
          <a:bodyPr>
            <a:normAutofit/>
          </a:bodyPr>
          <a:lstStyle>
            <a:lvl1pPr marL="0" indent="0">
              <a:buNone/>
              <a:defRPr sz="1350"/>
            </a:lvl1pPr>
          </a:lstStyle>
          <a:p>
            <a:pPr lvl="0"/>
            <a:r>
              <a:rPr lang="en-US" dirty="0"/>
              <a:t>Bullet Item 7</a:t>
            </a:r>
          </a:p>
        </p:txBody>
      </p:sp>
      <p:sp>
        <p:nvSpPr>
          <p:cNvPr id="16" name="Text Placeholder 6"/>
          <p:cNvSpPr>
            <a:spLocks noGrp="1"/>
          </p:cNvSpPr>
          <p:nvPr>
            <p:ph type="body" sz="quarter" idx="20" hasCustomPrompt="1"/>
          </p:nvPr>
        </p:nvSpPr>
        <p:spPr>
          <a:xfrm>
            <a:off x="1308497" y="4228143"/>
            <a:ext cx="7206853" cy="308507"/>
          </a:xfrm>
        </p:spPr>
        <p:txBody>
          <a:bodyPr>
            <a:normAutofit/>
          </a:bodyPr>
          <a:lstStyle>
            <a:lvl1pPr marL="0" indent="0">
              <a:buNone/>
              <a:defRPr sz="1350"/>
            </a:lvl1pPr>
          </a:lstStyle>
          <a:p>
            <a:pPr lvl="0"/>
            <a:r>
              <a:rPr lang="en-US" dirty="0"/>
              <a:t>Bullet Item 8</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
        <p:nvSpPr>
          <p:cNvPr id="46" name="Text Placeholder 45"/>
          <p:cNvSpPr>
            <a:spLocks noGrp="1"/>
          </p:cNvSpPr>
          <p:nvPr>
            <p:ph type="body" sz="quarter" idx="21" hasCustomPrompt="1"/>
          </p:nvPr>
        </p:nvSpPr>
        <p:spPr>
          <a:xfrm>
            <a:off x="876301" y="1205151"/>
            <a:ext cx="281273" cy="259626"/>
          </a:xfrm>
        </p:spPr>
        <p:txBody>
          <a:bodyPr>
            <a:normAutofit/>
          </a:bodyPr>
          <a:lstStyle>
            <a:lvl1pPr marL="0" indent="0" algn="ctr">
              <a:buNone/>
              <a:defRPr sz="1050" b="1">
                <a:solidFill>
                  <a:schemeClr val="bg1"/>
                </a:solidFill>
              </a:defRPr>
            </a:lvl1pPr>
          </a:lstStyle>
          <a:p>
            <a:pPr lvl="0"/>
            <a:r>
              <a:rPr lang="en-US" dirty="0"/>
              <a:t>1</a:t>
            </a:r>
          </a:p>
        </p:txBody>
      </p:sp>
      <p:sp>
        <p:nvSpPr>
          <p:cNvPr id="47" name="Text Placeholder 45"/>
          <p:cNvSpPr>
            <a:spLocks noGrp="1"/>
          </p:cNvSpPr>
          <p:nvPr>
            <p:ph type="body" sz="quarter" idx="22" hasCustomPrompt="1"/>
          </p:nvPr>
        </p:nvSpPr>
        <p:spPr>
          <a:xfrm>
            <a:off x="876301" y="1630049"/>
            <a:ext cx="281273" cy="259626"/>
          </a:xfrm>
        </p:spPr>
        <p:txBody>
          <a:bodyPr>
            <a:normAutofit/>
          </a:bodyPr>
          <a:lstStyle>
            <a:lvl1pPr marL="0" indent="0" algn="ctr">
              <a:buNone/>
              <a:defRPr sz="1050" b="1">
                <a:solidFill>
                  <a:schemeClr val="bg1"/>
                </a:solidFill>
              </a:defRPr>
            </a:lvl1pPr>
          </a:lstStyle>
          <a:p>
            <a:pPr lvl="0"/>
            <a:r>
              <a:rPr lang="en-US" dirty="0"/>
              <a:t>2</a:t>
            </a:r>
          </a:p>
        </p:txBody>
      </p:sp>
      <p:sp>
        <p:nvSpPr>
          <p:cNvPr id="52" name="Text Placeholder 45"/>
          <p:cNvSpPr>
            <a:spLocks noGrp="1"/>
          </p:cNvSpPr>
          <p:nvPr>
            <p:ph type="body" sz="quarter" idx="23" hasCustomPrompt="1"/>
          </p:nvPr>
        </p:nvSpPr>
        <p:spPr>
          <a:xfrm>
            <a:off x="876301" y="2066128"/>
            <a:ext cx="281273" cy="259626"/>
          </a:xfrm>
        </p:spPr>
        <p:txBody>
          <a:bodyPr>
            <a:normAutofit/>
          </a:bodyPr>
          <a:lstStyle>
            <a:lvl1pPr marL="0" indent="0" algn="ctr">
              <a:buNone/>
              <a:defRPr sz="1050" b="1">
                <a:solidFill>
                  <a:schemeClr val="bg1"/>
                </a:solidFill>
              </a:defRPr>
            </a:lvl1pPr>
          </a:lstStyle>
          <a:p>
            <a:pPr lvl="0"/>
            <a:r>
              <a:rPr lang="en-US" dirty="0"/>
              <a:t>3</a:t>
            </a:r>
          </a:p>
        </p:txBody>
      </p:sp>
      <p:sp>
        <p:nvSpPr>
          <p:cNvPr id="53" name="Text Placeholder 45"/>
          <p:cNvSpPr>
            <a:spLocks noGrp="1"/>
          </p:cNvSpPr>
          <p:nvPr>
            <p:ph type="body" sz="quarter" idx="24" hasCustomPrompt="1"/>
          </p:nvPr>
        </p:nvSpPr>
        <p:spPr>
          <a:xfrm>
            <a:off x="876301" y="2491026"/>
            <a:ext cx="281273" cy="259626"/>
          </a:xfrm>
        </p:spPr>
        <p:txBody>
          <a:bodyPr>
            <a:normAutofit/>
          </a:bodyPr>
          <a:lstStyle>
            <a:lvl1pPr marL="0" indent="0" algn="ctr">
              <a:buNone/>
              <a:defRPr sz="1050" b="1">
                <a:solidFill>
                  <a:schemeClr val="bg1"/>
                </a:solidFill>
              </a:defRPr>
            </a:lvl1pPr>
          </a:lstStyle>
          <a:p>
            <a:pPr lvl="0"/>
            <a:r>
              <a:rPr lang="en-US" dirty="0"/>
              <a:t>4</a:t>
            </a:r>
          </a:p>
        </p:txBody>
      </p:sp>
      <p:sp>
        <p:nvSpPr>
          <p:cNvPr id="54" name="Text Placeholder 45"/>
          <p:cNvSpPr>
            <a:spLocks noGrp="1"/>
          </p:cNvSpPr>
          <p:nvPr>
            <p:ph type="body" sz="quarter" idx="25" hasCustomPrompt="1"/>
          </p:nvPr>
        </p:nvSpPr>
        <p:spPr>
          <a:xfrm>
            <a:off x="876301" y="2955858"/>
            <a:ext cx="281273" cy="259626"/>
          </a:xfrm>
        </p:spPr>
        <p:txBody>
          <a:bodyPr>
            <a:normAutofit/>
          </a:bodyPr>
          <a:lstStyle>
            <a:lvl1pPr marL="0" indent="0" algn="ctr">
              <a:buNone/>
              <a:defRPr sz="1050" b="1">
                <a:solidFill>
                  <a:schemeClr val="bg1"/>
                </a:solidFill>
              </a:defRPr>
            </a:lvl1pPr>
          </a:lstStyle>
          <a:p>
            <a:pPr lvl="0"/>
            <a:r>
              <a:rPr lang="en-US" dirty="0"/>
              <a:t>5</a:t>
            </a:r>
          </a:p>
        </p:txBody>
      </p:sp>
      <p:sp>
        <p:nvSpPr>
          <p:cNvPr id="55" name="Text Placeholder 45"/>
          <p:cNvSpPr>
            <a:spLocks noGrp="1"/>
          </p:cNvSpPr>
          <p:nvPr>
            <p:ph type="body" sz="quarter" idx="26" hasCustomPrompt="1"/>
          </p:nvPr>
        </p:nvSpPr>
        <p:spPr>
          <a:xfrm>
            <a:off x="876301" y="3380756"/>
            <a:ext cx="281273" cy="259626"/>
          </a:xfrm>
        </p:spPr>
        <p:txBody>
          <a:bodyPr>
            <a:normAutofit/>
          </a:bodyPr>
          <a:lstStyle>
            <a:lvl1pPr marL="0" indent="0" algn="ctr">
              <a:buNone/>
              <a:defRPr sz="1050" b="1">
                <a:solidFill>
                  <a:schemeClr val="bg1"/>
                </a:solidFill>
              </a:defRPr>
            </a:lvl1pPr>
          </a:lstStyle>
          <a:p>
            <a:pPr lvl="0"/>
            <a:r>
              <a:rPr lang="en-US" dirty="0"/>
              <a:t>6</a:t>
            </a:r>
          </a:p>
        </p:txBody>
      </p:sp>
      <p:sp>
        <p:nvSpPr>
          <p:cNvPr id="56" name="Text Placeholder 45"/>
          <p:cNvSpPr>
            <a:spLocks noGrp="1"/>
          </p:cNvSpPr>
          <p:nvPr>
            <p:ph type="body" sz="quarter" idx="27" hasCustomPrompt="1"/>
          </p:nvPr>
        </p:nvSpPr>
        <p:spPr>
          <a:xfrm>
            <a:off x="876301" y="3816835"/>
            <a:ext cx="281273" cy="259626"/>
          </a:xfrm>
        </p:spPr>
        <p:txBody>
          <a:bodyPr>
            <a:normAutofit/>
          </a:bodyPr>
          <a:lstStyle>
            <a:lvl1pPr marL="0" indent="0" algn="ctr">
              <a:buNone/>
              <a:defRPr sz="1050" b="1">
                <a:solidFill>
                  <a:schemeClr val="bg1"/>
                </a:solidFill>
              </a:defRPr>
            </a:lvl1pPr>
          </a:lstStyle>
          <a:p>
            <a:pPr lvl="0"/>
            <a:r>
              <a:rPr lang="en-US" dirty="0"/>
              <a:t>7</a:t>
            </a:r>
          </a:p>
        </p:txBody>
      </p:sp>
      <p:sp>
        <p:nvSpPr>
          <p:cNvPr id="57" name="Text Placeholder 45"/>
          <p:cNvSpPr>
            <a:spLocks noGrp="1"/>
          </p:cNvSpPr>
          <p:nvPr>
            <p:ph type="body" sz="quarter" idx="28" hasCustomPrompt="1"/>
          </p:nvPr>
        </p:nvSpPr>
        <p:spPr>
          <a:xfrm>
            <a:off x="876301" y="4241733"/>
            <a:ext cx="281273" cy="259626"/>
          </a:xfrm>
        </p:spPr>
        <p:txBody>
          <a:bodyPr>
            <a:normAutofit/>
          </a:bodyPr>
          <a:lstStyle>
            <a:lvl1pPr marL="0" indent="0" algn="ctr">
              <a:buNone/>
              <a:defRPr sz="1050" b="1">
                <a:solidFill>
                  <a:schemeClr val="bg1"/>
                </a:solidFill>
              </a:defRPr>
            </a:lvl1pPr>
          </a:lstStyle>
          <a:p>
            <a:pPr lvl="0"/>
            <a:r>
              <a:rPr lang="en-US" dirty="0"/>
              <a:t>8</a:t>
            </a:r>
          </a:p>
        </p:txBody>
      </p:sp>
    </p:spTree>
    <p:extLst>
      <p:ext uri="{BB962C8B-B14F-4D97-AF65-F5344CB8AC3E}">
        <p14:creationId xmlns:p14="http://schemas.microsoft.com/office/powerpoint/2010/main" val="13012636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am_1 Person (About Me)">
    <p:spTree>
      <p:nvGrpSpPr>
        <p:cNvPr id="1" name=""/>
        <p:cNvGrpSpPr/>
        <p:nvPr/>
      </p:nvGrpSpPr>
      <p:grpSpPr>
        <a:xfrm>
          <a:off x="0" y="0"/>
          <a:ext cx="0" cy="0"/>
          <a:chOff x="0" y="0"/>
          <a:chExt cx="0" cy="0"/>
        </a:xfrm>
      </p:grpSpPr>
      <p:sp>
        <p:nvSpPr>
          <p:cNvPr id="16" name="Picture Placeholder 14"/>
          <p:cNvSpPr>
            <a:spLocks noGrp="1"/>
          </p:cNvSpPr>
          <p:nvPr>
            <p:ph type="pic" sz="quarter" idx="23"/>
          </p:nvPr>
        </p:nvSpPr>
        <p:spPr>
          <a:xfrm>
            <a:off x="3426109" y="1062038"/>
            <a:ext cx="2219325" cy="2664619"/>
          </a:xfrm>
          <a:prstGeom prst="rect">
            <a:avLst/>
          </a:prstGeom>
        </p:spPr>
        <p:txBody>
          <a:bodyPr/>
          <a:lstStyle/>
          <a:p>
            <a:r>
              <a:rPr lang="en-US"/>
              <a:t>Drag picture to placeholder or click icon to add</a:t>
            </a:r>
          </a:p>
        </p:txBody>
      </p:sp>
      <p:sp>
        <p:nvSpPr>
          <p:cNvPr id="2" name="Date Placeholder 1"/>
          <p:cNvSpPr>
            <a:spLocks noGrp="1"/>
          </p:cNvSpPr>
          <p:nvPr>
            <p:ph type="dt" sz="half" idx="10"/>
          </p:nvPr>
        </p:nvSpPr>
        <p:spPr>
          <a:xfrm>
            <a:off x="628650" y="4767263"/>
            <a:ext cx="2057400" cy="273844"/>
          </a:xfrm>
          <a:prstGeom prst="rect">
            <a:avLst/>
          </a:prstGeom>
        </p:spPr>
        <p:txBody>
          <a:bodyPr/>
          <a:lstStyle/>
          <a:p>
            <a:fld id="{D10A3ECF-1EFA-514F-958D-057B6187EA02}" type="datetimeFigureOut">
              <a:rPr lang="en-US" smtClean="0"/>
              <a:t>8/12/2018</a:t>
            </a:fld>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E482C752-8D7D-6C46-834B-4360A8C565F7}" type="slidenum">
              <a:rPr lang="en-US" smtClean="0"/>
              <a:t>‹#›</a:t>
            </a:fld>
            <a:endParaRPr lang="en-US"/>
          </a:p>
        </p:txBody>
      </p:sp>
      <p:sp>
        <p:nvSpPr>
          <p:cNvPr id="7" name="Shape 1101"/>
          <p:cNvSpPr>
            <a:spLocks noGrp="1"/>
          </p:cNvSpPr>
          <p:nvPr>
            <p:ph type="body" idx="15" hasCustomPrompt="1"/>
          </p:nvPr>
        </p:nvSpPr>
        <p:spPr>
          <a:xfrm>
            <a:off x="3426549" y="3874969"/>
            <a:ext cx="2218823" cy="238967"/>
          </a:xfrm>
          <a:prstGeom prst="rect">
            <a:avLst/>
          </a:prstGeom>
        </p:spPr>
        <p:txBody>
          <a:bodyPr>
            <a:normAutofit/>
          </a:bodyPr>
          <a:lstStyle>
            <a:lvl1pPr marL="0" indent="0" algn="ctr">
              <a:buNone/>
              <a:defRPr sz="1800"/>
            </a:lvl1pPr>
          </a:lstStyle>
          <a:p>
            <a:r>
              <a:rPr lang="en-US" dirty="0"/>
              <a:t>NAME</a:t>
            </a:r>
          </a:p>
        </p:txBody>
      </p:sp>
      <p:sp>
        <p:nvSpPr>
          <p:cNvPr id="11" name="Shape 1101"/>
          <p:cNvSpPr>
            <a:spLocks noGrp="1"/>
          </p:cNvSpPr>
          <p:nvPr>
            <p:ph type="body" idx="20" hasCustomPrompt="1"/>
          </p:nvPr>
        </p:nvSpPr>
        <p:spPr>
          <a:xfrm>
            <a:off x="3429205" y="4154075"/>
            <a:ext cx="2218823" cy="238967"/>
          </a:xfrm>
          <a:prstGeom prst="rect">
            <a:avLst/>
          </a:prstGeom>
        </p:spPr>
        <p:txBody>
          <a:bodyPr>
            <a:normAutofit/>
          </a:bodyPr>
          <a:lstStyle>
            <a:lvl1pPr marL="0" indent="0" algn="ctr">
              <a:buNone/>
              <a:defRPr sz="1500" b="0" i="0">
                <a:latin typeface="Open Sans Light" charset="0"/>
                <a:ea typeface="Open Sans Light" charset="0"/>
                <a:cs typeface="Open Sans Light" charset="0"/>
              </a:defRPr>
            </a:lvl1pPr>
          </a:lstStyle>
          <a:p>
            <a:r>
              <a:rPr lang="en-US" dirty="0"/>
              <a:t>Title</a:t>
            </a:r>
          </a:p>
        </p:txBody>
      </p:sp>
      <p:sp>
        <p:nvSpPr>
          <p:cNvPr id="19" name="Shape 165"/>
          <p:cNvSpPr/>
          <p:nvPr userDrawn="1"/>
        </p:nvSpPr>
        <p:spPr>
          <a:xfrm>
            <a:off x="3653596" y="3726656"/>
            <a:ext cx="1773172" cy="1"/>
          </a:xfrm>
          <a:prstGeom prst="line">
            <a:avLst/>
          </a:prstGeom>
          <a:ln w="241300">
            <a:solidFill>
              <a:schemeClr val="accent1"/>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7"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33031673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am_2 People">
    <p:spTree>
      <p:nvGrpSpPr>
        <p:cNvPr id="1" name=""/>
        <p:cNvGrpSpPr/>
        <p:nvPr/>
      </p:nvGrpSpPr>
      <p:grpSpPr>
        <a:xfrm>
          <a:off x="0" y="0"/>
          <a:ext cx="0" cy="0"/>
          <a:chOff x="0" y="0"/>
          <a:chExt cx="0" cy="0"/>
        </a:xfrm>
      </p:grpSpPr>
      <p:sp>
        <p:nvSpPr>
          <p:cNvPr id="18" name="Picture Placeholder 14"/>
          <p:cNvSpPr>
            <a:spLocks noGrp="1"/>
          </p:cNvSpPr>
          <p:nvPr>
            <p:ph type="pic" sz="quarter" idx="24"/>
          </p:nvPr>
        </p:nvSpPr>
        <p:spPr>
          <a:xfrm>
            <a:off x="4909715" y="1073978"/>
            <a:ext cx="2219325" cy="2664619"/>
          </a:xfrm>
          <a:prstGeom prst="rect">
            <a:avLst/>
          </a:prstGeom>
        </p:spPr>
        <p:txBody>
          <a:bodyPr/>
          <a:lstStyle/>
          <a:p>
            <a:r>
              <a:rPr lang="en-US"/>
              <a:t>Drag picture to placeholder or click icon to add</a:t>
            </a:r>
          </a:p>
        </p:txBody>
      </p:sp>
      <p:sp>
        <p:nvSpPr>
          <p:cNvPr id="16" name="Picture Placeholder 14"/>
          <p:cNvSpPr>
            <a:spLocks noGrp="1"/>
          </p:cNvSpPr>
          <p:nvPr>
            <p:ph type="pic" sz="quarter" idx="23"/>
          </p:nvPr>
        </p:nvSpPr>
        <p:spPr>
          <a:xfrm>
            <a:off x="2195513" y="1062038"/>
            <a:ext cx="2219325" cy="2664619"/>
          </a:xfrm>
          <a:prstGeom prst="rect">
            <a:avLst/>
          </a:prstGeom>
        </p:spPr>
        <p:txBody>
          <a:bodyPr/>
          <a:lstStyle/>
          <a:p>
            <a:r>
              <a:rPr lang="en-US"/>
              <a:t>Drag picture to placeholder or click icon to add</a:t>
            </a:r>
          </a:p>
        </p:txBody>
      </p:sp>
      <p:sp>
        <p:nvSpPr>
          <p:cNvPr id="2" name="Date Placeholder 1"/>
          <p:cNvSpPr>
            <a:spLocks noGrp="1"/>
          </p:cNvSpPr>
          <p:nvPr>
            <p:ph type="dt" sz="half" idx="10"/>
          </p:nvPr>
        </p:nvSpPr>
        <p:spPr>
          <a:xfrm>
            <a:off x="628650" y="4767263"/>
            <a:ext cx="2057400" cy="273844"/>
          </a:xfrm>
          <a:prstGeom prst="rect">
            <a:avLst/>
          </a:prstGeom>
        </p:spPr>
        <p:txBody>
          <a:bodyPr/>
          <a:lstStyle/>
          <a:p>
            <a:fld id="{D10A3ECF-1EFA-514F-958D-057B6187EA02}" type="datetimeFigureOut">
              <a:rPr lang="en-US" smtClean="0"/>
              <a:t>8/12/2018</a:t>
            </a:fld>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E482C752-8D7D-6C46-834B-4360A8C565F7}" type="slidenum">
              <a:rPr lang="en-US" smtClean="0"/>
              <a:t>‹#›</a:t>
            </a:fld>
            <a:endParaRPr lang="en-US"/>
          </a:p>
        </p:txBody>
      </p:sp>
      <p:sp>
        <p:nvSpPr>
          <p:cNvPr id="7" name="Shape 1101"/>
          <p:cNvSpPr>
            <a:spLocks noGrp="1"/>
          </p:cNvSpPr>
          <p:nvPr>
            <p:ph type="body" idx="15" hasCustomPrompt="1"/>
          </p:nvPr>
        </p:nvSpPr>
        <p:spPr>
          <a:xfrm>
            <a:off x="2195953" y="3874969"/>
            <a:ext cx="2218823" cy="238967"/>
          </a:xfrm>
          <a:prstGeom prst="rect">
            <a:avLst/>
          </a:prstGeom>
        </p:spPr>
        <p:txBody>
          <a:bodyPr>
            <a:normAutofit/>
          </a:bodyPr>
          <a:lstStyle>
            <a:lvl1pPr marL="0" indent="0" algn="ctr">
              <a:buNone/>
              <a:defRPr sz="1800"/>
            </a:lvl1pPr>
          </a:lstStyle>
          <a:p>
            <a:r>
              <a:rPr lang="en-US" dirty="0"/>
              <a:t>NAME</a:t>
            </a:r>
          </a:p>
        </p:txBody>
      </p:sp>
      <p:sp>
        <p:nvSpPr>
          <p:cNvPr id="11" name="Shape 1101"/>
          <p:cNvSpPr>
            <a:spLocks noGrp="1"/>
          </p:cNvSpPr>
          <p:nvPr>
            <p:ph type="body" idx="20" hasCustomPrompt="1"/>
          </p:nvPr>
        </p:nvSpPr>
        <p:spPr>
          <a:xfrm>
            <a:off x="2198609" y="4154075"/>
            <a:ext cx="2218823" cy="238967"/>
          </a:xfrm>
          <a:prstGeom prst="rect">
            <a:avLst/>
          </a:prstGeom>
        </p:spPr>
        <p:txBody>
          <a:bodyPr>
            <a:normAutofit/>
          </a:bodyPr>
          <a:lstStyle>
            <a:lvl1pPr marL="0" indent="0" algn="ctr">
              <a:buNone/>
              <a:defRPr sz="1500" b="0" i="0">
                <a:latin typeface="Open Sans Light" charset="0"/>
                <a:ea typeface="Open Sans Light" charset="0"/>
                <a:cs typeface="Open Sans Light" charset="0"/>
              </a:defRPr>
            </a:lvl1pPr>
          </a:lstStyle>
          <a:p>
            <a:r>
              <a:rPr lang="en-US" dirty="0"/>
              <a:t>Title</a:t>
            </a:r>
          </a:p>
        </p:txBody>
      </p:sp>
      <p:sp>
        <p:nvSpPr>
          <p:cNvPr id="12" name="Shape 1101"/>
          <p:cNvSpPr>
            <a:spLocks noGrp="1"/>
          </p:cNvSpPr>
          <p:nvPr>
            <p:ph type="body" idx="21" hasCustomPrompt="1"/>
          </p:nvPr>
        </p:nvSpPr>
        <p:spPr>
          <a:xfrm>
            <a:off x="4901332" y="3869648"/>
            <a:ext cx="2218823" cy="238967"/>
          </a:xfrm>
          <a:prstGeom prst="rect">
            <a:avLst/>
          </a:prstGeom>
        </p:spPr>
        <p:txBody>
          <a:bodyPr>
            <a:normAutofit/>
          </a:bodyPr>
          <a:lstStyle>
            <a:lvl1pPr marL="0" indent="0" algn="ctr">
              <a:buNone/>
              <a:defRPr sz="1800"/>
            </a:lvl1pPr>
          </a:lstStyle>
          <a:p>
            <a:r>
              <a:rPr lang="en-US" dirty="0"/>
              <a:t>NAME</a:t>
            </a:r>
          </a:p>
        </p:txBody>
      </p:sp>
      <p:sp>
        <p:nvSpPr>
          <p:cNvPr id="13" name="Shape 1101"/>
          <p:cNvSpPr>
            <a:spLocks noGrp="1"/>
          </p:cNvSpPr>
          <p:nvPr>
            <p:ph type="body" idx="22" hasCustomPrompt="1"/>
          </p:nvPr>
        </p:nvSpPr>
        <p:spPr>
          <a:xfrm>
            <a:off x="4903989" y="4154075"/>
            <a:ext cx="2218823" cy="238967"/>
          </a:xfrm>
          <a:prstGeom prst="rect">
            <a:avLst/>
          </a:prstGeom>
        </p:spPr>
        <p:txBody>
          <a:bodyPr>
            <a:normAutofit/>
          </a:bodyPr>
          <a:lstStyle>
            <a:lvl1pPr marL="0" indent="0" algn="ctr">
              <a:buNone/>
              <a:defRPr sz="1500" b="0" i="0">
                <a:latin typeface="Open Sans Light" charset="0"/>
                <a:ea typeface="Open Sans Light" charset="0"/>
                <a:cs typeface="Open Sans Light" charset="0"/>
              </a:defRPr>
            </a:lvl1pPr>
          </a:lstStyle>
          <a:p>
            <a:r>
              <a:rPr lang="en-US" dirty="0"/>
              <a:t>Title</a:t>
            </a:r>
          </a:p>
        </p:txBody>
      </p:sp>
      <p:sp>
        <p:nvSpPr>
          <p:cNvPr id="19" name="Shape 165"/>
          <p:cNvSpPr/>
          <p:nvPr userDrawn="1"/>
        </p:nvSpPr>
        <p:spPr>
          <a:xfrm>
            <a:off x="2423000" y="3726656"/>
            <a:ext cx="1773172" cy="1"/>
          </a:xfrm>
          <a:prstGeom prst="line">
            <a:avLst/>
          </a:prstGeom>
          <a:ln w="241300">
            <a:solidFill>
              <a:schemeClr val="accent1"/>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0" name="Shape 166"/>
          <p:cNvSpPr/>
          <p:nvPr userDrawn="1"/>
        </p:nvSpPr>
        <p:spPr>
          <a:xfrm>
            <a:off x="5132792" y="3738596"/>
            <a:ext cx="1773172" cy="1"/>
          </a:xfrm>
          <a:prstGeom prst="line">
            <a:avLst/>
          </a:prstGeom>
          <a:ln w="241300">
            <a:solidFill>
              <a:schemeClr val="accent2"/>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7"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22297026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_3 People">
    <p:spTree>
      <p:nvGrpSpPr>
        <p:cNvPr id="1" name=""/>
        <p:cNvGrpSpPr/>
        <p:nvPr/>
      </p:nvGrpSpPr>
      <p:grpSpPr>
        <a:xfrm>
          <a:off x="0" y="0"/>
          <a:ext cx="0" cy="0"/>
          <a:chOff x="0" y="0"/>
          <a:chExt cx="0" cy="0"/>
        </a:xfrm>
      </p:grpSpPr>
      <p:sp>
        <p:nvSpPr>
          <p:cNvPr id="24" name="Picture Placeholder 18"/>
          <p:cNvSpPr>
            <a:spLocks noGrp="1"/>
          </p:cNvSpPr>
          <p:nvPr>
            <p:ph type="pic" sz="quarter" idx="27"/>
          </p:nvPr>
        </p:nvSpPr>
        <p:spPr>
          <a:xfrm>
            <a:off x="5858269" y="1384300"/>
            <a:ext cx="2218134" cy="2377995"/>
          </a:xfrm>
          <a:prstGeom prst="rect">
            <a:avLst/>
          </a:prstGeom>
        </p:spPr>
        <p:txBody>
          <a:bodyPr/>
          <a:lstStyle/>
          <a:p>
            <a:r>
              <a:rPr lang="en-US"/>
              <a:t>Drag picture to placeholder or click icon to add</a:t>
            </a:r>
          </a:p>
        </p:txBody>
      </p:sp>
      <p:sp>
        <p:nvSpPr>
          <p:cNvPr id="22" name="Picture Placeholder 18"/>
          <p:cNvSpPr>
            <a:spLocks noGrp="1"/>
          </p:cNvSpPr>
          <p:nvPr>
            <p:ph type="pic" sz="quarter" idx="26"/>
          </p:nvPr>
        </p:nvSpPr>
        <p:spPr>
          <a:xfrm>
            <a:off x="3463277" y="1384300"/>
            <a:ext cx="2218134" cy="2377995"/>
          </a:xfrm>
          <a:prstGeom prst="rect">
            <a:avLst/>
          </a:prstGeom>
        </p:spPr>
        <p:txBody>
          <a:bodyPr/>
          <a:lstStyle/>
          <a:p>
            <a:r>
              <a:rPr lang="en-US"/>
              <a:t>Drag picture to placeholder or click icon to add</a:t>
            </a:r>
          </a:p>
        </p:txBody>
      </p:sp>
      <p:sp>
        <p:nvSpPr>
          <p:cNvPr id="20" name="Picture Placeholder 18"/>
          <p:cNvSpPr>
            <a:spLocks noGrp="1"/>
          </p:cNvSpPr>
          <p:nvPr>
            <p:ph type="pic" sz="quarter" idx="25"/>
          </p:nvPr>
        </p:nvSpPr>
        <p:spPr>
          <a:xfrm>
            <a:off x="1065610" y="1390334"/>
            <a:ext cx="2218134" cy="2377995"/>
          </a:xfrm>
          <a:prstGeom prst="rect">
            <a:avLst/>
          </a:prstGeom>
        </p:spPr>
        <p:txBody>
          <a:bodyPr/>
          <a:lstStyle/>
          <a:p>
            <a:r>
              <a:rPr lang="en-US"/>
              <a:t>Drag picture to placeholder or click icon to add</a:t>
            </a:r>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D10A3ECF-1EFA-514F-958D-057B6187EA02}" type="datetimeFigureOut">
              <a:rPr lang="en-US" smtClean="0"/>
              <a:t>8/12/2018</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E482C752-8D7D-6C46-834B-4360A8C565F7}" type="slidenum">
              <a:rPr lang="en-US" smtClean="0"/>
              <a:t>‹#›</a:t>
            </a:fld>
            <a:endParaRPr lang="en-US"/>
          </a:p>
        </p:txBody>
      </p:sp>
      <p:sp>
        <p:nvSpPr>
          <p:cNvPr id="12" name="Shape 1101"/>
          <p:cNvSpPr>
            <a:spLocks noGrp="1"/>
          </p:cNvSpPr>
          <p:nvPr>
            <p:ph type="body" idx="19" hasCustomPrompt="1"/>
          </p:nvPr>
        </p:nvSpPr>
        <p:spPr>
          <a:xfrm>
            <a:off x="1065358" y="3938767"/>
            <a:ext cx="2218822" cy="238967"/>
          </a:xfrm>
          <a:prstGeom prst="rect">
            <a:avLst/>
          </a:prstGeom>
        </p:spPr>
        <p:txBody>
          <a:bodyPr>
            <a:normAutofit/>
          </a:bodyPr>
          <a:lstStyle>
            <a:lvl1pPr marL="0" indent="0" algn="ctr">
              <a:buNone/>
              <a:defRPr sz="1800"/>
            </a:lvl1pPr>
          </a:lstStyle>
          <a:p>
            <a:r>
              <a:rPr lang="en-US" dirty="0"/>
              <a:t>NAME</a:t>
            </a:r>
          </a:p>
        </p:txBody>
      </p:sp>
      <p:sp>
        <p:nvSpPr>
          <p:cNvPr id="13" name="Shape 1101"/>
          <p:cNvSpPr>
            <a:spLocks noGrp="1"/>
          </p:cNvSpPr>
          <p:nvPr>
            <p:ph type="body" idx="20" hasCustomPrompt="1"/>
          </p:nvPr>
        </p:nvSpPr>
        <p:spPr>
          <a:xfrm>
            <a:off x="1068015" y="4220533"/>
            <a:ext cx="2218822" cy="238967"/>
          </a:xfrm>
          <a:prstGeom prst="rect">
            <a:avLst/>
          </a:prstGeom>
        </p:spPr>
        <p:txBody>
          <a:bodyPr>
            <a:normAutofit/>
          </a:bodyPr>
          <a:lstStyle>
            <a:lvl1pPr marL="0" indent="0" algn="ctr">
              <a:buNone/>
              <a:defRPr sz="1500" b="0" i="0">
                <a:latin typeface="Open Sans Light" charset="0"/>
                <a:ea typeface="Open Sans Light" charset="0"/>
                <a:cs typeface="Open Sans Light" charset="0"/>
              </a:defRPr>
            </a:lvl1pPr>
          </a:lstStyle>
          <a:p>
            <a:r>
              <a:rPr lang="en-US" dirty="0"/>
              <a:t>Title</a:t>
            </a:r>
          </a:p>
        </p:txBody>
      </p:sp>
      <p:sp>
        <p:nvSpPr>
          <p:cNvPr id="14" name="Shape 1101"/>
          <p:cNvSpPr>
            <a:spLocks noGrp="1"/>
          </p:cNvSpPr>
          <p:nvPr>
            <p:ph type="body" idx="21" hasCustomPrompt="1"/>
          </p:nvPr>
        </p:nvSpPr>
        <p:spPr>
          <a:xfrm>
            <a:off x="3462590" y="3933446"/>
            <a:ext cx="2218822" cy="238967"/>
          </a:xfrm>
          <a:prstGeom prst="rect">
            <a:avLst/>
          </a:prstGeom>
        </p:spPr>
        <p:txBody>
          <a:bodyPr>
            <a:normAutofit/>
          </a:bodyPr>
          <a:lstStyle>
            <a:lvl1pPr marL="0" indent="0" algn="ctr">
              <a:buNone/>
              <a:defRPr sz="1800"/>
            </a:lvl1pPr>
          </a:lstStyle>
          <a:p>
            <a:r>
              <a:rPr lang="en-US" dirty="0"/>
              <a:t>NAME</a:t>
            </a:r>
          </a:p>
        </p:txBody>
      </p:sp>
      <p:sp>
        <p:nvSpPr>
          <p:cNvPr id="15" name="Shape 1101"/>
          <p:cNvSpPr>
            <a:spLocks noGrp="1"/>
          </p:cNvSpPr>
          <p:nvPr>
            <p:ph type="body" idx="22" hasCustomPrompt="1"/>
          </p:nvPr>
        </p:nvSpPr>
        <p:spPr>
          <a:xfrm>
            <a:off x="3465246" y="4215212"/>
            <a:ext cx="2218822" cy="238967"/>
          </a:xfrm>
          <a:prstGeom prst="rect">
            <a:avLst/>
          </a:prstGeom>
        </p:spPr>
        <p:txBody>
          <a:bodyPr>
            <a:normAutofit/>
          </a:bodyPr>
          <a:lstStyle>
            <a:lvl1pPr marL="0" indent="0" algn="ctr">
              <a:buNone/>
              <a:defRPr sz="1500" b="0" i="0">
                <a:latin typeface="Open Sans Light" charset="0"/>
                <a:ea typeface="Open Sans Light" charset="0"/>
                <a:cs typeface="Open Sans Light" charset="0"/>
              </a:defRPr>
            </a:lvl1pPr>
          </a:lstStyle>
          <a:p>
            <a:r>
              <a:rPr lang="en-US" dirty="0"/>
              <a:t>Title</a:t>
            </a:r>
          </a:p>
        </p:txBody>
      </p:sp>
      <p:sp>
        <p:nvSpPr>
          <p:cNvPr id="16" name="Shape 1101"/>
          <p:cNvSpPr>
            <a:spLocks noGrp="1"/>
          </p:cNvSpPr>
          <p:nvPr>
            <p:ph type="body" idx="23" hasCustomPrompt="1"/>
          </p:nvPr>
        </p:nvSpPr>
        <p:spPr>
          <a:xfrm>
            <a:off x="5849607" y="3936103"/>
            <a:ext cx="2218822" cy="238967"/>
          </a:xfrm>
          <a:prstGeom prst="rect">
            <a:avLst/>
          </a:prstGeom>
        </p:spPr>
        <p:txBody>
          <a:bodyPr>
            <a:normAutofit/>
          </a:bodyPr>
          <a:lstStyle>
            <a:lvl1pPr marL="0" indent="0" algn="ctr">
              <a:buNone/>
              <a:defRPr sz="1800"/>
            </a:lvl1pPr>
          </a:lstStyle>
          <a:p>
            <a:r>
              <a:rPr lang="en-US" dirty="0"/>
              <a:t>NAME</a:t>
            </a:r>
          </a:p>
        </p:txBody>
      </p:sp>
      <p:sp>
        <p:nvSpPr>
          <p:cNvPr id="17" name="Shape 1101"/>
          <p:cNvSpPr>
            <a:spLocks noGrp="1"/>
          </p:cNvSpPr>
          <p:nvPr>
            <p:ph type="body" idx="24" hasCustomPrompt="1"/>
          </p:nvPr>
        </p:nvSpPr>
        <p:spPr>
          <a:xfrm>
            <a:off x="5852263" y="4217869"/>
            <a:ext cx="2218822" cy="238967"/>
          </a:xfrm>
          <a:prstGeom prst="rect">
            <a:avLst/>
          </a:prstGeom>
        </p:spPr>
        <p:txBody>
          <a:bodyPr>
            <a:normAutofit/>
          </a:bodyPr>
          <a:lstStyle>
            <a:lvl1pPr marL="0" indent="0" algn="ctr">
              <a:buNone/>
              <a:defRPr sz="1500" b="0" i="0">
                <a:latin typeface="Open Sans Light" charset="0"/>
                <a:ea typeface="Open Sans Light" charset="0"/>
                <a:cs typeface="Open Sans Light" charset="0"/>
              </a:defRPr>
            </a:lvl1pPr>
          </a:lstStyle>
          <a:p>
            <a:r>
              <a:rPr lang="en-US" dirty="0"/>
              <a:t>Title</a:t>
            </a:r>
          </a:p>
        </p:txBody>
      </p:sp>
      <p:sp>
        <p:nvSpPr>
          <p:cNvPr id="25" name="Shape 165"/>
          <p:cNvSpPr/>
          <p:nvPr userDrawn="1"/>
        </p:nvSpPr>
        <p:spPr>
          <a:xfrm>
            <a:off x="1288091" y="3762294"/>
            <a:ext cx="1773172" cy="1"/>
          </a:xfrm>
          <a:prstGeom prst="line">
            <a:avLst/>
          </a:prstGeom>
          <a:ln w="241300">
            <a:solidFill>
              <a:schemeClr val="accent1"/>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6" name="Shape 166"/>
          <p:cNvSpPr/>
          <p:nvPr userDrawn="1"/>
        </p:nvSpPr>
        <p:spPr>
          <a:xfrm>
            <a:off x="3685414" y="3764757"/>
            <a:ext cx="1773172" cy="1"/>
          </a:xfrm>
          <a:prstGeom prst="line">
            <a:avLst/>
          </a:prstGeom>
          <a:ln w="241300">
            <a:solidFill>
              <a:schemeClr val="accent2"/>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7" name="Shape 166"/>
          <p:cNvSpPr/>
          <p:nvPr userDrawn="1"/>
        </p:nvSpPr>
        <p:spPr>
          <a:xfrm>
            <a:off x="6080750" y="3767220"/>
            <a:ext cx="1773172" cy="1"/>
          </a:xfrm>
          <a:prstGeom prst="line">
            <a:avLst/>
          </a:prstGeom>
          <a:ln w="241300">
            <a:solidFill>
              <a:schemeClr val="accent3"/>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1"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26226188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am_4 People">
    <p:spTree>
      <p:nvGrpSpPr>
        <p:cNvPr id="1" name=""/>
        <p:cNvGrpSpPr/>
        <p:nvPr/>
      </p:nvGrpSpPr>
      <p:grpSpPr>
        <a:xfrm>
          <a:off x="0" y="0"/>
          <a:ext cx="0" cy="0"/>
          <a:chOff x="0" y="0"/>
          <a:chExt cx="0" cy="0"/>
        </a:xfrm>
      </p:grpSpPr>
      <p:sp>
        <p:nvSpPr>
          <p:cNvPr id="30" name="Picture Placeholder 22"/>
          <p:cNvSpPr>
            <a:spLocks noGrp="1"/>
          </p:cNvSpPr>
          <p:nvPr>
            <p:ph type="pic" sz="quarter" idx="30"/>
          </p:nvPr>
        </p:nvSpPr>
        <p:spPr>
          <a:xfrm>
            <a:off x="6593521" y="1441450"/>
            <a:ext cx="1833563" cy="1879292"/>
          </a:xfrm>
          <a:prstGeom prst="rect">
            <a:avLst/>
          </a:prstGeom>
        </p:spPr>
        <p:txBody>
          <a:bodyPr/>
          <a:lstStyle/>
          <a:p>
            <a:r>
              <a:rPr lang="en-US"/>
              <a:t>Drag picture to placeholder or click icon to add</a:t>
            </a:r>
          </a:p>
        </p:txBody>
      </p:sp>
      <p:sp>
        <p:nvSpPr>
          <p:cNvPr id="28" name="Picture Placeholder 22"/>
          <p:cNvSpPr>
            <a:spLocks noGrp="1"/>
          </p:cNvSpPr>
          <p:nvPr>
            <p:ph type="pic" sz="quarter" idx="29"/>
          </p:nvPr>
        </p:nvSpPr>
        <p:spPr>
          <a:xfrm>
            <a:off x="4626550" y="1441450"/>
            <a:ext cx="1833563" cy="1879292"/>
          </a:xfrm>
          <a:prstGeom prst="rect">
            <a:avLst/>
          </a:prstGeom>
        </p:spPr>
        <p:txBody>
          <a:bodyPr/>
          <a:lstStyle/>
          <a:p>
            <a:r>
              <a:rPr lang="en-US"/>
              <a:t>Drag picture to placeholder or click icon to add</a:t>
            </a:r>
          </a:p>
        </p:txBody>
      </p:sp>
      <p:sp>
        <p:nvSpPr>
          <p:cNvPr id="26" name="Picture Placeholder 22"/>
          <p:cNvSpPr>
            <a:spLocks noGrp="1"/>
          </p:cNvSpPr>
          <p:nvPr>
            <p:ph type="pic" sz="quarter" idx="28"/>
          </p:nvPr>
        </p:nvSpPr>
        <p:spPr>
          <a:xfrm>
            <a:off x="2655760" y="1441450"/>
            <a:ext cx="1833563" cy="1879292"/>
          </a:xfrm>
          <a:prstGeom prst="rect">
            <a:avLst/>
          </a:prstGeom>
        </p:spPr>
        <p:txBody>
          <a:bodyPr/>
          <a:lstStyle/>
          <a:p>
            <a:r>
              <a:rPr lang="en-US"/>
              <a:t>Drag picture to placeholder or click icon to add</a:t>
            </a:r>
          </a:p>
        </p:txBody>
      </p:sp>
      <p:sp>
        <p:nvSpPr>
          <p:cNvPr id="24" name="Picture Placeholder 22"/>
          <p:cNvSpPr>
            <a:spLocks noGrp="1"/>
          </p:cNvSpPr>
          <p:nvPr>
            <p:ph type="pic" sz="quarter" idx="27"/>
          </p:nvPr>
        </p:nvSpPr>
        <p:spPr>
          <a:xfrm>
            <a:off x="692944" y="1441450"/>
            <a:ext cx="1833563" cy="1879292"/>
          </a:xfrm>
          <a:prstGeom prst="rect">
            <a:avLst/>
          </a:prstGeom>
        </p:spPr>
        <p:txBody>
          <a:bodyPr/>
          <a:lstStyle/>
          <a:p>
            <a:r>
              <a:rPr lang="en-US"/>
              <a:t>Drag picture to placeholder or click icon to add</a:t>
            </a:r>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D10A3ECF-1EFA-514F-958D-057B6187EA02}" type="datetimeFigureOut">
              <a:rPr lang="en-US" smtClean="0"/>
              <a:t>8/12/2018</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E482C752-8D7D-6C46-834B-4360A8C565F7}" type="slidenum">
              <a:rPr lang="en-US" smtClean="0"/>
              <a:t>‹#›</a:t>
            </a:fld>
            <a:endParaRPr lang="en-US"/>
          </a:p>
        </p:txBody>
      </p:sp>
      <p:sp>
        <p:nvSpPr>
          <p:cNvPr id="7" name="Shape 1106"/>
          <p:cNvSpPr/>
          <p:nvPr userDrawn="1"/>
        </p:nvSpPr>
        <p:spPr>
          <a:xfrm>
            <a:off x="792882" y="3309477"/>
            <a:ext cx="1623366" cy="0"/>
          </a:xfrm>
          <a:prstGeom prst="line">
            <a:avLst/>
          </a:prstGeom>
          <a:ln w="241300">
            <a:solidFill>
              <a:schemeClr val="accent1"/>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0" name="Shape 1101"/>
          <p:cNvSpPr>
            <a:spLocks noGrp="1"/>
          </p:cNvSpPr>
          <p:nvPr>
            <p:ph type="body" idx="19" hasCustomPrompt="1"/>
          </p:nvPr>
        </p:nvSpPr>
        <p:spPr>
          <a:xfrm>
            <a:off x="692443" y="3487110"/>
            <a:ext cx="1833737" cy="217243"/>
          </a:xfrm>
          <a:prstGeom prst="rect">
            <a:avLst/>
          </a:prstGeom>
        </p:spPr>
        <p:txBody>
          <a:bodyPr>
            <a:normAutofit/>
          </a:bodyPr>
          <a:lstStyle>
            <a:lvl1pPr marL="0" indent="0" algn="ctr">
              <a:buNone/>
              <a:defRPr sz="1500"/>
            </a:lvl1pPr>
          </a:lstStyle>
          <a:p>
            <a:r>
              <a:rPr lang="en-US" dirty="0"/>
              <a:t>NAME</a:t>
            </a:r>
          </a:p>
        </p:txBody>
      </p:sp>
      <p:sp>
        <p:nvSpPr>
          <p:cNvPr id="11" name="Shape 1101"/>
          <p:cNvSpPr>
            <a:spLocks noGrp="1"/>
          </p:cNvSpPr>
          <p:nvPr>
            <p:ph type="body" idx="20" hasCustomPrompt="1"/>
          </p:nvPr>
        </p:nvSpPr>
        <p:spPr>
          <a:xfrm>
            <a:off x="695099" y="3742064"/>
            <a:ext cx="1833737" cy="238968"/>
          </a:xfrm>
          <a:prstGeom prst="rect">
            <a:avLst/>
          </a:prstGeom>
        </p:spPr>
        <p:txBody>
          <a:bodyPr>
            <a:noAutofit/>
          </a:bodyPr>
          <a:lstStyle>
            <a:lvl1pPr marL="0" indent="0" algn="ctr">
              <a:buNone/>
              <a:defRPr sz="1350" b="0" i="0">
                <a:latin typeface="Open Sans Light" charset="0"/>
                <a:ea typeface="Open Sans Light" charset="0"/>
                <a:cs typeface="Open Sans Light" charset="0"/>
              </a:defRPr>
            </a:lvl1pPr>
          </a:lstStyle>
          <a:p>
            <a:r>
              <a:rPr lang="en-US" dirty="0"/>
              <a:t>Title</a:t>
            </a:r>
          </a:p>
        </p:txBody>
      </p:sp>
      <p:sp>
        <p:nvSpPr>
          <p:cNvPr id="13" name="Shape 1106"/>
          <p:cNvSpPr/>
          <p:nvPr userDrawn="1"/>
        </p:nvSpPr>
        <p:spPr>
          <a:xfrm>
            <a:off x="2752883" y="3309477"/>
            <a:ext cx="1623366" cy="0"/>
          </a:xfrm>
          <a:prstGeom prst="line">
            <a:avLst/>
          </a:prstGeom>
          <a:ln w="241300">
            <a:solidFill>
              <a:schemeClr val="accent2"/>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4" name="Shape 1106"/>
          <p:cNvSpPr/>
          <p:nvPr userDrawn="1"/>
        </p:nvSpPr>
        <p:spPr>
          <a:xfrm>
            <a:off x="4725228" y="3309477"/>
            <a:ext cx="1623366" cy="0"/>
          </a:xfrm>
          <a:prstGeom prst="line">
            <a:avLst/>
          </a:prstGeom>
          <a:ln w="241300">
            <a:solidFill>
              <a:schemeClr val="accent3"/>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5" name="Shape 1106"/>
          <p:cNvSpPr/>
          <p:nvPr userDrawn="1"/>
        </p:nvSpPr>
        <p:spPr>
          <a:xfrm>
            <a:off x="6705548" y="3309477"/>
            <a:ext cx="1623366" cy="0"/>
          </a:xfrm>
          <a:prstGeom prst="line">
            <a:avLst/>
          </a:prstGeom>
          <a:ln w="241300">
            <a:solidFill>
              <a:schemeClr val="accent6"/>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6" name="Shape 1101"/>
          <p:cNvSpPr>
            <a:spLocks noGrp="1"/>
          </p:cNvSpPr>
          <p:nvPr>
            <p:ph type="body" idx="21" hasCustomPrompt="1"/>
          </p:nvPr>
        </p:nvSpPr>
        <p:spPr>
          <a:xfrm>
            <a:off x="2656816" y="3481791"/>
            <a:ext cx="1833737" cy="217243"/>
          </a:xfrm>
          <a:prstGeom prst="rect">
            <a:avLst/>
          </a:prstGeom>
        </p:spPr>
        <p:txBody>
          <a:bodyPr>
            <a:normAutofit/>
          </a:bodyPr>
          <a:lstStyle>
            <a:lvl1pPr marL="0" indent="0" algn="ctr">
              <a:buNone/>
              <a:defRPr sz="1500"/>
            </a:lvl1pPr>
          </a:lstStyle>
          <a:p>
            <a:r>
              <a:rPr lang="en-US" dirty="0"/>
              <a:t>NAME</a:t>
            </a:r>
          </a:p>
        </p:txBody>
      </p:sp>
      <p:sp>
        <p:nvSpPr>
          <p:cNvPr id="17" name="Shape 1101"/>
          <p:cNvSpPr>
            <a:spLocks noGrp="1"/>
          </p:cNvSpPr>
          <p:nvPr>
            <p:ph type="body" idx="22" hasCustomPrompt="1"/>
          </p:nvPr>
        </p:nvSpPr>
        <p:spPr>
          <a:xfrm>
            <a:off x="2659472" y="3736746"/>
            <a:ext cx="1833737" cy="238968"/>
          </a:xfrm>
          <a:prstGeom prst="rect">
            <a:avLst/>
          </a:prstGeom>
        </p:spPr>
        <p:txBody>
          <a:bodyPr>
            <a:noAutofit/>
          </a:bodyPr>
          <a:lstStyle>
            <a:lvl1pPr marL="0" indent="0" algn="ctr">
              <a:buNone/>
              <a:defRPr sz="1350" b="0" i="0">
                <a:latin typeface="Open Sans Light" charset="0"/>
                <a:ea typeface="Open Sans Light" charset="0"/>
                <a:cs typeface="Open Sans Light" charset="0"/>
              </a:defRPr>
            </a:lvl1pPr>
          </a:lstStyle>
          <a:p>
            <a:r>
              <a:rPr lang="en-US" dirty="0"/>
              <a:t>Title</a:t>
            </a:r>
          </a:p>
        </p:txBody>
      </p:sp>
      <p:sp>
        <p:nvSpPr>
          <p:cNvPr id="18" name="Shape 1101"/>
          <p:cNvSpPr>
            <a:spLocks noGrp="1"/>
          </p:cNvSpPr>
          <p:nvPr>
            <p:ph type="body" idx="23" hasCustomPrompt="1"/>
          </p:nvPr>
        </p:nvSpPr>
        <p:spPr>
          <a:xfrm>
            <a:off x="4629160" y="3492422"/>
            <a:ext cx="1833737" cy="217243"/>
          </a:xfrm>
          <a:prstGeom prst="rect">
            <a:avLst/>
          </a:prstGeom>
        </p:spPr>
        <p:txBody>
          <a:bodyPr>
            <a:normAutofit/>
          </a:bodyPr>
          <a:lstStyle>
            <a:lvl1pPr marL="0" indent="0" algn="ctr">
              <a:buNone/>
              <a:defRPr sz="1500"/>
            </a:lvl1pPr>
          </a:lstStyle>
          <a:p>
            <a:r>
              <a:rPr lang="en-US" dirty="0"/>
              <a:t>NAME</a:t>
            </a:r>
          </a:p>
        </p:txBody>
      </p:sp>
      <p:sp>
        <p:nvSpPr>
          <p:cNvPr id="19" name="Shape 1101"/>
          <p:cNvSpPr>
            <a:spLocks noGrp="1"/>
          </p:cNvSpPr>
          <p:nvPr>
            <p:ph type="body" idx="24" hasCustomPrompt="1"/>
          </p:nvPr>
        </p:nvSpPr>
        <p:spPr>
          <a:xfrm>
            <a:off x="4631817" y="3747376"/>
            <a:ext cx="1833737" cy="238968"/>
          </a:xfrm>
          <a:prstGeom prst="rect">
            <a:avLst/>
          </a:prstGeom>
        </p:spPr>
        <p:txBody>
          <a:bodyPr>
            <a:noAutofit/>
          </a:bodyPr>
          <a:lstStyle>
            <a:lvl1pPr marL="0" indent="0" algn="ctr">
              <a:buNone/>
              <a:defRPr sz="1350" b="0" i="0">
                <a:latin typeface="Open Sans Light" charset="0"/>
                <a:ea typeface="Open Sans Light" charset="0"/>
                <a:cs typeface="Open Sans Light" charset="0"/>
              </a:defRPr>
            </a:lvl1pPr>
          </a:lstStyle>
          <a:p>
            <a:r>
              <a:rPr lang="en-US" dirty="0"/>
              <a:t>Title</a:t>
            </a:r>
          </a:p>
        </p:txBody>
      </p:sp>
      <p:sp>
        <p:nvSpPr>
          <p:cNvPr id="20" name="Shape 1101"/>
          <p:cNvSpPr>
            <a:spLocks noGrp="1"/>
          </p:cNvSpPr>
          <p:nvPr>
            <p:ph type="body" idx="25" hasCustomPrompt="1"/>
          </p:nvPr>
        </p:nvSpPr>
        <p:spPr>
          <a:xfrm>
            <a:off x="6609477" y="3503052"/>
            <a:ext cx="1833737" cy="217243"/>
          </a:xfrm>
          <a:prstGeom prst="rect">
            <a:avLst/>
          </a:prstGeom>
        </p:spPr>
        <p:txBody>
          <a:bodyPr>
            <a:normAutofit/>
          </a:bodyPr>
          <a:lstStyle>
            <a:lvl1pPr marL="0" indent="0" algn="ctr">
              <a:buNone/>
              <a:defRPr sz="1500"/>
            </a:lvl1pPr>
          </a:lstStyle>
          <a:p>
            <a:r>
              <a:rPr lang="en-US" dirty="0"/>
              <a:t>NAME</a:t>
            </a:r>
          </a:p>
        </p:txBody>
      </p:sp>
      <p:sp>
        <p:nvSpPr>
          <p:cNvPr id="21" name="Shape 1101"/>
          <p:cNvSpPr>
            <a:spLocks noGrp="1"/>
          </p:cNvSpPr>
          <p:nvPr>
            <p:ph type="body" idx="26" hasCustomPrompt="1"/>
          </p:nvPr>
        </p:nvSpPr>
        <p:spPr>
          <a:xfrm>
            <a:off x="6612133" y="3758007"/>
            <a:ext cx="1833737" cy="238968"/>
          </a:xfrm>
          <a:prstGeom prst="rect">
            <a:avLst/>
          </a:prstGeom>
        </p:spPr>
        <p:txBody>
          <a:bodyPr>
            <a:noAutofit/>
          </a:bodyPr>
          <a:lstStyle>
            <a:lvl1pPr marL="0" indent="0" algn="ctr">
              <a:buNone/>
              <a:defRPr sz="1350" b="0" i="0">
                <a:latin typeface="Open Sans Light" charset="0"/>
                <a:ea typeface="Open Sans Light" charset="0"/>
                <a:cs typeface="Open Sans Light" charset="0"/>
              </a:defRPr>
            </a:lvl1pPr>
          </a:lstStyle>
          <a:p>
            <a:r>
              <a:rPr lang="en-US" dirty="0"/>
              <a:t>Title</a:t>
            </a:r>
          </a:p>
        </p:txBody>
      </p:sp>
      <p:sp>
        <p:nvSpPr>
          <p:cNvPr id="25"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999068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m_5/6 People">
    <p:spTree>
      <p:nvGrpSpPr>
        <p:cNvPr id="1" name=""/>
        <p:cNvGrpSpPr/>
        <p:nvPr/>
      </p:nvGrpSpPr>
      <p:grpSpPr>
        <a:xfrm>
          <a:off x="0" y="0"/>
          <a:ext cx="0" cy="0"/>
          <a:chOff x="0" y="0"/>
          <a:chExt cx="0" cy="0"/>
        </a:xfrm>
      </p:grpSpPr>
      <p:sp>
        <p:nvSpPr>
          <p:cNvPr id="36" name="Picture Placeholder 30"/>
          <p:cNvSpPr>
            <a:spLocks noGrp="1"/>
          </p:cNvSpPr>
          <p:nvPr>
            <p:ph type="pic" sz="quarter" idx="41"/>
          </p:nvPr>
        </p:nvSpPr>
        <p:spPr>
          <a:xfrm>
            <a:off x="6173730" y="972550"/>
            <a:ext cx="1377554" cy="1337072"/>
          </a:xfrm>
          <a:prstGeom prst="rect">
            <a:avLst/>
          </a:prstGeom>
        </p:spPr>
        <p:txBody>
          <a:bodyPr/>
          <a:lstStyle>
            <a:lvl1pPr>
              <a:defRPr sz="600" baseline="0"/>
            </a:lvl1pPr>
          </a:lstStyle>
          <a:p>
            <a:r>
              <a:rPr lang="en-US" dirty="0"/>
              <a:t>Drag picture to placeholder or click icon to add</a:t>
            </a:r>
          </a:p>
        </p:txBody>
      </p:sp>
      <p:sp>
        <p:nvSpPr>
          <p:cNvPr id="34" name="Picture Placeholder 30"/>
          <p:cNvSpPr>
            <a:spLocks noGrp="1"/>
          </p:cNvSpPr>
          <p:nvPr>
            <p:ph type="pic" sz="quarter" idx="40"/>
          </p:nvPr>
        </p:nvSpPr>
        <p:spPr>
          <a:xfrm>
            <a:off x="3894767" y="972550"/>
            <a:ext cx="1377554" cy="1337072"/>
          </a:xfrm>
          <a:prstGeom prst="rect">
            <a:avLst/>
          </a:prstGeom>
        </p:spPr>
        <p:txBody>
          <a:bodyPr/>
          <a:lstStyle>
            <a:lvl1pPr>
              <a:defRPr sz="600" baseline="0"/>
            </a:lvl1pPr>
          </a:lstStyle>
          <a:p>
            <a:r>
              <a:rPr lang="en-US" dirty="0"/>
              <a:t>Drag picture to placeholder or click icon to add</a:t>
            </a:r>
          </a:p>
        </p:txBody>
      </p:sp>
      <p:sp>
        <p:nvSpPr>
          <p:cNvPr id="32" name="Picture Placeholder 30"/>
          <p:cNvSpPr>
            <a:spLocks noGrp="1"/>
          </p:cNvSpPr>
          <p:nvPr>
            <p:ph type="pic" sz="quarter" idx="39"/>
          </p:nvPr>
        </p:nvSpPr>
        <p:spPr>
          <a:xfrm>
            <a:off x="1630948" y="972550"/>
            <a:ext cx="1377554" cy="1337072"/>
          </a:xfrm>
          <a:prstGeom prst="rect">
            <a:avLst/>
          </a:prstGeom>
        </p:spPr>
        <p:txBody>
          <a:bodyPr/>
          <a:lstStyle>
            <a:lvl1pPr>
              <a:defRPr sz="600" baseline="0"/>
            </a:lvl1pPr>
          </a:lstStyle>
          <a:p>
            <a:r>
              <a:rPr lang="en-US" dirty="0"/>
              <a:t>Drag picture to placeholder or click icon to add</a:t>
            </a:r>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D10A3ECF-1EFA-514F-958D-057B6187EA02}" type="datetimeFigureOut">
              <a:rPr lang="en-US" smtClean="0"/>
              <a:t>8/12/2018</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E482C752-8D7D-6C46-834B-4360A8C565F7}" type="slidenum">
              <a:rPr lang="en-US" smtClean="0"/>
              <a:t>‹#›</a:t>
            </a:fld>
            <a:endParaRPr lang="en-US"/>
          </a:p>
        </p:txBody>
      </p:sp>
      <p:sp>
        <p:nvSpPr>
          <p:cNvPr id="10" name="Shape 1106"/>
          <p:cNvSpPr/>
          <p:nvPr userDrawn="1"/>
        </p:nvSpPr>
        <p:spPr>
          <a:xfrm>
            <a:off x="1729504" y="2295845"/>
            <a:ext cx="1179809" cy="0"/>
          </a:xfrm>
          <a:prstGeom prst="line">
            <a:avLst/>
          </a:prstGeom>
          <a:ln w="241300">
            <a:solidFill>
              <a:schemeClr val="accent1"/>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1" name="Shape 1101"/>
          <p:cNvSpPr>
            <a:spLocks noGrp="1"/>
          </p:cNvSpPr>
          <p:nvPr>
            <p:ph type="body" idx="27" hasCustomPrompt="1"/>
          </p:nvPr>
        </p:nvSpPr>
        <p:spPr>
          <a:xfrm>
            <a:off x="1147970" y="2423208"/>
            <a:ext cx="2281031" cy="179540"/>
          </a:xfrm>
          <a:prstGeom prst="rect">
            <a:avLst/>
          </a:prstGeom>
        </p:spPr>
        <p:txBody>
          <a:bodyPr>
            <a:noAutofit/>
          </a:bodyPr>
          <a:lstStyle>
            <a:lvl1pPr marL="0" indent="0" algn="ctr">
              <a:buNone/>
              <a:defRPr sz="1350"/>
            </a:lvl1pPr>
          </a:lstStyle>
          <a:p>
            <a:r>
              <a:rPr lang="en-US" dirty="0"/>
              <a:t>NAME</a:t>
            </a:r>
          </a:p>
        </p:txBody>
      </p:sp>
      <p:sp>
        <p:nvSpPr>
          <p:cNvPr id="12" name="Shape 1101"/>
          <p:cNvSpPr>
            <a:spLocks noGrp="1"/>
          </p:cNvSpPr>
          <p:nvPr>
            <p:ph type="body" idx="28" hasCustomPrompt="1"/>
          </p:nvPr>
        </p:nvSpPr>
        <p:spPr>
          <a:xfrm>
            <a:off x="1147970" y="2636871"/>
            <a:ext cx="2281031"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13" name="Shape 1106"/>
          <p:cNvSpPr/>
          <p:nvPr userDrawn="1"/>
        </p:nvSpPr>
        <p:spPr>
          <a:xfrm>
            <a:off x="3993559" y="2295845"/>
            <a:ext cx="1179809" cy="0"/>
          </a:xfrm>
          <a:prstGeom prst="line">
            <a:avLst/>
          </a:prstGeom>
          <a:ln w="241300">
            <a:solidFill>
              <a:schemeClr val="accent2"/>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14" name="Shape 1101"/>
          <p:cNvSpPr>
            <a:spLocks noGrp="1"/>
          </p:cNvSpPr>
          <p:nvPr>
            <p:ph type="body" idx="29" hasCustomPrompt="1"/>
          </p:nvPr>
        </p:nvSpPr>
        <p:spPr>
          <a:xfrm>
            <a:off x="3533362" y="2423208"/>
            <a:ext cx="2124489" cy="179540"/>
          </a:xfrm>
          <a:prstGeom prst="rect">
            <a:avLst/>
          </a:prstGeom>
        </p:spPr>
        <p:txBody>
          <a:bodyPr>
            <a:noAutofit/>
          </a:bodyPr>
          <a:lstStyle>
            <a:lvl1pPr marL="0" indent="0" algn="ctr">
              <a:buNone/>
              <a:defRPr sz="1350"/>
            </a:lvl1pPr>
          </a:lstStyle>
          <a:p>
            <a:r>
              <a:rPr lang="en-US" dirty="0"/>
              <a:t>NAME</a:t>
            </a:r>
          </a:p>
        </p:txBody>
      </p:sp>
      <p:sp>
        <p:nvSpPr>
          <p:cNvPr id="15" name="Shape 1101"/>
          <p:cNvSpPr>
            <a:spLocks noGrp="1"/>
          </p:cNvSpPr>
          <p:nvPr>
            <p:ph type="body" idx="30" hasCustomPrompt="1"/>
          </p:nvPr>
        </p:nvSpPr>
        <p:spPr>
          <a:xfrm>
            <a:off x="3533362" y="2636871"/>
            <a:ext cx="2124489"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16" name="Shape 1101"/>
          <p:cNvSpPr>
            <a:spLocks noGrp="1"/>
          </p:cNvSpPr>
          <p:nvPr>
            <p:ph type="body" idx="31" hasCustomPrompt="1"/>
          </p:nvPr>
        </p:nvSpPr>
        <p:spPr>
          <a:xfrm>
            <a:off x="1147970" y="4356468"/>
            <a:ext cx="2281031" cy="179540"/>
          </a:xfrm>
          <a:prstGeom prst="rect">
            <a:avLst/>
          </a:prstGeom>
        </p:spPr>
        <p:txBody>
          <a:bodyPr>
            <a:noAutofit/>
          </a:bodyPr>
          <a:lstStyle>
            <a:lvl1pPr marL="0" indent="0" algn="ctr">
              <a:buNone/>
              <a:defRPr sz="1350"/>
            </a:lvl1pPr>
          </a:lstStyle>
          <a:p>
            <a:r>
              <a:rPr lang="en-US" dirty="0"/>
              <a:t>NAME</a:t>
            </a:r>
          </a:p>
        </p:txBody>
      </p:sp>
      <p:sp>
        <p:nvSpPr>
          <p:cNvPr id="17" name="Shape 1101"/>
          <p:cNvSpPr>
            <a:spLocks noGrp="1"/>
          </p:cNvSpPr>
          <p:nvPr>
            <p:ph type="body" idx="32" hasCustomPrompt="1"/>
          </p:nvPr>
        </p:nvSpPr>
        <p:spPr>
          <a:xfrm>
            <a:off x="1147970" y="4570131"/>
            <a:ext cx="2281031"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18" name="Shape 1101"/>
          <p:cNvSpPr>
            <a:spLocks noGrp="1"/>
          </p:cNvSpPr>
          <p:nvPr>
            <p:ph type="body" idx="33" hasCustomPrompt="1"/>
          </p:nvPr>
        </p:nvSpPr>
        <p:spPr>
          <a:xfrm>
            <a:off x="3533362" y="4356468"/>
            <a:ext cx="2124489" cy="179540"/>
          </a:xfrm>
          <a:prstGeom prst="rect">
            <a:avLst/>
          </a:prstGeom>
        </p:spPr>
        <p:txBody>
          <a:bodyPr>
            <a:noAutofit/>
          </a:bodyPr>
          <a:lstStyle>
            <a:lvl1pPr marL="0" indent="0" algn="ctr">
              <a:buNone/>
              <a:defRPr sz="1350"/>
            </a:lvl1pPr>
          </a:lstStyle>
          <a:p>
            <a:r>
              <a:rPr lang="en-US" dirty="0"/>
              <a:t>NAME</a:t>
            </a:r>
          </a:p>
        </p:txBody>
      </p:sp>
      <p:sp>
        <p:nvSpPr>
          <p:cNvPr id="19" name="Shape 1101"/>
          <p:cNvSpPr>
            <a:spLocks noGrp="1"/>
          </p:cNvSpPr>
          <p:nvPr>
            <p:ph type="body" idx="34" hasCustomPrompt="1"/>
          </p:nvPr>
        </p:nvSpPr>
        <p:spPr>
          <a:xfrm>
            <a:off x="3533362" y="4570131"/>
            <a:ext cx="2124489"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20" name="Shape 1106"/>
          <p:cNvSpPr/>
          <p:nvPr userDrawn="1"/>
        </p:nvSpPr>
        <p:spPr>
          <a:xfrm>
            <a:off x="1729504" y="4232282"/>
            <a:ext cx="1179809" cy="0"/>
          </a:xfrm>
          <a:prstGeom prst="line">
            <a:avLst/>
          </a:prstGeom>
          <a:ln w="241300">
            <a:solidFill>
              <a:schemeClr val="accent6"/>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1" name="Shape 1106"/>
          <p:cNvSpPr/>
          <p:nvPr userDrawn="1"/>
        </p:nvSpPr>
        <p:spPr>
          <a:xfrm>
            <a:off x="3993559" y="4232282"/>
            <a:ext cx="1179809" cy="0"/>
          </a:xfrm>
          <a:prstGeom prst="line">
            <a:avLst/>
          </a:prstGeom>
          <a:ln w="241300">
            <a:solidFill>
              <a:schemeClr val="accent5"/>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4" name="Shape 1106"/>
          <p:cNvSpPr/>
          <p:nvPr userDrawn="1"/>
        </p:nvSpPr>
        <p:spPr>
          <a:xfrm>
            <a:off x="6272522" y="2295845"/>
            <a:ext cx="1179809" cy="0"/>
          </a:xfrm>
          <a:prstGeom prst="line">
            <a:avLst/>
          </a:prstGeom>
          <a:ln w="241300">
            <a:solidFill>
              <a:schemeClr val="accent3"/>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25" name="Shape 1101"/>
          <p:cNvSpPr>
            <a:spLocks noGrp="1"/>
          </p:cNvSpPr>
          <p:nvPr>
            <p:ph type="body" idx="35" hasCustomPrompt="1"/>
          </p:nvPr>
        </p:nvSpPr>
        <p:spPr>
          <a:xfrm>
            <a:off x="5762212" y="2423208"/>
            <a:ext cx="2124488" cy="179540"/>
          </a:xfrm>
          <a:prstGeom prst="rect">
            <a:avLst/>
          </a:prstGeom>
        </p:spPr>
        <p:txBody>
          <a:bodyPr>
            <a:noAutofit/>
          </a:bodyPr>
          <a:lstStyle>
            <a:lvl1pPr marL="0" indent="0" algn="ctr">
              <a:buNone/>
              <a:defRPr sz="1350"/>
            </a:lvl1pPr>
          </a:lstStyle>
          <a:p>
            <a:r>
              <a:rPr lang="en-US" dirty="0"/>
              <a:t>NAME</a:t>
            </a:r>
          </a:p>
        </p:txBody>
      </p:sp>
      <p:sp>
        <p:nvSpPr>
          <p:cNvPr id="26" name="Shape 1101"/>
          <p:cNvSpPr>
            <a:spLocks noGrp="1"/>
          </p:cNvSpPr>
          <p:nvPr>
            <p:ph type="body" idx="36" hasCustomPrompt="1"/>
          </p:nvPr>
        </p:nvSpPr>
        <p:spPr>
          <a:xfrm>
            <a:off x="5762212" y="2636871"/>
            <a:ext cx="2124488"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27" name="Shape 1101"/>
          <p:cNvSpPr>
            <a:spLocks noGrp="1"/>
          </p:cNvSpPr>
          <p:nvPr>
            <p:ph type="body" idx="37" hasCustomPrompt="1"/>
          </p:nvPr>
        </p:nvSpPr>
        <p:spPr>
          <a:xfrm>
            <a:off x="5762212" y="4356468"/>
            <a:ext cx="2124488" cy="179540"/>
          </a:xfrm>
          <a:prstGeom prst="rect">
            <a:avLst/>
          </a:prstGeom>
        </p:spPr>
        <p:txBody>
          <a:bodyPr>
            <a:noAutofit/>
          </a:bodyPr>
          <a:lstStyle>
            <a:lvl1pPr marL="0" indent="0" algn="ctr">
              <a:buNone/>
              <a:defRPr sz="1350"/>
            </a:lvl1pPr>
          </a:lstStyle>
          <a:p>
            <a:r>
              <a:rPr lang="en-US" dirty="0"/>
              <a:t>NAME</a:t>
            </a:r>
          </a:p>
        </p:txBody>
      </p:sp>
      <p:sp>
        <p:nvSpPr>
          <p:cNvPr id="28" name="Shape 1101"/>
          <p:cNvSpPr>
            <a:spLocks noGrp="1"/>
          </p:cNvSpPr>
          <p:nvPr>
            <p:ph type="body" idx="38" hasCustomPrompt="1"/>
          </p:nvPr>
        </p:nvSpPr>
        <p:spPr>
          <a:xfrm>
            <a:off x="5762212" y="4566816"/>
            <a:ext cx="2124488" cy="197494"/>
          </a:xfrm>
          <a:prstGeom prst="rect">
            <a:avLst/>
          </a:prstGeom>
        </p:spPr>
        <p:txBody>
          <a:bodyPr>
            <a:noAutofit/>
          </a:bodyPr>
          <a:lstStyle>
            <a:lvl1pPr marL="0" indent="0" algn="ctr">
              <a:buNone/>
              <a:defRPr sz="1200" b="0" i="0">
                <a:latin typeface="Open Sans Light" charset="0"/>
                <a:ea typeface="Open Sans Light" charset="0"/>
                <a:cs typeface="Open Sans Light" charset="0"/>
              </a:defRPr>
            </a:lvl1pPr>
          </a:lstStyle>
          <a:p>
            <a:r>
              <a:rPr lang="en-US" dirty="0"/>
              <a:t>Title</a:t>
            </a:r>
          </a:p>
        </p:txBody>
      </p:sp>
      <p:sp>
        <p:nvSpPr>
          <p:cNvPr id="29" name="Shape 1106"/>
          <p:cNvSpPr/>
          <p:nvPr userDrawn="1"/>
        </p:nvSpPr>
        <p:spPr>
          <a:xfrm>
            <a:off x="6272522" y="4232282"/>
            <a:ext cx="1179809" cy="0"/>
          </a:xfrm>
          <a:prstGeom prst="line">
            <a:avLst/>
          </a:prstGeom>
          <a:ln w="241300">
            <a:solidFill>
              <a:schemeClr val="accent4"/>
            </a:solidFill>
            <a:miter lim="400000"/>
          </a:ln>
        </p:spPr>
        <p:txBody>
          <a:bodyPr lIns="38100" tIns="38100" rIns="38100" bIns="38100" anchor="ctr"/>
          <a:lstStyle/>
          <a:p>
            <a:pPr algn="ctr">
              <a:lnSpc>
                <a:spcPct val="100000"/>
              </a:lnSpc>
              <a:defRPr>
                <a:latin typeface="Helvetica Light"/>
                <a:ea typeface="Helvetica Light"/>
                <a:cs typeface="Helvetica Light"/>
                <a:sym typeface="Helvetica Light"/>
              </a:defRPr>
            </a:pPr>
            <a:endParaRPr sz="1050"/>
          </a:p>
        </p:txBody>
      </p:sp>
      <p:sp>
        <p:nvSpPr>
          <p:cNvPr id="40" name="Picture Placeholder 30"/>
          <p:cNvSpPr>
            <a:spLocks noGrp="1"/>
          </p:cNvSpPr>
          <p:nvPr>
            <p:ph type="pic" sz="quarter" idx="42"/>
          </p:nvPr>
        </p:nvSpPr>
        <p:spPr>
          <a:xfrm>
            <a:off x="6176386" y="2913000"/>
            <a:ext cx="1377554" cy="1337072"/>
          </a:xfrm>
          <a:prstGeom prst="rect">
            <a:avLst/>
          </a:prstGeom>
        </p:spPr>
        <p:txBody>
          <a:bodyPr/>
          <a:lstStyle>
            <a:lvl1pPr>
              <a:defRPr sz="600" baseline="0"/>
            </a:lvl1pPr>
          </a:lstStyle>
          <a:p>
            <a:r>
              <a:rPr lang="en-US" dirty="0"/>
              <a:t>Drag picture to placeholder or click icon to add</a:t>
            </a:r>
          </a:p>
        </p:txBody>
      </p:sp>
      <p:sp>
        <p:nvSpPr>
          <p:cNvPr id="41" name="Picture Placeholder 30"/>
          <p:cNvSpPr>
            <a:spLocks noGrp="1"/>
          </p:cNvSpPr>
          <p:nvPr>
            <p:ph type="pic" sz="quarter" idx="43"/>
          </p:nvPr>
        </p:nvSpPr>
        <p:spPr>
          <a:xfrm>
            <a:off x="3889448" y="2909826"/>
            <a:ext cx="1377554" cy="1337072"/>
          </a:xfrm>
          <a:prstGeom prst="rect">
            <a:avLst/>
          </a:prstGeom>
        </p:spPr>
        <p:txBody>
          <a:bodyPr/>
          <a:lstStyle>
            <a:lvl1pPr>
              <a:defRPr sz="600" baseline="0"/>
            </a:lvl1pPr>
          </a:lstStyle>
          <a:p>
            <a:r>
              <a:rPr lang="en-US" dirty="0"/>
              <a:t>Drag picture to placeholder or click icon to add</a:t>
            </a:r>
          </a:p>
        </p:txBody>
      </p:sp>
      <p:sp>
        <p:nvSpPr>
          <p:cNvPr id="42" name="Picture Placeholder 30"/>
          <p:cNvSpPr>
            <a:spLocks noGrp="1"/>
          </p:cNvSpPr>
          <p:nvPr>
            <p:ph type="pic" sz="quarter" idx="44"/>
          </p:nvPr>
        </p:nvSpPr>
        <p:spPr>
          <a:xfrm>
            <a:off x="1633604" y="2913000"/>
            <a:ext cx="1377554" cy="1337072"/>
          </a:xfrm>
          <a:prstGeom prst="rect">
            <a:avLst/>
          </a:prstGeom>
        </p:spPr>
        <p:txBody>
          <a:bodyPr/>
          <a:lstStyle>
            <a:lvl1pPr>
              <a:defRPr sz="600" baseline="0"/>
            </a:lvl1pPr>
          </a:lstStyle>
          <a:p>
            <a:r>
              <a:rPr lang="en-US" dirty="0"/>
              <a:t>Drag picture to placeholder or click icon to add</a:t>
            </a:r>
          </a:p>
        </p:txBody>
      </p:sp>
      <p:sp>
        <p:nvSpPr>
          <p:cNvPr id="33"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35" name="Picture 3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212613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hree step">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Shape 87"/>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a:t>
            </a:fld>
            <a:endParaRPr lang="en-US" dirty="0"/>
          </a:p>
        </p:txBody>
      </p:sp>
      <p:sp>
        <p:nvSpPr>
          <p:cNvPr id="88" name="Shape 88"/>
          <p:cNvSpPr txBox="1">
            <a:spLocks noGrp="1"/>
          </p:cNvSpPr>
          <p:nvPr>
            <p:ph type="body" idx="1"/>
          </p:nvPr>
        </p:nvSpPr>
        <p:spPr>
          <a:xfrm>
            <a:off x="851875" y="3966544"/>
            <a:ext cx="7490700" cy="449100"/>
          </a:xfrm>
          <a:prstGeom prst="rect">
            <a:avLst/>
          </a:prstGeom>
        </p:spPr>
        <p:txBody>
          <a:bodyPr wrap="square" lIns="91425" tIns="91425" rIns="91425" bIns="91425" anchor="t" anchorCtr="0"/>
          <a:lstStyle>
            <a:lvl1pPr lvl="0" algn="ctr" rtl="0">
              <a:spcBef>
                <a:spcPts val="0"/>
              </a:spcBef>
              <a:buSzPts val="14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89" name="Shape 89"/>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buSzPts val="2800"/>
              <a:buFont typeface="Proxima Nova"/>
              <a:buNone/>
              <a:defRPr b="0">
                <a:latin typeface="Proxima Nova"/>
                <a:ea typeface="Proxima Nova"/>
                <a:cs typeface="Proxima Nova"/>
                <a:sym typeface="Proxima Nova"/>
              </a:defRPr>
            </a:lvl1pPr>
            <a:lvl2pPr lvl="1"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b="0">
                <a:solidFill>
                  <a:schemeClr val="dk1"/>
                </a:solidFill>
                <a:latin typeface="Proxima Nova"/>
                <a:ea typeface="Proxima Nova"/>
                <a:cs typeface="Proxima Nova"/>
                <a:sym typeface="Proxima Nova"/>
              </a:defRPr>
            </a:lvl9pPr>
          </a:lstStyle>
          <a:p>
            <a:endParaRPr/>
          </a:p>
        </p:txBody>
      </p:sp>
      <p:sp>
        <p:nvSpPr>
          <p:cNvPr id="90" name="Shape 90"/>
          <p:cNvSpPr txBox="1">
            <a:spLocks noGrp="1"/>
          </p:cNvSpPr>
          <p:nvPr>
            <p:ph type="subTitle" idx="2"/>
          </p:nvPr>
        </p:nvSpPr>
        <p:spPr>
          <a:xfrm>
            <a:off x="826650" y="929775"/>
            <a:ext cx="7558200" cy="328800"/>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
        <p:nvSpPr>
          <p:cNvPr id="91" name="Shape 91"/>
          <p:cNvSpPr txBox="1">
            <a:spLocks noGrp="1"/>
          </p:cNvSpPr>
          <p:nvPr>
            <p:ph type="subTitle" idx="3"/>
          </p:nvPr>
        </p:nvSpPr>
        <p:spPr>
          <a:xfrm>
            <a:off x="0" y="1729475"/>
            <a:ext cx="2738700" cy="2059800"/>
          </a:xfrm>
          <a:prstGeom prst="rect">
            <a:avLst/>
          </a:prstGeom>
        </p:spPr>
        <p:txBody>
          <a:bodyPr wrap="square"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92" name="Shape 92"/>
          <p:cNvSpPr txBox="1">
            <a:spLocks noGrp="1"/>
          </p:cNvSpPr>
          <p:nvPr>
            <p:ph type="subTitle" idx="4"/>
          </p:nvPr>
        </p:nvSpPr>
        <p:spPr>
          <a:xfrm>
            <a:off x="3524425" y="1729475"/>
            <a:ext cx="2252400" cy="2059800"/>
          </a:xfrm>
          <a:prstGeom prst="rect">
            <a:avLst/>
          </a:prstGeom>
        </p:spPr>
        <p:txBody>
          <a:bodyPr wrap="square"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93" name="Shape 93"/>
          <p:cNvSpPr txBox="1">
            <a:spLocks noGrp="1"/>
          </p:cNvSpPr>
          <p:nvPr>
            <p:ph type="subTitle" idx="5"/>
          </p:nvPr>
        </p:nvSpPr>
        <p:spPr>
          <a:xfrm>
            <a:off x="6562550" y="1729475"/>
            <a:ext cx="2581500" cy="2059800"/>
          </a:xfrm>
          <a:prstGeom prst="rect">
            <a:avLst/>
          </a:prstGeom>
        </p:spPr>
        <p:txBody>
          <a:bodyPr wrap="square"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8/12/2018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6" name="Content Placeholder 2"/>
          <p:cNvSpPr>
            <a:spLocks noGrp="1"/>
          </p:cNvSpPr>
          <p:nvPr>
            <p:ph idx="1"/>
          </p:nvPr>
        </p:nvSpPr>
        <p:spPr>
          <a:xfrm>
            <a:off x="628650" y="1369219"/>
            <a:ext cx="7886700" cy="3263504"/>
          </a:xfrm>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3"/>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21550883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8/12/2018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7" name="Text Placeholder 2"/>
          <p:cNvSpPr>
            <a:spLocks noGrp="1"/>
          </p:cNvSpPr>
          <p:nvPr>
            <p:ph type="body" idx="1"/>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1"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18446311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lide Break">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5EEDE9-36AA-984F-93E3-FD11C2A5375C}" type="datetimeFigureOut">
              <a:rPr lang="en-US" smtClean="0"/>
              <a:t>8/12/2018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A18D1-747A-5441-B378-7D2058A300B6}" type="slidenum">
              <a:rPr lang="en-US" smtClean="0"/>
              <a:t>‹#›</a:t>
            </a:fld>
            <a:endParaRPr lang="en-US"/>
          </a:p>
        </p:txBody>
      </p:sp>
      <p:sp>
        <p:nvSpPr>
          <p:cNvPr id="7" name="Picture Placeholder 7"/>
          <p:cNvSpPr>
            <a:spLocks noGrp="1"/>
          </p:cNvSpPr>
          <p:nvPr>
            <p:ph type="pic" sz="quarter" idx="13"/>
          </p:nvPr>
        </p:nvSpPr>
        <p:spPr>
          <a:xfrm>
            <a:off x="0" y="0"/>
            <a:ext cx="9144000" cy="5143500"/>
          </a:xfrm>
        </p:spPr>
        <p:txBody>
          <a:bodyPr/>
          <a:lstStyle/>
          <a:p>
            <a:endParaRPr lang="en-US" dirty="0"/>
          </a:p>
        </p:txBody>
      </p:sp>
      <p:sp>
        <p:nvSpPr>
          <p:cNvPr id="8" name="Title 1"/>
          <p:cNvSpPr>
            <a:spLocks noGrp="1"/>
          </p:cNvSpPr>
          <p:nvPr>
            <p:ph type="ctrTitle" hasCustomPrompt="1"/>
          </p:nvPr>
        </p:nvSpPr>
        <p:spPr>
          <a:xfrm>
            <a:off x="602137" y="1348746"/>
            <a:ext cx="5965989" cy="1669723"/>
          </a:xfrm>
        </p:spPr>
        <p:txBody>
          <a:bodyPr anchor="b"/>
          <a:lstStyle>
            <a:lvl1pPr algn="l">
              <a:lnSpc>
                <a:spcPct val="70000"/>
              </a:lnSpc>
              <a:defRPr sz="4500">
                <a:solidFill>
                  <a:schemeClr val="bg1">
                    <a:lumMod val="95000"/>
                  </a:schemeClr>
                </a:solidFill>
              </a:defRPr>
            </a:lvl1pPr>
          </a:lstStyle>
          <a:p>
            <a:r>
              <a:rPr lang="en-US" dirty="0"/>
              <a:t>CLICK TO EDIT MASTER TITLE STYLE</a:t>
            </a:r>
          </a:p>
        </p:txBody>
      </p:sp>
      <p:sp>
        <p:nvSpPr>
          <p:cNvPr id="9" name="Subtitle 2"/>
          <p:cNvSpPr>
            <a:spLocks noGrp="1"/>
          </p:cNvSpPr>
          <p:nvPr>
            <p:ph type="subTitle" idx="1"/>
          </p:nvPr>
        </p:nvSpPr>
        <p:spPr>
          <a:xfrm>
            <a:off x="602137" y="3018468"/>
            <a:ext cx="5965989" cy="400050"/>
          </a:xfrm>
        </p:spPr>
        <p:txBody>
          <a:bodyPr/>
          <a:lstStyle>
            <a:lvl1pPr marL="0" indent="0" algn="l">
              <a:buNone/>
              <a:defRPr sz="1800" b="0" i="0">
                <a:solidFill>
                  <a:schemeClr val="bg2"/>
                </a:solidFill>
                <a:latin typeface="Open Sans" charset="0"/>
                <a:ea typeface="Open Sans" charset="0"/>
                <a:cs typeface="Open Sans"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5320539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369219"/>
            <a:ext cx="3886200" cy="3263504"/>
          </a:xfrm>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B5EEDE9-36AA-984F-93E3-FD11C2A5375C}" type="datetimeFigureOut">
              <a:rPr lang="en-US" smtClean="0"/>
              <a:t>8/12/2018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A18D1-747A-5441-B378-7D2058A300B6}" type="slidenum">
              <a:rPr lang="en-US" smtClean="0"/>
              <a:t>‹#›</a:t>
            </a:fld>
            <a:endParaRPr lang="en-US"/>
          </a:p>
        </p:txBody>
      </p:sp>
      <p:sp>
        <p:nvSpPr>
          <p:cNvPr id="10"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626" y="1547379"/>
            <a:ext cx="1076706" cy="25146"/>
          </a:xfrm>
          <a:prstGeom prst="rect">
            <a:avLst/>
          </a:prstGeom>
        </p:spPr>
      </p:pic>
    </p:spTree>
    <p:extLst>
      <p:ext uri="{BB962C8B-B14F-4D97-AF65-F5344CB8AC3E}">
        <p14:creationId xmlns:p14="http://schemas.microsoft.com/office/powerpoint/2010/main" val="8306097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8/12/2018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6" name="Content Placeholder 2"/>
          <p:cNvSpPr>
            <a:spLocks noGrp="1"/>
          </p:cNvSpPr>
          <p:nvPr>
            <p:ph sz="half" idx="1"/>
          </p:nvPr>
        </p:nvSpPr>
        <p:spPr>
          <a:xfrm>
            <a:off x="324861" y="2692129"/>
            <a:ext cx="1888307" cy="2451371"/>
          </a:xfrm>
        </p:spPr>
        <p:txBody>
          <a:bodyPr/>
          <a:lstStyle>
            <a:lvl1pPr marL="0" indent="0" algn="ctr">
              <a:lnSpc>
                <a:spcPts val="1725"/>
              </a:lnSpc>
              <a:buNone/>
              <a:defRPr sz="1800" b="0" i="0">
                <a:latin typeface="Open Sans" charset="0"/>
                <a:ea typeface="Open Sans" charset="0"/>
                <a:cs typeface="Open Sans" charset="0"/>
              </a:defRPr>
            </a:lvl1pPr>
            <a:lvl2pPr marL="342900" indent="0" algn="ctr">
              <a:lnSpc>
                <a:spcPts val="1725"/>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2" name="Content Placeholder 2"/>
          <p:cNvSpPr>
            <a:spLocks noGrp="1"/>
          </p:cNvSpPr>
          <p:nvPr>
            <p:ph sz="half" idx="13"/>
          </p:nvPr>
        </p:nvSpPr>
        <p:spPr>
          <a:xfrm>
            <a:off x="2556067" y="2692129"/>
            <a:ext cx="1888307" cy="2451371"/>
          </a:xfrm>
        </p:spPr>
        <p:txBody>
          <a:bodyPr/>
          <a:lstStyle>
            <a:lvl1pPr marL="0" indent="0" algn="ctr">
              <a:lnSpc>
                <a:spcPts val="1725"/>
              </a:lnSpc>
              <a:buNone/>
              <a:defRPr sz="1800" b="0" i="0">
                <a:latin typeface="Open Sans" charset="0"/>
                <a:ea typeface="Open Sans" charset="0"/>
                <a:cs typeface="Open Sans" charset="0"/>
              </a:defRPr>
            </a:lvl1pPr>
            <a:lvl2pPr marL="342900" indent="0" algn="ctr">
              <a:lnSpc>
                <a:spcPts val="1725"/>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3" name="Content Placeholder 2"/>
          <p:cNvSpPr>
            <a:spLocks noGrp="1"/>
          </p:cNvSpPr>
          <p:nvPr>
            <p:ph sz="half" idx="14"/>
          </p:nvPr>
        </p:nvSpPr>
        <p:spPr>
          <a:xfrm>
            <a:off x="4722465" y="2692129"/>
            <a:ext cx="1888307" cy="2451371"/>
          </a:xfrm>
        </p:spPr>
        <p:txBody>
          <a:bodyPr/>
          <a:lstStyle>
            <a:lvl1pPr marL="0" indent="0" algn="ctr">
              <a:lnSpc>
                <a:spcPts val="1725"/>
              </a:lnSpc>
              <a:buNone/>
              <a:defRPr sz="1800" b="0" i="0">
                <a:latin typeface="Open Sans" charset="0"/>
                <a:ea typeface="Open Sans" charset="0"/>
                <a:cs typeface="Open Sans" charset="0"/>
              </a:defRPr>
            </a:lvl1pPr>
            <a:lvl2pPr marL="342900" indent="0" algn="ctr">
              <a:lnSpc>
                <a:spcPts val="1725"/>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4" name="Content Placeholder 2"/>
          <p:cNvSpPr>
            <a:spLocks noGrp="1"/>
          </p:cNvSpPr>
          <p:nvPr>
            <p:ph sz="half" idx="15"/>
          </p:nvPr>
        </p:nvSpPr>
        <p:spPr>
          <a:xfrm>
            <a:off x="6871776" y="2692129"/>
            <a:ext cx="1888307" cy="2451371"/>
          </a:xfrm>
        </p:spPr>
        <p:txBody>
          <a:bodyPr/>
          <a:lstStyle>
            <a:lvl1pPr marL="0" indent="0" algn="ctr">
              <a:lnSpc>
                <a:spcPts val="1725"/>
              </a:lnSpc>
              <a:buNone/>
              <a:defRPr sz="1800" b="0" i="0">
                <a:latin typeface="Open Sans" charset="0"/>
                <a:ea typeface="Open Sans" charset="0"/>
                <a:cs typeface="Open Sans" charset="0"/>
              </a:defRPr>
            </a:lvl1pPr>
            <a:lvl2pPr marL="342900" indent="0" algn="ctr">
              <a:lnSpc>
                <a:spcPts val="1725"/>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6"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39109311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column with subheader">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324861" y="2889115"/>
            <a:ext cx="1888307" cy="2079288"/>
          </a:xfrm>
        </p:spPr>
        <p:txBody>
          <a:bodyPr wrap="square">
            <a:noAutofit/>
          </a:bodyPr>
          <a:lstStyle>
            <a:lvl1pPr marL="0" indent="0" algn="ctr">
              <a:lnSpc>
                <a:spcPts val="1725"/>
              </a:lnSpc>
              <a:buNone/>
              <a:defRPr sz="1650" b="1" i="0">
                <a:latin typeface="Open Sans" charset="0"/>
                <a:ea typeface="Open Sans" charset="0"/>
                <a:cs typeface="Open Sans" charset="0"/>
              </a:defRPr>
            </a:lvl1pPr>
            <a:lvl2pPr marL="342900" indent="0" algn="l">
              <a:lnSpc>
                <a:spcPts val="1725"/>
              </a:lnSpc>
              <a:buNone/>
              <a:defRPr sz="105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0" name="Text Placeholder 2"/>
          <p:cNvSpPr>
            <a:spLocks noGrp="1"/>
          </p:cNvSpPr>
          <p:nvPr>
            <p:ph type="body" idx="16"/>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3" name="Content Placeholder 2"/>
          <p:cNvSpPr>
            <a:spLocks noGrp="1"/>
          </p:cNvSpPr>
          <p:nvPr>
            <p:ph sz="half" idx="17"/>
          </p:nvPr>
        </p:nvSpPr>
        <p:spPr>
          <a:xfrm>
            <a:off x="2493331" y="2896410"/>
            <a:ext cx="1888307" cy="2079288"/>
          </a:xfrm>
        </p:spPr>
        <p:txBody>
          <a:bodyPr wrap="square">
            <a:noAutofit/>
          </a:bodyPr>
          <a:lstStyle>
            <a:lvl1pPr marL="0" indent="0" algn="ctr">
              <a:lnSpc>
                <a:spcPts val="1725"/>
              </a:lnSpc>
              <a:buNone/>
              <a:defRPr sz="1650" b="1" i="0">
                <a:latin typeface="Open Sans" charset="0"/>
                <a:ea typeface="Open Sans" charset="0"/>
                <a:cs typeface="Open Sans" charset="0"/>
              </a:defRPr>
            </a:lvl1pPr>
            <a:lvl2pPr marL="342900" indent="0" algn="l">
              <a:lnSpc>
                <a:spcPts val="1725"/>
              </a:lnSpc>
              <a:buNone/>
              <a:defRPr sz="105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4" name="Content Placeholder 2"/>
          <p:cNvSpPr>
            <a:spLocks noGrp="1"/>
          </p:cNvSpPr>
          <p:nvPr>
            <p:ph sz="half" idx="18"/>
          </p:nvPr>
        </p:nvSpPr>
        <p:spPr>
          <a:xfrm>
            <a:off x="4738786" y="2896410"/>
            <a:ext cx="1888307" cy="2079288"/>
          </a:xfrm>
        </p:spPr>
        <p:txBody>
          <a:bodyPr wrap="square">
            <a:noAutofit/>
          </a:bodyPr>
          <a:lstStyle>
            <a:lvl1pPr marL="0" indent="0" algn="ctr">
              <a:lnSpc>
                <a:spcPts val="1725"/>
              </a:lnSpc>
              <a:buNone/>
              <a:defRPr sz="1650" b="1" i="0">
                <a:latin typeface="Open Sans" charset="0"/>
                <a:ea typeface="Open Sans" charset="0"/>
                <a:cs typeface="Open Sans" charset="0"/>
              </a:defRPr>
            </a:lvl1pPr>
            <a:lvl2pPr marL="342900" indent="0" algn="l">
              <a:lnSpc>
                <a:spcPts val="1725"/>
              </a:lnSpc>
              <a:buNone/>
              <a:defRPr sz="105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5" name="Content Placeholder 2"/>
          <p:cNvSpPr>
            <a:spLocks noGrp="1"/>
          </p:cNvSpPr>
          <p:nvPr>
            <p:ph sz="half" idx="19"/>
          </p:nvPr>
        </p:nvSpPr>
        <p:spPr>
          <a:xfrm>
            <a:off x="6963988" y="2889115"/>
            <a:ext cx="1888307" cy="2079288"/>
          </a:xfrm>
        </p:spPr>
        <p:txBody>
          <a:bodyPr wrap="square">
            <a:noAutofit/>
          </a:bodyPr>
          <a:lstStyle>
            <a:lvl1pPr marL="0" indent="0" algn="ctr">
              <a:lnSpc>
                <a:spcPts val="1725"/>
              </a:lnSpc>
              <a:buNone/>
              <a:defRPr sz="1650" b="1" i="0">
                <a:latin typeface="Open Sans" charset="0"/>
                <a:ea typeface="Open Sans" charset="0"/>
                <a:cs typeface="Open Sans" charset="0"/>
              </a:defRPr>
            </a:lvl1pPr>
            <a:lvl2pPr marL="342900" indent="0" algn="l">
              <a:lnSpc>
                <a:spcPts val="1725"/>
              </a:lnSpc>
              <a:buNone/>
              <a:defRPr sz="105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6"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9176121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85139"/>
            <a:ext cx="3868340" cy="617934"/>
          </a:xfrm>
        </p:spPr>
        <p:txBody>
          <a:bodyPr anchor="b"/>
          <a:lstStyle>
            <a:lvl1pPr marL="0" indent="0">
              <a:buNone/>
              <a:defRPr sz="180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629842" y="1603073"/>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985139"/>
            <a:ext cx="3887391" cy="617934"/>
          </a:xfrm>
        </p:spPr>
        <p:txBody>
          <a:bodyPr anchor="b"/>
          <a:lstStyle>
            <a:lvl1pPr marL="0" indent="0">
              <a:buNone/>
              <a:defRPr sz="180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29150" y="1603073"/>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5EEDE9-36AA-984F-93E3-FD11C2A5375C}" type="datetimeFigureOut">
              <a:rPr lang="en-US" smtClean="0"/>
              <a:t>8/12/2018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7A18D1-747A-5441-B378-7D2058A300B6}" type="slidenum">
              <a:rPr lang="en-US" smtClean="0"/>
              <a:t>‹#›</a:t>
            </a:fld>
            <a:endParaRPr lang="en-US"/>
          </a:p>
        </p:txBody>
      </p:sp>
      <p:sp>
        <p:nvSpPr>
          <p:cNvPr id="12"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33024414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8/12/2018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8"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38160812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5EEDE9-36AA-984F-93E3-FD11C2A5375C}" type="datetimeFigureOut">
              <a:rPr lang="en-US" smtClean="0"/>
              <a:t>8/12/2018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7A18D1-747A-5441-B378-7D2058A300B6}" type="slidenum">
              <a:rPr lang="en-US" smtClean="0"/>
              <a:t>‹#›</a:t>
            </a:fld>
            <a:endParaRPr lang="en-US"/>
          </a:p>
        </p:txBody>
      </p:sp>
    </p:spTree>
    <p:extLst>
      <p:ext uri="{BB962C8B-B14F-4D97-AF65-F5344CB8AC3E}">
        <p14:creationId xmlns:p14="http://schemas.microsoft.com/office/powerpoint/2010/main" val="8318744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lstStyle>
            <a:lvl1pPr algn="l">
              <a:defRPr sz="2400"/>
            </a:lvl1pPr>
          </a:lstStyle>
          <a:p>
            <a:r>
              <a:rPr lang="en-US" dirty="0"/>
              <a:t>CLICK TO EDIT MASTER TITLE STYLE</a:t>
            </a:r>
          </a:p>
        </p:txBody>
      </p:sp>
      <p:sp>
        <p:nvSpPr>
          <p:cNvPr id="3" name="Content Placeholder 2"/>
          <p:cNvSpPr>
            <a:spLocks noGrp="1"/>
          </p:cNvSpPr>
          <p:nvPr>
            <p:ph idx="1"/>
          </p:nvPr>
        </p:nvSpPr>
        <p:spPr>
          <a:xfrm>
            <a:off x="3887391" y="1543050"/>
            <a:ext cx="4629150" cy="2852738"/>
          </a:xfrm>
        </p:spPr>
        <p:txBody>
          <a:bodyPr/>
          <a:lstStyle>
            <a:lvl1pPr>
              <a:defRPr sz="2400" b="0" i="0">
                <a:latin typeface="Open Sans" charset="0"/>
                <a:ea typeface="Open Sans" charset="0"/>
                <a:cs typeface="Open Sans" charset="0"/>
              </a:defRPr>
            </a:lvl1pPr>
            <a:lvl2pPr>
              <a:defRPr sz="2100" b="0" i="0">
                <a:latin typeface="Open Sans" charset="0"/>
                <a:ea typeface="Open Sans" charset="0"/>
                <a:cs typeface="Open Sans" charset="0"/>
              </a:defRPr>
            </a:lvl2pPr>
            <a:lvl3pPr>
              <a:defRPr sz="1800" b="0" i="0">
                <a:latin typeface="Open Sans" charset="0"/>
                <a:ea typeface="Open Sans" charset="0"/>
                <a:cs typeface="Open Sans" charset="0"/>
              </a:defRPr>
            </a:lvl3pPr>
            <a:lvl4pPr>
              <a:defRPr sz="1500" b="0" i="0">
                <a:latin typeface="Open Sans" charset="0"/>
                <a:ea typeface="Open Sans" charset="0"/>
                <a:cs typeface="Open Sans" charset="0"/>
              </a:defRPr>
            </a:lvl4pPr>
            <a:lvl5pPr>
              <a:defRPr sz="1500" b="0" i="0">
                <a:latin typeface="Open Sans" charset="0"/>
                <a:ea typeface="Open Sans" charset="0"/>
                <a:cs typeface="Open Sans" charset="0"/>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739245"/>
            <a:ext cx="2949178" cy="2662496"/>
          </a:xfrm>
        </p:spPr>
        <p:txBody>
          <a:bodyPr/>
          <a:lstStyle>
            <a:lvl1pPr marL="0" indent="0">
              <a:buNone/>
              <a:defRPr sz="1200" b="0" i="0">
                <a:solidFill>
                  <a:schemeClr val="accent2"/>
                </a:solidFill>
                <a:latin typeface="Open Sans" charset="0"/>
                <a:ea typeface="Open Sans" charset="0"/>
                <a:cs typeface="Open Sans"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B5EEDE9-36AA-984F-93E3-FD11C2A5375C}" type="datetimeFigureOut">
              <a:rPr lang="en-US" smtClean="0"/>
              <a:t>8/12/2018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A18D1-747A-5441-B378-7D2058A300B6}" type="slidenum">
              <a:rPr lang="en-US" smtClean="0"/>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626" y="1547379"/>
            <a:ext cx="1076706" cy="25146"/>
          </a:xfrm>
          <a:prstGeom prst="rect">
            <a:avLst/>
          </a:prstGeom>
        </p:spPr>
      </p:pic>
    </p:spTree>
    <p:extLst>
      <p:ext uri="{BB962C8B-B14F-4D97-AF65-F5344CB8AC3E}">
        <p14:creationId xmlns:p14="http://schemas.microsoft.com/office/powerpoint/2010/main" val="2294130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821825" y="2171700"/>
            <a:ext cx="5943600" cy="685800"/>
          </a:xfrm>
          <a:prstGeom prst="rect">
            <a:avLst/>
          </a:prstGeom>
          <a:noFill/>
          <a:ln>
            <a:noFill/>
          </a:ln>
        </p:spPr>
        <p:txBody>
          <a:bodyPr wrap="square"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98" name="Shape 98"/>
          <p:cNvSpPr txBox="1">
            <a:spLocks noGrp="1"/>
          </p:cNvSpPr>
          <p:nvPr>
            <p:ph type="subTitle" idx="1"/>
          </p:nvPr>
        </p:nvSpPr>
        <p:spPr>
          <a:xfrm>
            <a:off x="1821825" y="3048000"/>
            <a:ext cx="5029200" cy="285900"/>
          </a:xfrm>
          <a:prstGeom prst="rect">
            <a:avLst/>
          </a:prstGeom>
          <a:noFill/>
          <a:ln>
            <a:noFill/>
          </a:ln>
        </p:spPr>
        <p:txBody>
          <a:bodyPr wrap="square"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99" name="Shape 99"/>
          <p:cNvSpPr txBox="1">
            <a:spLocks noGrp="1"/>
          </p:cNvSpPr>
          <p:nvPr>
            <p:ph type="subTitle" idx="2"/>
          </p:nvPr>
        </p:nvSpPr>
        <p:spPr>
          <a:xfrm>
            <a:off x="1821825" y="3505200"/>
            <a:ext cx="4572000" cy="1200000"/>
          </a:xfrm>
          <a:prstGeom prst="rect">
            <a:avLst/>
          </a:prstGeom>
          <a:noFill/>
          <a:ln>
            <a:noFill/>
          </a:ln>
        </p:spPr>
        <p:txBody>
          <a:bodyPr wrap="square"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932" y="342900"/>
            <a:ext cx="3341088" cy="1200150"/>
          </a:xfrm>
        </p:spPr>
        <p:txBody>
          <a:bodyPr anchor="b">
            <a:noAutofit/>
          </a:bodyPr>
          <a:lstStyle>
            <a:lvl1pPr algn="l">
              <a:lnSpc>
                <a:spcPts val="3300"/>
              </a:lnSpc>
              <a:defRPr sz="3300"/>
            </a:lvl1pPr>
          </a:lstStyle>
          <a:p>
            <a:r>
              <a:rPr lang="en-US" dirty="0"/>
              <a:t>CLICK TO EDIT MASTER TITLE STYLE</a:t>
            </a:r>
          </a:p>
        </p:txBody>
      </p:sp>
      <p:sp>
        <p:nvSpPr>
          <p:cNvPr id="3" name="Picture Placeholder 2"/>
          <p:cNvSpPr>
            <a:spLocks noGrp="1"/>
          </p:cNvSpPr>
          <p:nvPr>
            <p:ph type="pic" idx="1"/>
          </p:nvPr>
        </p:nvSpPr>
        <p:spPr>
          <a:xfrm>
            <a:off x="3887391" y="1"/>
            <a:ext cx="5256609" cy="514349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237932" y="1720508"/>
            <a:ext cx="3341087" cy="239985"/>
          </a:xfrm>
        </p:spPr>
        <p:txBody>
          <a:bodyPr/>
          <a:lstStyle>
            <a:lvl1pPr marL="0" indent="0">
              <a:buNone/>
              <a:defRPr sz="1200" b="0" i="0">
                <a:solidFill>
                  <a:schemeClr val="accent2"/>
                </a:solidFill>
                <a:latin typeface="Open Sans" charset="0"/>
                <a:ea typeface="Open Sans" charset="0"/>
                <a:cs typeface="Open Sans"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B5EEDE9-36AA-984F-93E3-FD11C2A5375C}" type="datetimeFigureOut">
              <a:rPr lang="en-US" smtClean="0"/>
              <a:t>8/12/2018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A18D1-747A-5441-B378-7D2058A300B6}" type="slidenum">
              <a:rPr lang="en-US" smtClean="0"/>
              <a:t>‹#›</a:t>
            </a:fld>
            <a:endParaRPr lang="en-US"/>
          </a:p>
        </p:txBody>
      </p:sp>
      <p:sp>
        <p:nvSpPr>
          <p:cNvPr id="10" name="Text Placeholder 9"/>
          <p:cNvSpPr>
            <a:spLocks noGrp="1"/>
          </p:cNvSpPr>
          <p:nvPr>
            <p:ph type="body" sz="quarter" idx="13"/>
          </p:nvPr>
        </p:nvSpPr>
        <p:spPr>
          <a:xfrm>
            <a:off x="237932" y="2057400"/>
            <a:ext cx="3341087" cy="2407444"/>
          </a:xfrm>
        </p:spPr>
        <p:txBody>
          <a:bodyPr>
            <a:normAutofit/>
          </a:bodyPr>
          <a:lstStyle>
            <a:lvl1pPr marL="0" indent="0">
              <a:lnSpc>
                <a:spcPct val="120000"/>
              </a:lnSpc>
              <a:buNone/>
              <a:defRPr sz="1350"/>
            </a:lvl1pPr>
            <a:lvl2pPr marL="342900" indent="0">
              <a:lnSpc>
                <a:spcPct val="120000"/>
              </a:lnSpc>
              <a:buNone/>
              <a:defRPr sz="1350"/>
            </a:lvl2pPr>
            <a:lvl3pPr marL="685800" indent="0">
              <a:lnSpc>
                <a:spcPct val="120000"/>
              </a:lnSpc>
              <a:buNone/>
              <a:defRPr sz="1350"/>
            </a:lvl3pPr>
            <a:lvl4pPr marL="1028700" indent="0">
              <a:lnSpc>
                <a:spcPct val="120000"/>
              </a:lnSpc>
              <a:buNone/>
              <a:defRPr sz="1350"/>
            </a:lvl4pPr>
            <a:lvl5pPr marL="1371600" indent="0">
              <a:lnSpc>
                <a:spcPct val="120000"/>
              </a:lnSpc>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586" y="1547379"/>
            <a:ext cx="1076706" cy="25146"/>
          </a:xfrm>
          <a:prstGeom prst="rect">
            <a:avLst/>
          </a:prstGeom>
        </p:spPr>
      </p:pic>
    </p:spTree>
    <p:extLst>
      <p:ext uri="{BB962C8B-B14F-4D97-AF65-F5344CB8AC3E}">
        <p14:creationId xmlns:p14="http://schemas.microsoft.com/office/powerpoint/2010/main" val="32859662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mart Art/Timelin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8650" y="4767263"/>
            <a:ext cx="2057400" cy="273844"/>
          </a:xfrm>
          <a:prstGeom prst="rect">
            <a:avLst/>
          </a:prstGeom>
        </p:spPr>
        <p:txBody>
          <a:bodyPr/>
          <a:lstStyle/>
          <a:p>
            <a:fld id="{D10A3ECF-1EFA-514F-958D-057B6187EA02}" type="datetimeFigureOut">
              <a:rPr lang="en-US" smtClean="0"/>
              <a:t>8/12/2018</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E482C752-8D7D-6C46-834B-4360A8C565F7}" type="slidenum">
              <a:rPr lang="en-US" smtClean="0"/>
              <a:t>‹#›</a:t>
            </a:fld>
            <a:endParaRPr lang="en-US"/>
          </a:p>
        </p:txBody>
      </p:sp>
      <p:sp>
        <p:nvSpPr>
          <p:cNvPr id="10" name="SmartArt Placeholder 9"/>
          <p:cNvSpPr>
            <a:spLocks noGrp="1"/>
          </p:cNvSpPr>
          <p:nvPr>
            <p:ph type="dgm" sz="quarter" idx="13"/>
          </p:nvPr>
        </p:nvSpPr>
        <p:spPr>
          <a:xfrm>
            <a:off x="628650" y="879872"/>
            <a:ext cx="7886700" cy="3828215"/>
          </a:xfrm>
        </p:spPr>
        <p:txBody>
          <a:bodyPr/>
          <a:lstStyle/>
          <a:p>
            <a:endParaRPr lang="en-US"/>
          </a:p>
        </p:txBody>
      </p:sp>
      <p:sp>
        <p:nvSpPr>
          <p:cNvPr id="11"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26828769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8650" y="4767263"/>
            <a:ext cx="2057400" cy="273844"/>
          </a:xfrm>
          <a:prstGeom prst="rect">
            <a:avLst/>
          </a:prstGeom>
        </p:spPr>
        <p:txBody>
          <a:bodyPr/>
          <a:lstStyle/>
          <a:p>
            <a:fld id="{D10A3ECF-1EFA-514F-958D-057B6187EA02}" type="datetimeFigureOut">
              <a:rPr lang="en-US" smtClean="0"/>
              <a:t>8/12/2018</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E482C752-8D7D-6C46-834B-4360A8C565F7}" type="slidenum">
              <a:rPr lang="en-US" smtClean="0"/>
              <a:t>‹#›</a:t>
            </a:fld>
            <a:endParaRPr lang="en-US"/>
          </a:p>
        </p:txBody>
      </p:sp>
      <p:sp>
        <p:nvSpPr>
          <p:cNvPr id="9" name="Table Placeholder 7"/>
          <p:cNvSpPr>
            <a:spLocks noGrp="1"/>
          </p:cNvSpPr>
          <p:nvPr>
            <p:ph type="tbl" sz="quarter" idx="14"/>
          </p:nvPr>
        </p:nvSpPr>
        <p:spPr>
          <a:xfrm>
            <a:off x="628650" y="887311"/>
            <a:ext cx="7886700" cy="3697787"/>
          </a:xfrm>
          <a:prstGeom prst="rect">
            <a:avLst/>
          </a:prstGeom>
        </p:spPr>
        <p:txBody>
          <a:bodyPr/>
          <a:lstStyle/>
          <a:p>
            <a:r>
              <a:rPr lang="en-US"/>
              <a:t>Click icon to add table</a:t>
            </a:r>
          </a:p>
        </p:txBody>
      </p:sp>
      <p:sp>
        <p:nvSpPr>
          <p:cNvPr id="10"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28070294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8" name="Rectangle 7"/>
          <p:cNvSpPr/>
          <p:nvPr userDrawn="1"/>
        </p:nvSpPr>
        <p:spPr>
          <a:xfrm>
            <a:off x="0" y="3410247"/>
            <a:ext cx="9144000" cy="1733253"/>
          </a:xfrm>
          <a:prstGeom prst="rect">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dirty="0"/>
          </a:p>
        </p:txBody>
      </p:sp>
      <p:sp>
        <p:nvSpPr>
          <p:cNvPr id="5" name="Title 1"/>
          <p:cNvSpPr>
            <a:spLocks noGrp="1"/>
          </p:cNvSpPr>
          <p:nvPr>
            <p:ph type="title" hasCustomPrompt="1"/>
          </p:nvPr>
        </p:nvSpPr>
        <p:spPr>
          <a:xfrm>
            <a:off x="628650" y="1"/>
            <a:ext cx="7886700" cy="756500"/>
          </a:xfrm>
        </p:spPr>
        <p:txBody>
          <a:bodyPr/>
          <a:lstStyle/>
          <a:p>
            <a:r>
              <a:rPr lang="en-US" dirty="0"/>
              <a:t>CLICK TO EDIT MASTER TITLE STYLE</a:t>
            </a:r>
          </a:p>
        </p:txBody>
      </p:sp>
      <p:sp>
        <p:nvSpPr>
          <p:cNvPr id="6" name="Text Placeholder 2"/>
          <p:cNvSpPr>
            <a:spLocks noGrp="1"/>
          </p:cNvSpPr>
          <p:nvPr>
            <p:ph type="body" idx="13"/>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sz="quarter" idx="14"/>
          </p:nvPr>
        </p:nvSpPr>
        <p:spPr>
          <a:xfrm>
            <a:off x="1047750" y="3930254"/>
            <a:ext cx="7097316" cy="701278"/>
          </a:xfrm>
        </p:spPr>
        <p:txBody>
          <a:bodyPr>
            <a:normAutofit/>
          </a:bodyPr>
          <a:lstStyle>
            <a:lvl1pPr marL="0" indent="0" algn="l">
              <a:buNone/>
              <a:defRPr sz="1350">
                <a:solidFill>
                  <a:schemeClr val="bg1"/>
                </a:solidFill>
              </a:defRPr>
            </a:lvl1pPr>
            <a:lvl2pPr marL="342900" indent="0" algn="l">
              <a:buNone/>
              <a:defRPr>
                <a:solidFill>
                  <a:schemeClr val="bg1"/>
                </a:solidFill>
              </a:defRPr>
            </a:lvl2pPr>
            <a:lvl3pPr marL="685800" indent="0" algn="l">
              <a:buNone/>
              <a:defRPr>
                <a:solidFill>
                  <a:schemeClr val="bg1"/>
                </a:solidFill>
              </a:defRPr>
            </a:lvl3pPr>
            <a:lvl4pPr marL="1028700" indent="0" algn="l">
              <a:buNone/>
              <a:defRPr>
                <a:solidFill>
                  <a:schemeClr val="bg1"/>
                </a:solidFill>
              </a:defRPr>
            </a:lvl4pPr>
            <a:lvl5pPr marL="1371600" indent="0" algn="l">
              <a:buNone/>
              <a:defRPr>
                <a:solidFill>
                  <a:schemeClr val="bg1"/>
                </a:solidFill>
              </a:defRPr>
            </a:lvl5pPr>
          </a:lstStyle>
          <a:p>
            <a:pPr lvl="0"/>
            <a:r>
              <a:rPr lang="en-US" dirty="0"/>
              <a:t>Click to edit Master text styles</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21659650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8" name="AutoShape 1"/>
          <p:cNvSpPr>
            <a:spLocks/>
          </p:cNvSpPr>
          <p:nvPr userDrawn="1"/>
        </p:nvSpPr>
        <p:spPr bwMode="auto">
          <a:xfrm>
            <a:off x="856282" y="1344253"/>
            <a:ext cx="3770786" cy="2055336"/>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chemeClr val="accent1"/>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350"/>
          </a:p>
        </p:txBody>
      </p:sp>
      <p:sp>
        <p:nvSpPr>
          <p:cNvPr id="9" name="AutoShape 2"/>
          <p:cNvSpPr>
            <a:spLocks/>
          </p:cNvSpPr>
          <p:nvPr userDrawn="1"/>
        </p:nvSpPr>
        <p:spPr bwMode="auto">
          <a:xfrm>
            <a:off x="4606090" y="1341063"/>
            <a:ext cx="3681628" cy="2053741"/>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chemeClr val="accent3"/>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350"/>
          </a:p>
        </p:txBody>
      </p:sp>
      <p:pic>
        <p:nvPicPr>
          <p:cNvPr id="3" name="Picture 2">
            <a:extLst>
              <a:ext uri="{FF2B5EF4-FFF2-40B4-BE49-F238E27FC236}">
                <a16:creationId xmlns:a16="http://schemas.microsoft.com/office/drawing/2014/main" id="{C6A2C39A-24DF-C44F-B781-71DBD07CECC5}"/>
              </a:ext>
            </a:extLst>
          </p:cNvPr>
          <p:cNvPicPr>
            <a:picLocks noChangeAspect="1"/>
          </p:cNvPicPr>
          <p:nvPr userDrawn="1"/>
        </p:nvPicPr>
        <p:blipFill rotWithShape="1">
          <a:blip r:embed="rId2"/>
          <a:srcRect l="23274" t="5192" r="26400" b="7088"/>
          <a:stretch/>
        </p:blipFill>
        <p:spPr>
          <a:xfrm>
            <a:off x="3567478" y="1341063"/>
            <a:ext cx="2011241" cy="3505697"/>
          </a:xfrm>
          <a:prstGeom prst="rect">
            <a:avLst/>
          </a:prstGeom>
        </p:spPr>
      </p:pic>
      <p:sp>
        <p:nvSpPr>
          <p:cNvPr id="7" name="Picture Placeholder 6"/>
          <p:cNvSpPr>
            <a:spLocks noGrp="1"/>
          </p:cNvSpPr>
          <p:nvPr userDrawn="1">
            <p:ph type="pic" sz="quarter" idx="10"/>
          </p:nvPr>
        </p:nvSpPr>
        <p:spPr>
          <a:xfrm>
            <a:off x="3897191" y="1873425"/>
            <a:ext cx="1377543" cy="2426014"/>
          </a:xfrm>
        </p:spPr>
        <p:txBody>
          <a:bodyPr>
            <a:normAutofit/>
          </a:bodyPr>
          <a:lstStyle>
            <a:lvl1pPr marL="0" indent="0">
              <a:buNone/>
              <a:defRPr sz="1200"/>
            </a:lvl1pPr>
          </a:lstStyle>
          <a:p>
            <a:endParaRPr lang="en-US" dirty="0"/>
          </a:p>
        </p:txBody>
      </p:sp>
      <p:sp>
        <p:nvSpPr>
          <p:cNvPr id="10" name="Text Placeholder 2"/>
          <p:cNvSpPr>
            <a:spLocks noGrp="1"/>
          </p:cNvSpPr>
          <p:nvPr>
            <p:ph type="body" idx="13"/>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2"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3077734046"/>
      </p:ext>
    </p:extLst>
  </p:cSld>
  <p:clrMapOvr>
    <a:masterClrMapping/>
  </p:clrMapOvr>
  <p:transition spd="slow">
    <p:comb/>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Meet_the_team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46213" y="1431524"/>
            <a:ext cx="5375469" cy="2861868"/>
          </a:xfrm>
          <a:prstGeom prst="rect">
            <a:avLst/>
          </a:prstGeom>
        </p:spPr>
      </p:pic>
      <p:sp>
        <p:nvSpPr>
          <p:cNvPr id="6" name="Picture Placeholder 5"/>
          <p:cNvSpPr>
            <a:spLocks noGrp="1"/>
          </p:cNvSpPr>
          <p:nvPr>
            <p:ph type="pic" sz="quarter" idx="10"/>
          </p:nvPr>
        </p:nvSpPr>
        <p:spPr>
          <a:xfrm>
            <a:off x="2888273" y="1589210"/>
            <a:ext cx="3349869" cy="1978269"/>
          </a:xfrm>
        </p:spPr>
        <p:txBody>
          <a:bodyPr/>
          <a:lstStyle/>
          <a:p>
            <a:endParaRPr lang="en-US"/>
          </a:p>
        </p:txBody>
      </p:sp>
      <p:sp>
        <p:nvSpPr>
          <p:cNvPr id="8" name="Text Placeholder 2"/>
          <p:cNvSpPr>
            <a:spLocks noGrp="1"/>
          </p:cNvSpPr>
          <p:nvPr>
            <p:ph type="body" idx="13"/>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itle Placeholder 1"/>
          <p:cNvSpPr>
            <a:spLocks noGrp="1"/>
          </p:cNvSpPr>
          <p:nvPr>
            <p:ph type="title" hasCustomPrompt="1"/>
          </p:nvPr>
        </p:nvSpPr>
        <p:spPr>
          <a:xfrm>
            <a:off x="0" y="1"/>
            <a:ext cx="9144000" cy="756500"/>
          </a:xfrm>
          <a:prstGeom prst="rect">
            <a:avLst/>
          </a:prstGeom>
        </p:spPr>
        <p:txBody>
          <a:bodyPr vert="horz" lIns="91440" tIns="45720" rIns="91440" bIns="45720" rtlCol="0" anchor="ctr">
            <a:normAutofit/>
          </a:bodyPr>
          <a:lstStyle/>
          <a:p>
            <a:r>
              <a:rPr lang="en-US" dirty="0"/>
              <a:t>USE ALL CAPS FOR HEADERS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1179263205"/>
      </p:ext>
    </p:extLst>
  </p:cSld>
  <p:clrMapOvr>
    <a:masterClrMapping/>
  </p:clrMapOvr>
  <p:transition spd="slow">
    <p:comb/>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8" name="Rectangle 7"/>
          <p:cNvSpPr/>
          <p:nvPr userDrawn="1"/>
        </p:nvSpPr>
        <p:spPr>
          <a:xfrm>
            <a:off x="6448011" y="1176100"/>
            <a:ext cx="2695989" cy="3967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8DC98027-0337-8042-8FD2-BA6D6268C30E}"/>
              </a:ext>
            </a:extLst>
          </p:cNvPr>
          <p:cNvSpPr/>
          <p:nvPr userDrawn="1"/>
        </p:nvSpPr>
        <p:spPr>
          <a:xfrm>
            <a:off x="4965540" y="1736203"/>
            <a:ext cx="3038354" cy="18056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3648" y="1610140"/>
            <a:ext cx="4856897" cy="2585783"/>
          </a:xfrm>
          <a:prstGeom prst="rect">
            <a:avLst/>
          </a:prstGeom>
        </p:spPr>
      </p:pic>
      <p:sp>
        <p:nvSpPr>
          <p:cNvPr id="9" name="Content Placeholder 20"/>
          <p:cNvSpPr>
            <a:spLocks noGrp="1"/>
          </p:cNvSpPr>
          <p:nvPr>
            <p:ph sz="quarter" idx="16"/>
          </p:nvPr>
        </p:nvSpPr>
        <p:spPr>
          <a:xfrm>
            <a:off x="913447" y="1610139"/>
            <a:ext cx="2229431" cy="662927"/>
          </a:xfrm>
        </p:spPr>
        <p:txBody>
          <a:bodyPr lIns="0" tIns="0" rIns="0" bIns="0" anchor="ctr">
            <a:normAutofit/>
          </a:bodyPr>
          <a:lstStyle>
            <a:lvl1pPr marL="0" indent="0" algn="l">
              <a:buNone/>
              <a:defRPr sz="900" b="1" i="0">
                <a:solidFill>
                  <a:schemeClr val="tx1">
                    <a:lumMod val="65000"/>
                    <a:lumOff val="35000"/>
                  </a:schemeClr>
                </a:solidFill>
                <a:latin typeface="Open Sans SemiBold" charset="0"/>
                <a:ea typeface="Open Sans SemiBold" charset="0"/>
                <a:cs typeface="Open Sans SemiBold" charset="0"/>
              </a:defRPr>
            </a:lvl1pPr>
          </a:lstStyle>
          <a:p>
            <a:pPr lvl="0"/>
            <a:endParaRPr lang="en-GB" dirty="0"/>
          </a:p>
        </p:txBody>
      </p:sp>
      <p:sp>
        <p:nvSpPr>
          <p:cNvPr id="10" name="Text Placeholder 17"/>
          <p:cNvSpPr>
            <a:spLocks noGrp="1"/>
          </p:cNvSpPr>
          <p:nvPr>
            <p:ph type="body" sz="quarter" idx="21"/>
          </p:nvPr>
        </p:nvSpPr>
        <p:spPr>
          <a:xfrm>
            <a:off x="913448" y="2359464"/>
            <a:ext cx="3497141" cy="1526737"/>
          </a:xfrm>
        </p:spPr>
        <p:txBody>
          <a:bodyPr lIns="0" tIns="0" rIns="0" bIns="0">
            <a:normAutofit/>
          </a:bodyPr>
          <a:lstStyle>
            <a:lvl1pPr marL="0" indent="0" algn="l">
              <a:lnSpc>
                <a:spcPts val="1200"/>
              </a:lnSpc>
              <a:spcBef>
                <a:spcPts val="1125"/>
              </a:spcBef>
              <a:buNone/>
              <a:defRPr sz="1050">
                <a:solidFill>
                  <a:schemeClr val="tx1"/>
                </a:solidFill>
                <a:latin typeface="Open Sans" charset="0"/>
                <a:ea typeface="Open Sans" charset="0"/>
                <a:cs typeface="Open Sans" charset="0"/>
              </a:defRPr>
            </a:lvl1pPr>
          </a:lstStyle>
          <a:p>
            <a:pPr lvl="0"/>
            <a:endParaRPr lang="en-US" dirty="0"/>
          </a:p>
        </p:txBody>
      </p:sp>
      <p:sp>
        <p:nvSpPr>
          <p:cNvPr id="57" name="Picture Placeholder 2"/>
          <p:cNvSpPr>
            <a:spLocks noGrp="1"/>
          </p:cNvSpPr>
          <p:nvPr>
            <p:ph type="pic" sz="quarter" idx="23"/>
          </p:nvPr>
        </p:nvSpPr>
        <p:spPr>
          <a:xfrm>
            <a:off x="4965540" y="1736203"/>
            <a:ext cx="3038354" cy="1805651"/>
          </a:xfrm>
          <a:ln w="19050">
            <a:noFill/>
          </a:ln>
        </p:spPr>
        <p:txBody>
          <a:bodyPr>
            <a:normAutofit/>
          </a:bodyPr>
          <a:lstStyle>
            <a:lvl1pPr marL="0" indent="0">
              <a:buNone/>
              <a:defRPr sz="900">
                <a:solidFill>
                  <a:schemeClr val="bg1">
                    <a:lumMod val="50000"/>
                  </a:schemeClr>
                </a:solidFill>
                <a:latin typeface="Source Sans Pro Light"/>
              </a:defRPr>
            </a:lvl1pPr>
          </a:lstStyle>
          <a:p>
            <a:endParaRPr lang="en-US" dirty="0"/>
          </a:p>
        </p:txBody>
      </p:sp>
      <p:sp>
        <p:nvSpPr>
          <p:cNvPr id="11" name="Text Placeholder 2"/>
          <p:cNvSpPr>
            <a:spLocks noGrp="1"/>
          </p:cNvSpPr>
          <p:nvPr>
            <p:ph type="body" idx="13"/>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3"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1478860544"/>
      </p:ext>
    </p:extLst>
  </p:cSld>
  <p:clrMapOvr>
    <a:masterClrMapping/>
  </p:clrMapOvr>
  <p:transition spd="slow">
    <p:comb/>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80872" y="1481416"/>
            <a:ext cx="1811540" cy="3179201"/>
          </a:xfrm>
          <a:prstGeom prst="rect">
            <a:avLst/>
          </a:prstGeom>
        </p:spPr>
      </p:pic>
      <p:sp>
        <p:nvSpPr>
          <p:cNvPr id="9" name="Content Placeholder 20"/>
          <p:cNvSpPr>
            <a:spLocks noGrp="1"/>
          </p:cNvSpPr>
          <p:nvPr>
            <p:ph sz="quarter" idx="16"/>
          </p:nvPr>
        </p:nvSpPr>
        <p:spPr>
          <a:xfrm>
            <a:off x="3394529" y="1719263"/>
            <a:ext cx="2229431" cy="171450"/>
          </a:xfrm>
        </p:spPr>
        <p:txBody>
          <a:bodyPr lIns="0" tIns="0" rIns="0" bIns="0" anchor="ctr">
            <a:normAutofit/>
          </a:bodyPr>
          <a:lstStyle>
            <a:lvl1pPr marL="0" indent="0" algn="l">
              <a:buNone/>
              <a:defRPr sz="9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3394530" y="2005014"/>
            <a:ext cx="3949462" cy="845038"/>
          </a:xfrm>
        </p:spPr>
        <p:txBody>
          <a:bodyPr lIns="0" tIns="0" rIns="0" bIns="0">
            <a:normAutofit/>
          </a:bodyPr>
          <a:lstStyle>
            <a:lvl1pPr marL="0" indent="0" algn="l">
              <a:lnSpc>
                <a:spcPts val="1125"/>
              </a:lnSpc>
              <a:spcBef>
                <a:spcPts val="1125"/>
              </a:spcBef>
              <a:buNone/>
              <a:defRPr sz="75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userDrawn="1">
            <p:ph type="pic" sz="quarter" idx="23"/>
          </p:nvPr>
        </p:nvSpPr>
        <p:spPr>
          <a:xfrm>
            <a:off x="1552517" y="1825995"/>
            <a:ext cx="1232757" cy="2196243"/>
          </a:xfrm>
          <a:ln w="19050">
            <a:noFill/>
          </a:ln>
        </p:spPr>
        <p:txBody>
          <a:bodyPr>
            <a:normAutofit/>
          </a:bodyPr>
          <a:lstStyle>
            <a:lvl1pPr marL="0" indent="0">
              <a:buNone/>
              <a:defRPr sz="900">
                <a:solidFill>
                  <a:schemeClr val="bg1">
                    <a:lumMod val="50000"/>
                  </a:schemeClr>
                </a:solidFill>
                <a:latin typeface="Source Sans Pro Light"/>
              </a:defRPr>
            </a:lvl1pPr>
          </a:lstStyle>
          <a:p>
            <a:endParaRPr lang="en-US" dirty="0"/>
          </a:p>
        </p:txBody>
      </p:sp>
      <p:sp>
        <p:nvSpPr>
          <p:cNvPr id="27" name="Text Placeholder 2"/>
          <p:cNvSpPr>
            <a:spLocks noGrp="1"/>
          </p:cNvSpPr>
          <p:nvPr>
            <p:ph type="body" idx="13"/>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9"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1361633866"/>
      </p:ext>
    </p:extLst>
  </p:cSld>
  <p:clrMapOvr>
    <a:masterClrMapping/>
  </p:clrMapOvr>
  <p:transition spd="slow">
    <p:comb/>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0E34C3-1801-F748-9AAC-4394EAFAC0BB}"/>
              </a:ext>
            </a:extLst>
          </p:cNvPr>
          <p:cNvPicPr>
            <a:picLocks noChangeAspect="1"/>
          </p:cNvPicPr>
          <p:nvPr userDrawn="1"/>
        </p:nvPicPr>
        <p:blipFill rotWithShape="1">
          <a:blip r:embed="rId2"/>
          <a:srcRect l="26725" t="6191" r="27920" b="8725"/>
          <a:stretch/>
        </p:blipFill>
        <p:spPr>
          <a:xfrm>
            <a:off x="855024" y="1212705"/>
            <a:ext cx="2021774" cy="3792745"/>
          </a:xfrm>
          <a:prstGeom prst="rect">
            <a:avLst/>
          </a:prstGeom>
        </p:spPr>
      </p:pic>
      <p:sp>
        <p:nvSpPr>
          <p:cNvPr id="57" name="Picture Placeholder 2"/>
          <p:cNvSpPr>
            <a:spLocks noGrp="1"/>
          </p:cNvSpPr>
          <p:nvPr userDrawn="1">
            <p:ph type="pic" sz="quarter" idx="23"/>
          </p:nvPr>
        </p:nvSpPr>
        <p:spPr>
          <a:xfrm>
            <a:off x="1074860" y="1737958"/>
            <a:ext cx="1516674" cy="2732931"/>
          </a:xfrm>
          <a:ln w="19050">
            <a:noFill/>
          </a:ln>
        </p:spPr>
        <p:txBody>
          <a:bodyPr>
            <a:normAutofit/>
          </a:bodyPr>
          <a:lstStyle>
            <a:lvl1pPr marL="0" indent="0">
              <a:buNone/>
              <a:defRPr sz="900">
                <a:solidFill>
                  <a:schemeClr val="bg1">
                    <a:lumMod val="50000"/>
                  </a:schemeClr>
                </a:solidFill>
                <a:latin typeface="Source Sans Pro Light"/>
              </a:defRPr>
            </a:lvl1pPr>
          </a:lstStyle>
          <a:p>
            <a:endParaRPr lang="en-US" dirty="0"/>
          </a:p>
        </p:txBody>
      </p:sp>
      <p:sp>
        <p:nvSpPr>
          <p:cNvPr id="7" name="Text Placeholder 2"/>
          <p:cNvSpPr>
            <a:spLocks noGrp="1"/>
          </p:cNvSpPr>
          <p:nvPr>
            <p:ph type="body" idx="13"/>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1806576706"/>
      </p:ext>
    </p:extLst>
  </p:cSld>
  <p:clrMapOvr>
    <a:masterClrMapping/>
  </p:clrMapOvr>
  <p:transition spd="slow">
    <p:comb/>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6" name="Rectangle 5"/>
          <p:cNvSpPr/>
          <p:nvPr userDrawn="1"/>
        </p:nvSpPr>
        <p:spPr>
          <a:xfrm>
            <a:off x="0" y="1095789"/>
            <a:ext cx="9144000" cy="2725888"/>
          </a:xfrm>
          <a:prstGeom prst="rect">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dirty="0"/>
          </a:p>
        </p:txBody>
      </p:sp>
      <p:pic>
        <p:nvPicPr>
          <p:cNvPr id="3" name="Picture 2">
            <a:extLst>
              <a:ext uri="{FF2B5EF4-FFF2-40B4-BE49-F238E27FC236}">
                <a16:creationId xmlns:a16="http://schemas.microsoft.com/office/drawing/2014/main" id="{9B061677-3801-DA4C-B71B-5251DBF8213D}"/>
              </a:ext>
            </a:extLst>
          </p:cNvPr>
          <p:cNvPicPr>
            <a:picLocks noChangeAspect="1"/>
          </p:cNvPicPr>
          <p:nvPr userDrawn="1"/>
        </p:nvPicPr>
        <p:blipFill>
          <a:blip r:embed="rId2"/>
          <a:stretch>
            <a:fillRect/>
          </a:stretch>
        </p:blipFill>
        <p:spPr>
          <a:xfrm rot="16200000">
            <a:off x="675268" y="407281"/>
            <a:ext cx="4102904" cy="4102904"/>
          </a:xfrm>
          <a:prstGeom prst="rect">
            <a:avLst/>
          </a:prstGeom>
        </p:spPr>
      </p:pic>
      <p:sp>
        <p:nvSpPr>
          <p:cNvPr id="41" name="Picture Placeholder 40"/>
          <p:cNvSpPr>
            <a:spLocks noGrp="1"/>
          </p:cNvSpPr>
          <p:nvPr>
            <p:ph type="pic" sz="quarter" idx="10"/>
          </p:nvPr>
        </p:nvSpPr>
        <p:spPr>
          <a:xfrm>
            <a:off x="1434543" y="1489959"/>
            <a:ext cx="2584352" cy="1948567"/>
          </a:xfrm>
        </p:spPr>
        <p:txBody>
          <a:bodyPr/>
          <a:lstStyle/>
          <a:p>
            <a:endParaRPr lang="en-US" dirty="0"/>
          </a:p>
        </p:txBody>
      </p:sp>
      <p:sp>
        <p:nvSpPr>
          <p:cNvPr id="8" name="Text Placeholder 2"/>
          <p:cNvSpPr>
            <a:spLocks noGrp="1"/>
          </p:cNvSpPr>
          <p:nvPr>
            <p:ph type="body" idx="13"/>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3104572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821825" y="2171700"/>
            <a:ext cx="5943600" cy="685800"/>
          </a:xfrm>
          <a:prstGeom prst="rect">
            <a:avLst/>
          </a:prstGeom>
          <a:noFill/>
          <a:ln>
            <a:noFill/>
          </a:ln>
        </p:spPr>
        <p:txBody>
          <a:bodyPr wrap="square"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02" name="Shape 102"/>
          <p:cNvSpPr txBox="1">
            <a:spLocks noGrp="1"/>
          </p:cNvSpPr>
          <p:nvPr>
            <p:ph type="subTitle" idx="1"/>
          </p:nvPr>
        </p:nvSpPr>
        <p:spPr>
          <a:xfrm>
            <a:off x="1821825" y="3048000"/>
            <a:ext cx="5029200" cy="285900"/>
          </a:xfrm>
          <a:prstGeom prst="rect">
            <a:avLst/>
          </a:prstGeom>
          <a:noFill/>
          <a:ln>
            <a:noFill/>
          </a:ln>
        </p:spPr>
        <p:txBody>
          <a:bodyPr wrap="square"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03" name="Shape 103"/>
          <p:cNvSpPr txBox="1">
            <a:spLocks noGrp="1"/>
          </p:cNvSpPr>
          <p:nvPr>
            <p:ph type="subTitle" idx="2"/>
          </p:nvPr>
        </p:nvSpPr>
        <p:spPr>
          <a:xfrm>
            <a:off x="1821825" y="3505200"/>
            <a:ext cx="4572000" cy="1200000"/>
          </a:xfrm>
          <a:prstGeom prst="rect">
            <a:avLst/>
          </a:prstGeom>
          <a:noFill/>
          <a:ln>
            <a:noFill/>
          </a:ln>
        </p:spPr>
        <p:txBody>
          <a:bodyPr wrap="square"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24" name="Rectangle 23"/>
          <p:cNvSpPr/>
          <p:nvPr userDrawn="1"/>
        </p:nvSpPr>
        <p:spPr>
          <a:xfrm>
            <a:off x="-1190" y="3763343"/>
            <a:ext cx="9146382" cy="1380158"/>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vi-V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vi-VN" sz="135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933" y="973667"/>
            <a:ext cx="2370668" cy="3966094"/>
          </a:xfrm>
          <a:prstGeom prst="rect">
            <a:avLst/>
          </a:prstGeom>
        </p:spPr>
      </p:pic>
      <p:sp>
        <p:nvSpPr>
          <p:cNvPr id="47" name="Picture Placeholder 6"/>
          <p:cNvSpPr>
            <a:spLocks noGrp="1"/>
          </p:cNvSpPr>
          <p:nvPr userDrawn="1">
            <p:ph type="pic" sz="quarter" idx="27"/>
          </p:nvPr>
        </p:nvSpPr>
        <p:spPr>
          <a:xfrm>
            <a:off x="1138237" y="1995488"/>
            <a:ext cx="1538288" cy="1890713"/>
          </a:xfrm>
          <a:prstGeom prst="rect">
            <a:avLst/>
          </a:prstGeom>
          <a:noFill/>
          <a:ln w="6350">
            <a:noFill/>
          </a:ln>
        </p:spPr>
        <p:txBody>
          <a:bodyPr>
            <a:normAutofit/>
          </a:bodyPr>
          <a:lstStyle>
            <a:lvl1pPr>
              <a:defRPr sz="1050"/>
            </a:lvl1pPr>
          </a:lstStyle>
          <a:p>
            <a:endParaRPr lang="en-GB" dirty="0"/>
          </a:p>
        </p:txBody>
      </p:sp>
      <p:sp>
        <p:nvSpPr>
          <p:cNvPr id="39"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892045358"/>
      </p:ext>
    </p:extLst>
  </p:cSld>
  <p:clrMapOvr>
    <a:masterClrMapping/>
  </p:clrMapOvr>
  <p:transition spd="slow">
    <p:comb/>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20" name="Picture Placeholder 7"/>
          <p:cNvSpPr>
            <a:spLocks noGrp="1"/>
          </p:cNvSpPr>
          <p:nvPr>
            <p:ph type="pic" sz="quarter" idx="33"/>
          </p:nvPr>
        </p:nvSpPr>
        <p:spPr>
          <a:xfrm>
            <a:off x="3916647" y="1741834"/>
            <a:ext cx="1334891" cy="2198122"/>
          </a:xfrm>
          <a:prstGeom prst="rect">
            <a:avLst/>
          </a:prstGeom>
        </p:spPr>
        <p:txBody>
          <a:bodyPr/>
          <a:lstStyle>
            <a:lvl1pPr>
              <a:defRPr sz="1349"/>
            </a:lvl1pPr>
          </a:lstStyle>
          <a:p>
            <a:endParaRPr lang="id-ID" dirty="0"/>
          </a:p>
        </p:txBody>
      </p:sp>
      <p:sp>
        <p:nvSpPr>
          <p:cNvPr id="4" name="Text Placeholder 2"/>
          <p:cNvSpPr>
            <a:spLocks noGrp="1"/>
          </p:cNvSpPr>
          <p:nvPr>
            <p:ph type="body" idx="13"/>
          </p:nvPr>
        </p:nvSpPr>
        <p:spPr>
          <a:xfrm>
            <a:off x="623888" y="756501"/>
            <a:ext cx="7886700" cy="360424"/>
          </a:xfrm>
        </p:spPr>
        <p:txBody>
          <a:bodyPr>
            <a:normAutofit/>
          </a:bodyPr>
          <a:lstStyle>
            <a:lvl1pPr marL="0" indent="0" algn="ctr">
              <a:buNone/>
              <a:defRPr sz="2100" b="0" i="0">
                <a:solidFill>
                  <a:schemeClr val="accent2"/>
                </a:solidFill>
                <a:latin typeface="Open Sans" charset="0"/>
                <a:ea typeface="Open Sans" charset="0"/>
                <a:cs typeface="Open Sans"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6" name="Title Placeholder 1"/>
          <p:cNvSpPr>
            <a:spLocks noGrp="1"/>
          </p:cNvSpPr>
          <p:nvPr>
            <p:ph type="title"/>
          </p:nvPr>
        </p:nvSpPr>
        <p:spPr>
          <a:xfrm>
            <a:off x="0" y="1"/>
            <a:ext cx="9144000" cy="756500"/>
          </a:xfrm>
          <a:prstGeom prst="rect">
            <a:avLst/>
          </a:prstGeom>
        </p:spPr>
        <p:txBody>
          <a:bodyPr vert="horz" lIns="91440" tIns="45720" rIns="91440" bIns="45720" rtlCol="0" anchor="ctr">
            <a:normAutofit/>
          </a:body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075" y="635576"/>
            <a:ext cx="1076706" cy="25146"/>
          </a:xfrm>
          <a:prstGeom prst="rect">
            <a:avLst/>
          </a:prstGeom>
        </p:spPr>
      </p:pic>
    </p:spTree>
    <p:extLst>
      <p:ext uri="{BB962C8B-B14F-4D97-AF65-F5344CB8AC3E}">
        <p14:creationId xmlns:p14="http://schemas.microsoft.com/office/powerpoint/2010/main" val="4232899062"/>
      </p:ext>
    </p:extLst>
  </p:cSld>
  <p:clrMapOvr>
    <a:masterClrMapping/>
  </p:clrMapOvr>
  <p:transition spd="slow">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1821825" y="2171700"/>
            <a:ext cx="5943600" cy="685800"/>
          </a:xfrm>
          <a:prstGeom prst="rect">
            <a:avLst/>
          </a:prstGeom>
          <a:noFill/>
          <a:ln>
            <a:noFill/>
          </a:ln>
        </p:spPr>
        <p:txBody>
          <a:bodyPr wrap="square"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1"/>
          </p:nvPr>
        </p:nvSpPr>
        <p:spPr>
          <a:xfrm>
            <a:off x="1821825" y="3048000"/>
            <a:ext cx="5029200" cy="285900"/>
          </a:xfrm>
          <a:prstGeom prst="rect">
            <a:avLst/>
          </a:prstGeom>
          <a:noFill/>
          <a:ln>
            <a:noFill/>
          </a:ln>
        </p:spPr>
        <p:txBody>
          <a:bodyPr wrap="square"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07" name="Shape 107"/>
          <p:cNvSpPr txBox="1">
            <a:spLocks noGrp="1"/>
          </p:cNvSpPr>
          <p:nvPr>
            <p:ph type="subTitle" idx="2"/>
          </p:nvPr>
        </p:nvSpPr>
        <p:spPr>
          <a:xfrm>
            <a:off x="1821825" y="3505200"/>
            <a:ext cx="4572000" cy="1200000"/>
          </a:xfrm>
          <a:prstGeom prst="rect">
            <a:avLst/>
          </a:prstGeom>
          <a:noFill/>
          <a:ln>
            <a:noFill/>
          </a:ln>
        </p:spPr>
        <p:txBody>
          <a:bodyPr wrap="square"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20.png"/><Relationship Id="rId4" Type="http://schemas.openxmlformats.org/officeDocument/2006/relationships/slideLayout" Target="../slideLayouts/slideLayout16.xml"/><Relationship Id="rId9" Type="http://schemas.openxmlformats.org/officeDocument/2006/relationships/image" Target="../media/image1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5.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image" Target="../media/image1.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26.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25.png"/><Relationship Id="rId2" Type="http://schemas.openxmlformats.org/officeDocument/2006/relationships/slideLayout" Target="../slideLayouts/slideLayout38.xml"/><Relationship Id="rId16" Type="http://schemas.openxmlformats.org/officeDocument/2006/relationships/theme" Target="../theme/theme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theme" Target="../theme/theme7.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826650" y="1360219"/>
            <a:ext cx="7490700" cy="3062100"/>
          </a:xfrm>
          <a:prstGeom prst="rect">
            <a:avLst/>
          </a:prstGeom>
          <a:noFill/>
          <a:ln>
            <a:noFill/>
          </a:ln>
        </p:spPr>
        <p:txBody>
          <a:bodyPr wrap="square" lIns="91425" tIns="91425" rIns="91425" bIns="91425" anchor="t" anchorCtr="0"/>
          <a:lstStyle>
            <a:lvl1pPr lvl="0" rtl="0">
              <a:lnSpc>
                <a:spcPct val="115000"/>
              </a:lnSpc>
              <a:spcBef>
                <a:spcPts val="600"/>
              </a:spcBef>
              <a:buClr>
                <a:schemeClr val="dk1"/>
              </a:buClr>
              <a:buSzPts val="1400"/>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SzPts val="1400"/>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SzPts val="1400"/>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41" name="Shape 41"/>
          <p:cNvSpPr txBox="1">
            <a:spLocks noGrp="1"/>
          </p:cNvSpPr>
          <p:nvPr>
            <p:ph type="sldNum" idx="12"/>
          </p:nvPr>
        </p:nvSpPr>
        <p:spPr>
          <a:xfrm>
            <a:off x="379774" y="4634925"/>
            <a:ext cx="360600" cy="393600"/>
          </a:xfrm>
          <a:prstGeom prst="rect">
            <a:avLst/>
          </a:prstGeom>
          <a:noFill/>
          <a:ln>
            <a:noFill/>
          </a:ln>
        </p:spPr>
        <p:txBody>
          <a:bodyPr wrap="square" lIns="91425" tIns="91425" rIns="91425" bIns="91425" anchor="ctr" anchorCtr="0">
            <a:noAutofit/>
          </a:bodyPr>
          <a:lstStyle/>
          <a:p>
            <a:pPr marL="0" lvl="0" indent="0" algn="r" rtl="0">
              <a:spcBef>
                <a:spcPts val="0"/>
              </a:spcBef>
              <a:buNone/>
            </a:pPr>
            <a:fld id="{00000000-1234-1234-1234-123412341234}" type="slidenum">
              <a:rPr lang="en-US" sz="800">
                <a:solidFill>
                  <a:schemeClr val="dk1"/>
                </a:solidFill>
                <a:latin typeface="Proxima Nova"/>
                <a:ea typeface="Proxima Nova"/>
                <a:cs typeface="Proxima Nova"/>
                <a:sym typeface="Proxima Nova"/>
              </a:rPr>
              <a:t>‹#›</a:t>
            </a:fld>
            <a:endParaRPr lang="en-US" sz="800" dirty="0">
              <a:solidFill>
                <a:schemeClr val="dk1"/>
              </a:solidFill>
              <a:latin typeface="Proxima Nova"/>
              <a:ea typeface="Proxima Nova"/>
              <a:cs typeface="Proxima Nova"/>
              <a:sym typeface="Proxima Nova"/>
            </a:endParaRPr>
          </a:p>
        </p:txBody>
      </p:sp>
      <p:pic>
        <p:nvPicPr>
          <p:cNvPr id="42" name="Shape 42" descr="logo_interior_black.png"/>
          <p:cNvPicPr preferRelativeResize="0"/>
          <p:nvPr/>
        </p:nvPicPr>
        <p:blipFill rotWithShape="1">
          <a:blip r:embed="rId9">
            <a:alphaModFix/>
          </a:blip>
          <a:srcRect t="396" b="386"/>
          <a:stretch/>
        </p:blipFill>
        <p:spPr>
          <a:xfrm>
            <a:off x="8327450" y="4819525"/>
            <a:ext cx="654674" cy="209000"/>
          </a:xfrm>
          <a:prstGeom prst="rect">
            <a:avLst/>
          </a:prstGeom>
          <a:noFill/>
          <a:ln>
            <a:noFill/>
          </a:ln>
        </p:spPr>
      </p:pic>
      <p:sp>
        <p:nvSpPr>
          <p:cNvPr id="43" name="Shape 43"/>
          <p:cNvSpPr txBox="1">
            <a:spLocks noGrp="1"/>
          </p:cNvSpPr>
          <p:nvPr>
            <p:ph type="title"/>
          </p:nvPr>
        </p:nvSpPr>
        <p:spPr>
          <a:xfrm>
            <a:off x="826650" y="0"/>
            <a:ext cx="7490700" cy="1063200"/>
          </a:xfrm>
          <a:prstGeom prst="rect">
            <a:avLst/>
          </a:prstGeom>
          <a:noFill/>
          <a:ln>
            <a:noFill/>
          </a:ln>
        </p:spPr>
        <p:txBody>
          <a:bodyPr wrap="square" lIns="91425" tIns="91425" rIns="91425" bIns="91425" anchor="b" anchorCtr="0"/>
          <a:lstStyle>
            <a:lvl1pPr lvl="0"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2pPr>
            <a:lvl3pPr lvl="2"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3pPr>
            <a:lvl4pPr lvl="3"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4pPr>
            <a:lvl5pPr lvl="4"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5pPr>
            <a:lvl6pPr lvl="5"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6pPr>
            <a:lvl7pPr lvl="6"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7pPr>
            <a:lvl8pPr lvl="7"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8pPr>
            <a:lvl9pPr lvl="8" rtl="0">
              <a:spcBef>
                <a:spcPts val="0"/>
              </a:spcBef>
              <a:buClr>
                <a:schemeClr val="dk1"/>
              </a:buClr>
              <a:buSzPts val="3600"/>
              <a:buFont typeface="Proxima Nova"/>
              <a:buNone/>
              <a:defRPr sz="3600">
                <a:solidFill>
                  <a:schemeClr val="dk1"/>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94"/>
        <p:cNvGrpSpPr/>
        <p:nvPr/>
      </p:nvGrpSpPr>
      <p:grpSpPr>
        <a:xfrm>
          <a:off x="0" y="0"/>
          <a:ext cx="0" cy="0"/>
          <a:chOff x="0" y="0"/>
          <a:chExt cx="0" cy="0"/>
        </a:xfrm>
      </p:grpSpPr>
      <p:pic>
        <p:nvPicPr>
          <p:cNvPr id="95" name="Shape 95" descr="logo_large.png"/>
          <p:cNvPicPr preferRelativeResize="0"/>
          <p:nvPr/>
        </p:nvPicPr>
        <p:blipFill>
          <a:blip r:embed="rId6">
            <a:alphaModFix/>
          </a:blip>
          <a:stretch>
            <a:fillRect/>
          </a:stretch>
        </p:blipFill>
        <p:spPr>
          <a:xfrm>
            <a:off x="1342000" y="1505844"/>
            <a:ext cx="1455250" cy="4705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108"/>
        <p:cNvGrpSpPr/>
        <p:nvPr/>
      </p:nvGrpSpPr>
      <p:grpSpPr>
        <a:xfrm>
          <a:off x="0" y="0"/>
          <a:ext cx="0" cy="0"/>
          <a:chOff x="0" y="0"/>
          <a:chExt cx="0" cy="0"/>
        </a:xfrm>
      </p:grpSpPr>
      <p:pic>
        <p:nvPicPr>
          <p:cNvPr id="109" name="Shape 109" descr="logo_large.png"/>
          <p:cNvPicPr preferRelativeResize="0"/>
          <p:nvPr/>
        </p:nvPicPr>
        <p:blipFill>
          <a:blip r:embed="rId6">
            <a:alphaModFix/>
          </a:blip>
          <a:stretch>
            <a:fillRect/>
          </a:stretch>
        </p:blipFill>
        <p:spPr>
          <a:xfrm>
            <a:off x="1342000" y="1505844"/>
            <a:ext cx="1455250" cy="4705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stretch>
            <a:fillRect/>
          </a:stretch>
        </a:blipFill>
        <a:effectLst/>
      </p:bgPr>
    </p:bg>
    <p:spTree>
      <p:nvGrpSpPr>
        <p:cNvPr id="1" name="Shape 146"/>
        <p:cNvGrpSpPr/>
        <p:nvPr/>
      </p:nvGrpSpPr>
      <p:grpSpPr>
        <a:xfrm>
          <a:off x="0" y="0"/>
          <a:ext cx="0" cy="0"/>
          <a:chOff x="0" y="0"/>
          <a:chExt cx="0" cy="0"/>
        </a:xfrm>
      </p:grpSpPr>
      <p:sp>
        <p:nvSpPr>
          <p:cNvPr id="147" name="Shape 147"/>
          <p:cNvSpPr txBox="1">
            <a:spLocks noGrp="1"/>
          </p:cNvSpPr>
          <p:nvPr>
            <p:ph type="ftr" idx="11"/>
          </p:nvPr>
        </p:nvSpPr>
        <p:spPr>
          <a:xfrm>
            <a:off x="457200" y="4800600"/>
            <a:ext cx="7162800" cy="273900"/>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8" name="Shape 148"/>
          <p:cNvSpPr txBox="1">
            <a:spLocks noGrp="1"/>
          </p:cNvSpPr>
          <p:nvPr>
            <p:ph type="sldNum" idx="12"/>
          </p:nvPr>
        </p:nvSpPr>
        <p:spPr>
          <a:xfrm>
            <a:off x="190500" y="4800600"/>
            <a:ext cx="533400" cy="273900"/>
          </a:xfrm>
          <a:prstGeom prst="rect">
            <a:avLst/>
          </a:prstGeom>
          <a:noFill/>
          <a:ln>
            <a:noFill/>
          </a:ln>
        </p:spPr>
        <p:txBody>
          <a:bodyPr wrap="square" lIns="91425" tIns="0" rIns="91425" bIns="18275"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dirty="0">
              <a:solidFill>
                <a:schemeClr val="dk1"/>
              </a:solidFill>
              <a:latin typeface="Arial"/>
              <a:ea typeface="Arial"/>
              <a:cs typeface="Arial"/>
              <a:sym typeface="Arial"/>
            </a:endParaRPr>
          </a:p>
        </p:txBody>
      </p:sp>
      <p:pic>
        <p:nvPicPr>
          <p:cNvPr id="149" name="Shape 149" descr="Red Hat Logo.png"/>
          <p:cNvPicPr preferRelativeResize="0"/>
          <p:nvPr/>
        </p:nvPicPr>
        <p:blipFill rotWithShape="1">
          <a:blip r:embed="rId10">
            <a:alphaModFix/>
          </a:blip>
          <a:srcRect/>
          <a:stretch/>
        </p:blipFill>
        <p:spPr>
          <a:xfrm>
            <a:off x="8382000" y="4781550"/>
            <a:ext cx="572400" cy="228600"/>
          </a:xfrm>
          <a:prstGeom prst="rect">
            <a:avLst/>
          </a:prstGeom>
          <a:noFill/>
          <a:ln>
            <a:noFill/>
          </a:ln>
        </p:spPr>
      </p:pic>
      <p:sp>
        <p:nvSpPr>
          <p:cNvPr id="150" name="Shape 150"/>
          <p:cNvSpPr txBox="1"/>
          <p:nvPr/>
        </p:nvSpPr>
        <p:spPr>
          <a:xfrm>
            <a:off x="3361500" y="4733950"/>
            <a:ext cx="2421000" cy="3936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US" sz="800" dirty="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63" r:id="rId1"/>
    <p:sldLayoutId id="2147483768" r:id="rId2"/>
    <p:sldLayoutId id="2147483769" r:id="rId3"/>
    <p:sldLayoutId id="2147483770" r:id="rId4"/>
    <p:sldLayoutId id="2147483773" r:id="rId5"/>
    <p:sldLayoutId id="2147483815" r:id="rId6"/>
    <p:sldLayoutId id="214748381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
    <p:bg>
      <p:bgPr>
        <a:blipFill>
          <a:blip r:embed="rId19">
            <a:alphaModFix/>
          </a:blip>
          <a:stretch>
            <a:fillRect/>
          </a:stretch>
        </a:blipFill>
        <a:effectLst/>
      </p:bgPr>
    </p:bg>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826650" y="1360219"/>
            <a:ext cx="7490700" cy="3062100"/>
          </a:xfrm>
          <a:prstGeom prst="rect">
            <a:avLst/>
          </a:prstGeom>
          <a:noFill/>
          <a:ln>
            <a:noFill/>
          </a:ln>
        </p:spPr>
        <p:txBody>
          <a:bodyPr wrap="square" lIns="91425" tIns="91425" rIns="91425" bIns="91425" anchor="t" anchorCtr="0"/>
          <a:lstStyle>
            <a:lvl1pPr lvl="0" rtl="0">
              <a:lnSpc>
                <a:spcPct val="115000"/>
              </a:lnSpc>
              <a:spcBef>
                <a:spcPts val="600"/>
              </a:spcBef>
              <a:buClr>
                <a:schemeClr val="dk1"/>
              </a:buClr>
              <a:buSzPts val="1400"/>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SzPts val="1400"/>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SzPts val="1400"/>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58" name="Shape 158"/>
          <p:cNvSpPr txBox="1">
            <a:spLocks noGrp="1"/>
          </p:cNvSpPr>
          <p:nvPr>
            <p:ph type="sldNum" idx="12"/>
          </p:nvPr>
        </p:nvSpPr>
        <p:spPr>
          <a:xfrm>
            <a:off x="105200" y="4733944"/>
            <a:ext cx="360600" cy="393600"/>
          </a:xfrm>
          <a:prstGeom prst="rect">
            <a:avLst/>
          </a:prstGeom>
          <a:noFill/>
          <a:ln>
            <a:noFill/>
          </a:ln>
        </p:spPr>
        <p:txBody>
          <a:bodyPr wrap="square" lIns="91425" tIns="91425" rIns="91425" bIns="91425" anchor="ctr" anchorCtr="0">
            <a:noAutofit/>
          </a:bodyPr>
          <a:lstStyle/>
          <a:p>
            <a:pPr marL="0" lvl="0" indent="0" algn="r" rtl="0">
              <a:spcBef>
                <a:spcPts val="0"/>
              </a:spcBef>
              <a:buNone/>
            </a:pPr>
            <a:fld id="{00000000-1234-1234-1234-123412341234}" type="slidenum">
              <a:rPr lang="en-US" sz="800">
                <a:latin typeface="Overpass"/>
                <a:ea typeface="Overpass"/>
                <a:cs typeface="Overpass"/>
                <a:sym typeface="Overpass"/>
              </a:rPr>
              <a:t>‹#›</a:t>
            </a:fld>
            <a:endParaRPr lang="en-US" sz="800" dirty="0">
              <a:latin typeface="Overpass"/>
              <a:ea typeface="Overpass"/>
              <a:cs typeface="Overpass"/>
              <a:sym typeface="Overpass"/>
            </a:endParaRPr>
          </a:p>
        </p:txBody>
      </p:sp>
      <p:sp>
        <p:nvSpPr>
          <p:cNvPr id="159" name="Shape 159"/>
          <p:cNvSpPr txBox="1"/>
          <p:nvPr/>
        </p:nvSpPr>
        <p:spPr>
          <a:xfrm>
            <a:off x="413050" y="4733944"/>
            <a:ext cx="7659300" cy="3936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800" dirty="0">
                <a:solidFill>
                  <a:schemeClr val="dk2"/>
                </a:solidFill>
                <a:latin typeface="Overpass"/>
                <a:ea typeface="Overpass"/>
                <a:cs typeface="Overpass"/>
                <a:sym typeface="Overpass"/>
              </a:rPr>
              <a:t>OPENSHIFT TECHNICAL OVERVIEW</a:t>
            </a:r>
          </a:p>
        </p:txBody>
      </p:sp>
      <p:pic>
        <p:nvPicPr>
          <p:cNvPr id="160" name="Shape 160" descr="logo_interior_black.png"/>
          <p:cNvPicPr preferRelativeResize="0"/>
          <p:nvPr/>
        </p:nvPicPr>
        <p:blipFill rotWithShape="1">
          <a:blip r:embed="rId20">
            <a:alphaModFix/>
          </a:blip>
          <a:srcRect t="396" b="386"/>
          <a:stretch/>
        </p:blipFill>
        <p:spPr>
          <a:xfrm>
            <a:off x="8327450" y="4819525"/>
            <a:ext cx="654674" cy="209000"/>
          </a:xfrm>
          <a:prstGeom prst="rect">
            <a:avLst/>
          </a:prstGeom>
          <a:noFill/>
          <a:ln>
            <a:noFill/>
          </a:ln>
        </p:spPr>
      </p:pic>
      <p:sp>
        <p:nvSpPr>
          <p:cNvPr id="161" name="Shape 161"/>
          <p:cNvSpPr txBox="1">
            <a:spLocks noGrp="1"/>
          </p:cNvSpPr>
          <p:nvPr>
            <p:ph type="title"/>
          </p:nvPr>
        </p:nvSpPr>
        <p:spPr>
          <a:xfrm>
            <a:off x="826650" y="0"/>
            <a:ext cx="7490700" cy="1063200"/>
          </a:xfrm>
          <a:prstGeom prst="rect">
            <a:avLst/>
          </a:prstGeom>
          <a:noFill/>
          <a:ln>
            <a:noFill/>
          </a:ln>
        </p:spPr>
        <p:txBody>
          <a:bodyPr wrap="square" lIns="91425" tIns="91425" rIns="91425" bIns="91425" anchor="b" anchorCtr="0"/>
          <a:lstStyle>
            <a:lvl1pPr lvl="0"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772"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
    <p:bg>
      <p:bgPr>
        <a:blipFill>
          <a:blip r:embed="rId17">
            <a:alphaModFix/>
          </a:blip>
          <a:stretch>
            <a:fillRect/>
          </a:stretch>
        </a:blipFill>
        <a:effectLst/>
      </p:bgPr>
    </p:bg>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826650" y="1660725"/>
            <a:ext cx="7490700" cy="1822200"/>
          </a:xfrm>
          <a:prstGeom prst="rect">
            <a:avLst/>
          </a:prstGeom>
          <a:noFill/>
          <a:ln>
            <a:noFill/>
          </a:ln>
        </p:spPr>
        <p:txBody>
          <a:bodyPr wrap="square" lIns="91425" tIns="91425" rIns="91425" bIns="91425" anchor="ctr" anchorCtr="0"/>
          <a:lstStyle>
            <a:lvl1pPr lvl="0" algn="ctr" rtl="0">
              <a:spcBef>
                <a:spcPts val="0"/>
              </a:spcBef>
              <a:buNone/>
              <a:defRPr sz="3200" b="1">
                <a:solidFill>
                  <a:schemeClr val="lt1"/>
                </a:solidFill>
                <a:latin typeface="Proxima Nova"/>
                <a:ea typeface="Proxima Nova"/>
                <a:cs typeface="Proxima Nova"/>
                <a:sym typeface="Proxima Nova"/>
              </a:defRPr>
            </a:lvl1pPr>
            <a:lvl2pPr lvl="1" algn="ctr" rtl="0">
              <a:spcBef>
                <a:spcPts val="0"/>
              </a:spcBef>
              <a:buNone/>
              <a:defRPr sz="3200" b="1">
                <a:solidFill>
                  <a:schemeClr val="lt1"/>
                </a:solidFill>
                <a:latin typeface="Proxima Nova"/>
                <a:ea typeface="Proxima Nova"/>
                <a:cs typeface="Proxima Nova"/>
                <a:sym typeface="Proxima Nova"/>
              </a:defRPr>
            </a:lvl2pPr>
            <a:lvl3pPr lvl="2" algn="ctr" rtl="0">
              <a:spcBef>
                <a:spcPts val="0"/>
              </a:spcBef>
              <a:buNone/>
              <a:defRPr sz="3200" b="1">
                <a:solidFill>
                  <a:schemeClr val="lt1"/>
                </a:solidFill>
                <a:latin typeface="Proxima Nova"/>
                <a:ea typeface="Proxima Nova"/>
                <a:cs typeface="Proxima Nova"/>
                <a:sym typeface="Proxima Nova"/>
              </a:defRPr>
            </a:lvl3pPr>
            <a:lvl4pPr lvl="3" algn="ctr" rtl="0">
              <a:spcBef>
                <a:spcPts val="0"/>
              </a:spcBef>
              <a:buNone/>
              <a:defRPr sz="3200" b="1">
                <a:solidFill>
                  <a:schemeClr val="lt1"/>
                </a:solidFill>
                <a:latin typeface="Proxima Nova"/>
                <a:ea typeface="Proxima Nova"/>
                <a:cs typeface="Proxima Nova"/>
                <a:sym typeface="Proxima Nova"/>
              </a:defRPr>
            </a:lvl4pPr>
            <a:lvl5pPr lvl="4" algn="ctr" rtl="0">
              <a:spcBef>
                <a:spcPts val="0"/>
              </a:spcBef>
              <a:buNone/>
              <a:defRPr sz="3200" b="1">
                <a:solidFill>
                  <a:schemeClr val="lt1"/>
                </a:solidFill>
                <a:latin typeface="Proxima Nova"/>
                <a:ea typeface="Proxima Nova"/>
                <a:cs typeface="Proxima Nova"/>
                <a:sym typeface="Proxima Nova"/>
              </a:defRPr>
            </a:lvl5pPr>
            <a:lvl6pPr lvl="5" algn="ctr" rtl="0">
              <a:spcBef>
                <a:spcPts val="0"/>
              </a:spcBef>
              <a:buNone/>
              <a:defRPr sz="3200" b="1">
                <a:solidFill>
                  <a:schemeClr val="lt1"/>
                </a:solidFill>
                <a:latin typeface="Proxima Nova"/>
                <a:ea typeface="Proxima Nova"/>
                <a:cs typeface="Proxima Nova"/>
                <a:sym typeface="Proxima Nova"/>
              </a:defRPr>
            </a:lvl6pPr>
            <a:lvl7pPr lvl="6" algn="ctr" rtl="0">
              <a:spcBef>
                <a:spcPts val="0"/>
              </a:spcBef>
              <a:buNone/>
              <a:defRPr sz="3200" b="1">
                <a:solidFill>
                  <a:schemeClr val="lt1"/>
                </a:solidFill>
                <a:latin typeface="Proxima Nova"/>
                <a:ea typeface="Proxima Nova"/>
                <a:cs typeface="Proxima Nova"/>
                <a:sym typeface="Proxima Nova"/>
              </a:defRPr>
            </a:lvl7pPr>
            <a:lvl8pPr lvl="7" algn="ctr" rtl="0">
              <a:spcBef>
                <a:spcPts val="0"/>
              </a:spcBef>
              <a:buNone/>
              <a:defRPr sz="3200" b="1">
                <a:solidFill>
                  <a:schemeClr val="lt1"/>
                </a:solidFill>
                <a:latin typeface="Proxima Nova"/>
                <a:ea typeface="Proxima Nova"/>
                <a:cs typeface="Proxima Nova"/>
                <a:sym typeface="Proxima Nova"/>
              </a:defRPr>
            </a:lvl8pPr>
            <a:lvl9pPr lvl="8" algn="ctr" rtl="0">
              <a:spcBef>
                <a:spcPts val="0"/>
              </a:spcBef>
              <a:buNone/>
              <a:defRPr sz="3200" b="1">
                <a:solidFill>
                  <a:schemeClr val="lt1"/>
                </a:solidFill>
                <a:latin typeface="Proxima Nova"/>
                <a:ea typeface="Proxima Nova"/>
                <a:cs typeface="Proxima Nova"/>
                <a:sym typeface="Proxima Nova"/>
              </a:defRPr>
            </a:lvl9pPr>
          </a:lstStyle>
          <a:p>
            <a:endParaRPr/>
          </a:p>
        </p:txBody>
      </p:sp>
      <p:pic>
        <p:nvPicPr>
          <p:cNvPr id="274" name="Shape 274" descr="logo_interior_white.png"/>
          <p:cNvPicPr preferRelativeResize="0"/>
          <p:nvPr/>
        </p:nvPicPr>
        <p:blipFill rotWithShape="1">
          <a:blip r:embed="rId18">
            <a:alphaModFix/>
          </a:blip>
          <a:srcRect t="396" b="386"/>
          <a:stretch/>
        </p:blipFill>
        <p:spPr>
          <a:xfrm>
            <a:off x="8327450" y="4819525"/>
            <a:ext cx="654674" cy="209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766" r:id="rId13"/>
    <p:sldLayoutId id="2147483767" r:id="rId14"/>
    <p:sldLayoutId id="21474837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756500"/>
          </a:xfrm>
          <a:prstGeom prst="rect">
            <a:avLst/>
          </a:prstGeom>
        </p:spPr>
        <p:txBody>
          <a:bodyPr vert="horz" lIns="91440" tIns="45720" rIns="91440" bIns="45720" rtlCol="0" anchor="ctr">
            <a:normAutofit/>
          </a:bodyPr>
          <a:lstStyle/>
          <a:p>
            <a:r>
              <a:rPr lang="en-US" dirty="0"/>
              <a:t>USE ALL CAPS FOR HEADERS</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5EEDE9-36AA-984F-93E3-FD11C2A5375C}" type="datetimeFigureOut">
              <a:rPr lang="en-US" smtClean="0"/>
              <a:t>8/12/2018</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77A18D1-747A-5441-B378-7D2058A300B6}" type="slidenum">
              <a:rPr lang="en-US" smtClean="0"/>
              <a:t>‹#›</a:t>
            </a:fld>
            <a:endParaRPr lang="en-US"/>
          </a:p>
        </p:txBody>
      </p:sp>
    </p:spTree>
    <p:extLst>
      <p:ext uri="{BB962C8B-B14F-4D97-AF65-F5344CB8AC3E}">
        <p14:creationId xmlns:p14="http://schemas.microsoft.com/office/powerpoint/2010/main" val="2618361214"/>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Lst>
  <p:txStyles>
    <p:titleStyle>
      <a:lvl1pPr algn="ctr" defTabSz="685800" rtl="0" eaLnBrk="1" latinLnBrk="0" hangingPunct="1">
        <a:lnSpc>
          <a:spcPct val="90000"/>
        </a:lnSpc>
        <a:spcBef>
          <a:spcPct val="0"/>
        </a:spcBef>
        <a:buNone/>
        <a:defRPr sz="3600" b="1" i="0" kern="1200">
          <a:solidFill>
            <a:schemeClr val="tx1"/>
          </a:solidFill>
          <a:latin typeface="Effra" charset="0"/>
          <a:ea typeface="Effra" charset="0"/>
          <a:cs typeface="Effra" charset="0"/>
        </a:defRPr>
      </a:lvl1pPr>
    </p:titleStyle>
    <p:bodyStyle>
      <a:lvl1pPr marL="171450" indent="-171450" algn="l" defTabSz="685800" rtl="0" eaLnBrk="1" latinLnBrk="0" hangingPunct="1">
        <a:lnSpc>
          <a:spcPct val="90000"/>
        </a:lnSpc>
        <a:spcBef>
          <a:spcPts val="750"/>
        </a:spcBef>
        <a:buFont typeface="Arial"/>
        <a:buChar char="•"/>
        <a:defRPr sz="2100" b="0" i="0" kern="1200">
          <a:solidFill>
            <a:schemeClr val="tx1"/>
          </a:solidFill>
          <a:latin typeface="Open Sans" charset="0"/>
          <a:ea typeface="Open Sans" charset="0"/>
          <a:cs typeface="Open Sans" charset="0"/>
        </a:defRPr>
      </a:lvl1pPr>
      <a:lvl2pPr marL="514350" indent="-171450" algn="l" defTabSz="685800" rtl="0" eaLnBrk="1" latinLnBrk="0" hangingPunct="1">
        <a:lnSpc>
          <a:spcPct val="90000"/>
        </a:lnSpc>
        <a:spcBef>
          <a:spcPts val="375"/>
        </a:spcBef>
        <a:buFont typeface="Arial"/>
        <a:buChar char="•"/>
        <a:defRPr sz="1800" b="0" i="0" kern="1200">
          <a:solidFill>
            <a:schemeClr val="tx1"/>
          </a:solidFill>
          <a:latin typeface="Open Sans" charset="0"/>
          <a:ea typeface="Open Sans" charset="0"/>
          <a:cs typeface="Open Sans" charset="0"/>
        </a:defRPr>
      </a:lvl2pPr>
      <a:lvl3pPr marL="857250" indent="-171450" algn="l" defTabSz="685800" rtl="0" eaLnBrk="1" latinLnBrk="0" hangingPunct="1">
        <a:lnSpc>
          <a:spcPct val="90000"/>
        </a:lnSpc>
        <a:spcBef>
          <a:spcPts val="375"/>
        </a:spcBef>
        <a:buFont typeface="Arial"/>
        <a:buChar char="•"/>
        <a:defRPr sz="1500" b="0" i="0" kern="1200">
          <a:solidFill>
            <a:schemeClr val="tx1"/>
          </a:solidFill>
          <a:latin typeface="Open Sans" charset="0"/>
          <a:ea typeface="Open Sans" charset="0"/>
          <a:cs typeface="Open Sans" charset="0"/>
        </a:defRPr>
      </a:lvl3pPr>
      <a:lvl4pPr marL="1200150" indent="-171450" algn="l" defTabSz="685800" rtl="0" eaLnBrk="1" latinLnBrk="0" hangingPunct="1">
        <a:lnSpc>
          <a:spcPct val="90000"/>
        </a:lnSpc>
        <a:spcBef>
          <a:spcPts val="375"/>
        </a:spcBef>
        <a:buFont typeface="Arial"/>
        <a:buChar char="•"/>
        <a:defRPr sz="1350" b="0" i="0" kern="1200">
          <a:solidFill>
            <a:schemeClr val="tx1"/>
          </a:solidFill>
          <a:latin typeface="Open Sans" charset="0"/>
          <a:ea typeface="Open Sans" charset="0"/>
          <a:cs typeface="Open Sans" charset="0"/>
        </a:defRPr>
      </a:lvl4pPr>
      <a:lvl5pPr marL="1543050" indent="-171450" algn="l" defTabSz="685800" rtl="0" eaLnBrk="1" latinLnBrk="0" hangingPunct="1">
        <a:lnSpc>
          <a:spcPct val="90000"/>
        </a:lnSpc>
        <a:spcBef>
          <a:spcPts val="375"/>
        </a:spcBef>
        <a:buFont typeface="Arial"/>
        <a:buChar char="•"/>
        <a:defRPr sz="1350" b="0" i="0" kern="1200">
          <a:solidFill>
            <a:schemeClr val="tx1"/>
          </a:solidFill>
          <a:latin typeface="Open Sans" charset="0"/>
          <a:ea typeface="Open Sans" charset="0"/>
          <a:cs typeface="Open Sans"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15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3.xml"/></Relationships>
</file>

<file path=ppt/slides/_rels/slide1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1.xml"/><Relationship Id="rId6" Type="http://schemas.openxmlformats.org/officeDocument/2006/relationships/image" Target="../media/image62.png"/><Relationship Id="rId11" Type="http://schemas.openxmlformats.org/officeDocument/2006/relationships/image" Target="../media/image67.jpe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74.jpeg"/><Relationship Id="rId13" Type="http://schemas.openxmlformats.org/officeDocument/2006/relationships/image" Target="../media/image79.jpeg"/><Relationship Id="rId18" Type="http://schemas.openxmlformats.org/officeDocument/2006/relationships/image" Target="../media/image84.png"/><Relationship Id="rId3" Type="http://schemas.openxmlformats.org/officeDocument/2006/relationships/image" Target="../media/image69.jp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jpg"/><Relationship Id="rId2" Type="http://schemas.openxmlformats.org/officeDocument/2006/relationships/image" Target="../media/image68.png"/><Relationship Id="rId16" Type="http://schemas.openxmlformats.org/officeDocument/2006/relationships/image" Target="../media/image82.png"/><Relationship Id="rId1" Type="http://schemas.openxmlformats.org/officeDocument/2006/relationships/slideLayout" Target="../slideLayouts/slideLayout61.xml"/><Relationship Id="rId6" Type="http://schemas.openxmlformats.org/officeDocument/2006/relationships/image" Target="../media/image72.png"/><Relationship Id="rId11" Type="http://schemas.openxmlformats.org/officeDocument/2006/relationships/image" Target="../media/image77.jpeg"/><Relationship Id="rId5" Type="http://schemas.openxmlformats.org/officeDocument/2006/relationships/image" Target="../media/image71.png"/><Relationship Id="rId15" Type="http://schemas.openxmlformats.org/officeDocument/2006/relationships/image" Target="../media/image81.jpeg"/><Relationship Id="rId10" Type="http://schemas.openxmlformats.org/officeDocument/2006/relationships/image" Target="../media/image76.jpeg"/><Relationship Id="rId4" Type="http://schemas.openxmlformats.org/officeDocument/2006/relationships/image" Target="../media/image70.png"/><Relationship Id="rId9" Type="http://schemas.openxmlformats.org/officeDocument/2006/relationships/image" Target="../media/image75.jpeg"/><Relationship Id="rId14" Type="http://schemas.openxmlformats.org/officeDocument/2006/relationships/image" Target="../media/image8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87.png"/><Relationship Id="rId4" Type="http://schemas.openxmlformats.org/officeDocument/2006/relationships/image" Target="../media/image86.png"/></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5.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117.png"/><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117.png"/><Relationship Id="rId4"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2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2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22.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6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54.xml"/><Relationship Id="rId1" Type="http://schemas.openxmlformats.org/officeDocument/2006/relationships/slideLayout" Target="../slideLayouts/slideLayout2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2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2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2.xml"/></Relationships>
</file>

<file path=ppt/slides/_rels/slide7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2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22.xml"/><Relationship Id="rId6" Type="http://schemas.openxmlformats.org/officeDocument/2006/relationships/image" Target="../media/image123.png"/><Relationship Id="rId11" Type="http://schemas.openxmlformats.org/officeDocument/2006/relationships/image" Target="../media/image13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7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29.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60.xml"/><Relationship Id="rId1" Type="http://schemas.openxmlformats.org/officeDocument/2006/relationships/slideLayout" Target="../slideLayouts/slideLayout22.xml"/><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21.png"/><Relationship Id="rId9" Type="http://schemas.openxmlformats.org/officeDocument/2006/relationships/image" Target="../media/image125.png"/></Relationships>
</file>

<file path=ppt/slides/_rels/slide7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33.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22.xml"/><Relationship Id="rId6" Type="http://schemas.openxmlformats.org/officeDocument/2006/relationships/image" Target="../media/image128.png"/><Relationship Id="rId11" Type="http://schemas.openxmlformats.org/officeDocument/2006/relationships/image" Target="../media/image123.png"/><Relationship Id="rId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26.png"/><Relationship Id="rId9" Type="http://schemas.openxmlformats.org/officeDocument/2006/relationships/image" Target="../media/image121.png"/></Relationships>
</file>

<file path=ppt/slides/_rels/slide7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23.png"/><Relationship Id="rId3" Type="http://schemas.openxmlformats.org/officeDocument/2006/relationships/image" Target="../media/image133.png"/><Relationship Id="rId7" Type="http://schemas.openxmlformats.org/officeDocument/2006/relationships/image" Target="../media/image128.png"/><Relationship Id="rId12"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22.xml"/><Relationship Id="rId6" Type="http://schemas.openxmlformats.org/officeDocument/2006/relationships/image" Target="../media/image127.png"/><Relationship Id="rId11" Type="http://schemas.openxmlformats.org/officeDocument/2006/relationships/image" Target="../media/image121.png"/><Relationship Id="rId5" Type="http://schemas.openxmlformats.org/officeDocument/2006/relationships/image" Target="../media/image126.png"/><Relationship Id="rId10" Type="http://schemas.openxmlformats.org/officeDocument/2006/relationships/image" Target="../media/image120.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24.png"/></Relationships>
</file>

<file path=ppt/slides/_rels/slide7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22.png"/><Relationship Id="rId3" Type="http://schemas.openxmlformats.org/officeDocument/2006/relationships/image" Target="../media/image134.png"/><Relationship Id="rId7" Type="http://schemas.openxmlformats.org/officeDocument/2006/relationships/image" Target="../media/image127.png"/><Relationship Id="rId12"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22.xml"/><Relationship Id="rId6" Type="http://schemas.openxmlformats.org/officeDocument/2006/relationships/image" Target="../media/image126.png"/><Relationship Id="rId11" Type="http://schemas.openxmlformats.org/officeDocument/2006/relationships/image" Target="../media/image120.png"/><Relationship Id="rId5" Type="http://schemas.openxmlformats.org/officeDocument/2006/relationships/image" Target="../media/image125.png"/><Relationship Id="rId15" Type="http://schemas.openxmlformats.org/officeDocument/2006/relationships/image" Target="../media/image124.png"/><Relationship Id="rId10" Type="http://schemas.openxmlformats.org/officeDocument/2006/relationships/image" Target="../media/image130.png"/><Relationship Id="rId4" Type="http://schemas.openxmlformats.org/officeDocument/2006/relationships/image" Target="../media/image133.png"/><Relationship Id="rId9" Type="http://schemas.openxmlformats.org/officeDocument/2006/relationships/image" Target="../media/image129.png"/><Relationship Id="rId14" Type="http://schemas.openxmlformats.org/officeDocument/2006/relationships/image" Target="../media/image123.png"/></Relationships>
</file>

<file path=ppt/slides/_rels/slide76.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29.png"/><Relationship Id="rId18" Type="http://schemas.openxmlformats.org/officeDocument/2006/relationships/image" Target="../media/image123.png"/><Relationship Id="rId3" Type="http://schemas.openxmlformats.org/officeDocument/2006/relationships/image" Target="../media/image135.png"/><Relationship Id="rId7" Type="http://schemas.openxmlformats.org/officeDocument/2006/relationships/image" Target="../media/image134.png"/><Relationship Id="rId12" Type="http://schemas.openxmlformats.org/officeDocument/2006/relationships/image" Target="../media/image128.png"/><Relationship Id="rId17" Type="http://schemas.openxmlformats.org/officeDocument/2006/relationships/image" Target="../media/image122.png"/><Relationship Id="rId2" Type="http://schemas.openxmlformats.org/officeDocument/2006/relationships/notesSlide" Target="../notesSlides/notesSlide64.xml"/><Relationship Id="rId16" Type="http://schemas.openxmlformats.org/officeDocument/2006/relationships/image" Target="../media/image121.png"/><Relationship Id="rId1" Type="http://schemas.openxmlformats.org/officeDocument/2006/relationships/slideLayout" Target="../slideLayouts/slideLayout22.xml"/><Relationship Id="rId6" Type="http://schemas.openxmlformats.org/officeDocument/2006/relationships/image" Target="../media/image138.png"/><Relationship Id="rId11" Type="http://schemas.openxmlformats.org/officeDocument/2006/relationships/image" Target="../media/image127.png"/><Relationship Id="rId5" Type="http://schemas.openxmlformats.org/officeDocument/2006/relationships/image" Target="../media/image137.png"/><Relationship Id="rId15" Type="http://schemas.openxmlformats.org/officeDocument/2006/relationships/image" Target="../media/image120.png"/><Relationship Id="rId10" Type="http://schemas.openxmlformats.org/officeDocument/2006/relationships/image" Target="../media/image126.png"/><Relationship Id="rId19" Type="http://schemas.openxmlformats.org/officeDocument/2006/relationships/image" Target="../media/image124.png"/><Relationship Id="rId4" Type="http://schemas.openxmlformats.org/officeDocument/2006/relationships/image" Target="../media/image136.png"/><Relationship Id="rId9" Type="http://schemas.openxmlformats.org/officeDocument/2006/relationships/image" Target="../media/image125.png"/><Relationship Id="rId14" Type="http://schemas.openxmlformats.org/officeDocument/2006/relationships/image" Target="../media/image130.png"/></Relationships>
</file>

<file path=ppt/slides/_rels/slide77.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27.png"/><Relationship Id="rId18" Type="http://schemas.openxmlformats.org/officeDocument/2006/relationships/image" Target="../media/image121.png"/><Relationship Id="rId3" Type="http://schemas.openxmlformats.org/officeDocument/2006/relationships/image" Target="../media/image139.png"/><Relationship Id="rId21" Type="http://schemas.openxmlformats.org/officeDocument/2006/relationships/image" Target="../media/image124.png"/><Relationship Id="rId7" Type="http://schemas.openxmlformats.org/officeDocument/2006/relationships/image" Target="../media/image137.png"/><Relationship Id="rId12" Type="http://schemas.openxmlformats.org/officeDocument/2006/relationships/image" Target="../media/image126.png"/><Relationship Id="rId17" Type="http://schemas.openxmlformats.org/officeDocument/2006/relationships/image" Target="../media/image120.png"/><Relationship Id="rId2" Type="http://schemas.openxmlformats.org/officeDocument/2006/relationships/notesSlide" Target="../notesSlides/notesSlide65.xml"/><Relationship Id="rId16" Type="http://schemas.openxmlformats.org/officeDocument/2006/relationships/image" Target="../media/image130.png"/><Relationship Id="rId20" Type="http://schemas.openxmlformats.org/officeDocument/2006/relationships/image" Target="../media/image123.png"/><Relationship Id="rId1" Type="http://schemas.openxmlformats.org/officeDocument/2006/relationships/slideLayout" Target="../slideLayouts/slideLayout22.xml"/><Relationship Id="rId6" Type="http://schemas.openxmlformats.org/officeDocument/2006/relationships/image" Target="../media/image136.png"/><Relationship Id="rId11" Type="http://schemas.openxmlformats.org/officeDocument/2006/relationships/image" Target="../media/image125.png"/><Relationship Id="rId5" Type="http://schemas.openxmlformats.org/officeDocument/2006/relationships/image" Target="../media/image135.png"/><Relationship Id="rId15" Type="http://schemas.openxmlformats.org/officeDocument/2006/relationships/image" Target="../media/image129.png"/><Relationship Id="rId10" Type="http://schemas.openxmlformats.org/officeDocument/2006/relationships/image" Target="../media/image133.png"/><Relationship Id="rId19" Type="http://schemas.openxmlformats.org/officeDocument/2006/relationships/image" Target="../media/image122.png"/><Relationship Id="rId4" Type="http://schemas.openxmlformats.org/officeDocument/2006/relationships/image" Target="../media/image140.png"/><Relationship Id="rId9" Type="http://schemas.openxmlformats.org/officeDocument/2006/relationships/image" Target="../media/image134.png"/><Relationship Id="rId14" Type="http://schemas.openxmlformats.org/officeDocument/2006/relationships/image" Target="../media/image128.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43.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3.xml"/><Relationship Id="rId5" Type="http://schemas.openxmlformats.org/officeDocument/2006/relationships/image" Target="../media/image52.png"/><Relationship Id="rId4" Type="http://schemas.openxmlformats.org/officeDocument/2006/relationships/image" Target="../media/image51.png"/></Relationships>
</file>

<file path=ppt/slides/_rels/slide8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6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9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hyperlink" Target="https://www.redhat.com/en/technologies/cloud-computing/cloud-access" TargetMode="External"/><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13.xml"/><Relationship Id="rId5" Type="http://schemas.openxmlformats.org/officeDocument/2006/relationships/hyperlink" Target="https://github.com/openshift/openshift-ansible-contrib/tree/master/reference-architecture/azure-ansible" TargetMode="External"/><Relationship Id="rId4" Type="http://schemas.openxmlformats.org/officeDocument/2006/relationships/hyperlink" Target="https://azuremarketplace.microsoft.com/en-us/marketplace/apps?filters=test-drive"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821825" y="2019300"/>
            <a:ext cx="5943600" cy="685800"/>
          </a:xfrm>
          <a:prstGeom prst="rect">
            <a:avLst/>
          </a:prstGeom>
        </p:spPr>
        <p:txBody>
          <a:bodyPr wrap="square" lIns="91425" tIns="91425" rIns="91425" bIns="91425" anchor="b" anchorCtr="0">
            <a:noAutofit/>
          </a:bodyPr>
          <a:lstStyle/>
          <a:p>
            <a:pPr marL="0" lvl="0" indent="0" rtl="0">
              <a:spcBef>
                <a:spcPts val="0"/>
              </a:spcBef>
              <a:buNone/>
            </a:pPr>
            <a:r>
              <a:rPr lang="en-US" dirty="0"/>
              <a:t>OpenShift on Microsoft Azure Workshop</a:t>
            </a:r>
          </a:p>
        </p:txBody>
      </p:sp>
      <p:sp>
        <p:nvSpPr>
          <p:cNvPr id="304" name="Shape 304"/>
          <p:cNvSpPr txBox="1">
            <a:spLocks noGrp="1"/>
          </p:cNvSpPr>
          <p:nvPr>
            <p:ph type="title"/>
          </p:nvPr>
        </p:nvSpPr>
        <p:spPr>
          <a:xfrm>
            <a:off x="1821825" y="2845025"/>
            <a:ext cx="5943600" cy="685800"/>
          </a:xfrm>
          <a:prstGeom prst="rect">
            <a:avLst/>
          </a:prstGeom>
        </p:spPr>
        <p:txBody>
          <a:bodyPr wrap="square" lIns="91425" tIns="91425" rIns="91425" bIns="91425" anchor="b" anchorCtr="0">
            <a:noAutofit/>
          </a:bodyPr>
          <a:lstStyle/>
          <a:p>
            <a:pPr marL="0" lvl="0" indent="0">
              <a:spcBef>
                <a:spcPts val="0"/>
              </a:spcBef>
              <a:buNone/>
            </a:pPr>
            <a:r>
              <a:rPr lang="en-US" sz="1400" dirty="0"/>
              <a:t>Eric Webb, Cardinal Solutions</a:t>
            </a:r>
          </a:p>
          <a:p>
            <a:pPr marL="0" lvl="0" indent="0" rtl="0">
              <a:spcBef>
                <a:spcPts val="0"/>
              </a:spcBef>
              <a:buNone/>
            </a:pP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756500"/>
          </a:xfrm>
        </p:spPr>
        <p:txBody>
          <a:bodyPr>
            <a:normAutofit/>
          </a:bodyPr>
          <a:lstStyle/>
          <a:p>
            <a:r>
              <a:rPr lang="en-US" dirty="0"/>
              <a:t>MICROSOFT PARTNERSHIP</a:t>
            </a:r>
          </a:p>
        </p:txBody>
      </p:sp>
      <p:sp>
        <p:nvSpPr>
          <p:cNvPr id="8" name="Text Placeholder 7"/>
          <p:cNvSpPr>
            <a:spLocks noGrp="1"/>
          </p:cNvSpPr>
          <p:nvPr>
            <p:ph type="body" idx="1"/>
          </p:nvPr>
        </p:nvSpPr>
        <p:spPr/>
        <p:txBody>
          <a:bodyPr>
            <a:normAutofit fontScale="77500" lnSpcReduction="20000"/>
          </a:bodyPr>
          <a:lstStyle/>
          <a:p>
            <a:r>
              <a:rPr lang="en-US" dirty="0">
                <a:latin typeface="Open Sans Light" charset="0"/>
                <a:ea typeface="Open Sans Light" charset="0"/>
                <a:cs typeface="Open Sans Light" charset="0"/>
              </a:rPr>
              <a:t>Named a select member of the Microsoft National Solution Provider program in 2016.</a:t>
            </a:r>
          </a:p>
        </p:txBody>
      </p:sp>
      <p:pic>
        <p:nvPicPr>
          <p:cNvPr id="3" name="Picture 2">
            <a:extLst>
              <a:ext uri="{FF2B5EF4-FFF2-40B4-BE49-F238E27FC236}">
                <a16:creationId xmlns:a16="http://schemas.microsoft.com/office/drawing/2014/main" id="{51A05530-995F-4851-B706-568192EAD15B}"/>
              </a:ext>
            </a:extLst>
          </p:cNvPr>
          <p:cNvPicPr>
            <a:picLocks noChangeAspect="1"/>
          </p:cNvPicPr>
          <p:nvPr/>
        </p:nvPicPr>
        <p:blipFill>
          <a:blip r:embed="rId3"/>
          <a:stretch>
            <a:fillRect/>
          </a:stretch>
        </p:blipFill>
        <p:spPr>
          <a:xfrm>
            <a:off x="714428" y="1482858"/>
            <a:ext cx="7622826" cy="3352109"/>
          </a:xfrm>
          <a:prstGeom prst="rect">
            <a:avLst/>
          </a:prstGeom>
        </p:spPr>
      </p:pic>
    </p:spTree>
    <p:extLst>
      <p:ext uri="{BB962C8B-B14F-4D97-AF65-F5344CB8AC3E}">
        <p14:creationId xmlns:p14="http://schemas.microsoft.com/office/powerpoint/2010/main" val="3523025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Shape 263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smtClean="0"/>
              <a:t>100</a:t>
            </a:fld>
            <a:endParaRPr lang="en-US" dirty="0"/>
          </a:p>
        </p:txBody>
      </p:sp>
      <p:sp>
        <p:nvSpPr>
          <p:cNvPr id="2631" name="Shape 263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a:t>Getting Started</a:t>
            </a:r>
            <a:endParaRPr lang="en-US" dirty="0"/>
          </a:p>
        </p:txBody>
      </p:sp>
      <p:sp>
        <p:nvSpPr>
          <p:cNvPr id="2633" name="Shape 2633"/>
          <p:cNvSpPr txBox="1"/>
          <p:nvPr/>
        </p:nvSpPr>
        <p:spPr>
          <a:xfrm>
            <a:off x="1012650" y="1202999"/>
            <a:ext cx="4322402" cy="3060904"/>
          </a:xfrm>
          <a:prstGeom prst="rect">
            <a:avLst/>
          </a:prstGeom>
          <a:noFill/>
          <a:ln>
            <a:noFill/>
          </a:ln>
        </p:spPr>
        <p:txBody>
          <a:bodyPr wrap="square" lIns="91425" tIns="91425" rIns="91425" bIns="91425" anchor="t" anchorCtr="0">
            <a:noAutofit/>
          </a:bodyPr>
          <a:lstStyle/>
          <a:p>
            <a:pPr>
              <a:lnSpc>
                <a:spcPct val="115000"/>
              </a:lnSpc>
              <a:spcBef>
                <a:spcPts val="600"/>
              </a:spcBef>
              <a:buSzPts val="1400"/>
            </a:pPr>
            <a:r>
              <a:rPr lang="en-US" sz="1800" b="1" dirty="0">
                <a:latin typeface="Proxima Nova"/>
                <a:ea typeface="Proxima Nova"/>
                <a:cs typeface="Proxima Nova"/>
                <a:sym typeface="Proxima Nova"/>
              </a:rPr>
              <a:t>Cardinal OpenShift Fast Start</a:t>
            </a:r>
          </a:p>
          <a:p>
            <a:pPr marL="139700">
              <a:lnSpc>
                <a:spcPct val="115000"/>
              </a:lnSpc>
              <a:spcBef>
                <a:spcPts val="600"/>
              </a:spcBef>
              <a:buSzPts val="1400"/>
            </a:pPr>
            <a:endParaRPr lang="en-US" dirty="0"/>
          </a:p>
          <a:p>
            <a:pPr lvl="1"/>
            <a:r>
              <a:rPr lang="en-US" dirty="0"/>
              <a:t>Cardinal Solutions and Red Hat will guide you through a short-term, structured engagement that will:</a:t>
            </a:r>
          </a:p>
          <a:p>
            <a:pPr lvl="1"/>
            <a:endParaRPr lang="en-US" dirty="0"/>
          </a:p>
          <a:p>
            <a:pPr marL="285750" lvl="1" indent="-285750">
              <a:buFont typeface="Arial" panose="020B0604020202020204" pitchFamily="34" charset="0"/>
              <a:buChar char="•"/>
            </a:pPr>
            <a:r>
              <a:rPr lang="en-US" dirty="0"/>
              <a:t>Educate you on OpenShift’s capabilities and the value of using containers for development</a:t>
            </a:r>
          </a:p>
          <a:p>
            <a:pPr marL="285750" lvl="1" indent="-285750">
              <a:buFont typeface="Arial" panose="020B0604020202020204" pitchFamily="34" charset="0"/>
              <a:buChar char="•"/>
            </a:pPr>
            <a:r>
              <a:rPr lang="en-US" dirty="0"/>
              <a:t>Help determine suitable use cases based on your current applications </a:t>
            </a:r>
          </a:p>
          <a:p>
            <a:pPr marL="285750" lvl="1" indent="-285750">
              <a:buFont typeface="Arial" panose="020B0604020202020204" pitchFamily="34" charset="0"/>
              <a:buChar char="•"/>
            </a:pPr>
            <a:r>
              <a:rPr lang="en-US" dirty="0"/>
              <a:t>Deploy a working OpenShift cluster hosting your chosen workloads</a:t>
            </a:r>
          </a:p>
          <a:p>
            <a:pPr marL="0" lvl="0" indent="0" rtl="0">
              <a:lnSpc>
                <a:spcPct val="100000"/>
              </a:lnSpc>
              <a:spcBef>
                <a:spcPts val="600"/>
              </a:spcBef>
              <a:buNone/>
            </a:pPr>
            <a:endParaRPr dirty="0">
              <a:latin typeface="Proxima Nova"/>
              <a:ea typeface="Proxima Nova"/>
              <a:cs typeface="Proxima Nova"/>
              <a:sym typeface="Proxima Nova"/>
            </a:endParaRPr>
          </a:p>
        </p:txBody>
      </p:sp>
      <p:pic>
        <p:nvPicPr>
          <p:cNvPr id="2" name="Picture 1">
            <a:extLst>
              <a:ext uri="{FF2B5EF4-FFF2-40B4-BE49-F238E27FC236}">
                <a16:creationId xmlns:a16="http://schemas.microsoft.com/office/drawing/2014/main" id="{BDA93018-F7E5-4618-ADD3-7D342E0584D1}"/>
              </a:ext>
            </a:extLst>
          </p:cNvPr>
          <p:cNvPicPr>
            <a:picLocks noChangeAspect="1"/>
          </p:cNvPicPr>
          <p:nvPr/>
        </p:nvPicPr>
        <p:blipFill>
          <a:blip r:embed="rId3"/>
          <a:stretch>
            <a:fillRect/>
          </a:stretch>
        </p:blipFill>
        <p:spPr>
          <a:xfrm>
            <a:off x="5801762" y="2667526"/>
            <a:ext cx="3021242" cy="1596377"/>
          </a:xfrm>
          <a:prstGeom prst="rect">
            <a:avLst/>
          </a:prstGeom>
        </p:spPr>
      </p:pic>
      <p:pic>
        <p:nvPicPr>
          <p:cNvPr id="3" name="Picture 2">
            <a:extLst>
              <a:ext uri="{FF2B5EF4-FFF2-40B4-BE49-F238E27FC236}">
                <a16:creationId xmlns:a16="http://schemas.microsoft.com/office/drawing/2014/main" id="{8244C238-8E4D-47F4-994A-F3149E3F24D2}"/>
              </a:ext>
            </a:extLst>
          </p:cNvPr>
          <p:cNvPicPr>
            <a:picLocks noChangeAspect="1"/>
          </p:cNvPicPr>
          <p:nvPr/>
        </p:nvPicPr>
        <p:blipFill>
          <a:blip r:embed="rId4"/>
          <a:stretch>
            <a:fillRect/>
          </a:stretch>
        </p:blipFill>
        <p:spPr>
          <a:xfrm>
            <a:off x="5798707" y="1202999"/>
            <a:ext cx="2964437" cy="1188823"/>
          </a:xfrm>
          <a:prstGeom prst="rect">
            <a:avLst/>
          </a:prstGeom>
        </p:spPr>
      </p:pic>
    </p:spTree>
    <p:extLst>
      <p:ext uri="{BB962C8B-B14F-4D97-AF65-F5344CB8AC3E}">
        <p14:creationId xmlns:p14="http://schemas.microsoft.com/office/powerpoint/2010/main" val="31109429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sp>
        <p:nvSpPr>
          <p:cNvPr id="2643" name="Shape 2643"/>
          <p:cNvSpPr txBox="1">
            <a:spLocks noGrp="1"/>
          </p:cNvSpPr>
          <p:nvPr>
            <p:ph type="title"/>
          </p:nvPr>
        </p:nvSpPr>
        <p:spPr>
          <a:xfrm>
            <a:off x="1786275" y="1895025"/>
            <a:ext cx="5938800" cy="1214700"/>
          </a:xfrm>
          <a:prstGeom prst="rect">
            <a:avLst/>
          </a:prstGeom>
        </p:spPr>
        <p:txBody>
          <a:bodyPr wrap="square" lIns="91425" tIns="91425" rIns="91425" bIns="91425" anchor="ctr" anchorCtr="0">
            <a:noAutofit/>
          </a:bodyPr>
          <a:lstStyle/>
          <a:p>
            <a:pPr marL="0" lvl="0" indent="0" rtl="0">
              <a:spcBef>
                <a:spcPts val="0"/>
              </a:spcBef>
              <a:buNone/>
            </a:pPr>
            <a:r>
              <a:rPr lang="en-US" dirty="0"/>
              <a:t>THANK YOU</a:t>
            </a:r>
          </a:p>
        </p:txBody>
      </p:sp>
      <p:sp>
        <p:nvSpPr>
          <p:cNvPr id="2644" name="Shape 2644"/>
          <p:cNvSpPr txBox="1">
            <a:spLocks noGrp="1"/>
          </p:cNvSpPr>
          <p:nvPr>
            <p:ph type="subTitle" idx="1"/>
          </p:nvPr>
        </p:nvSpPr>
        <p:spPr>
          <a:xfrm>
            <a:off x="2276725" y="3264788"/>
            <a:ext cx="2378700" cy="309900"/>
          </a:xfrm>
          <a:prstGeom prst="rect">
            <a:avLst/>
          </a:prstGeom>
        </p:spPr>
        <p:txBody>
          <a:bodyPr wrap="square" lIns="91425" tIns="91425" rIns="91425" bIns="91425" anchor="ctr" anchorCtr="0">
            <a:noAutofit/>
          </a:bodyPr>
          <a:lstStyle/>
          <a:p>
            <a:pPr marL="0" lvl="0" indent="0" rtl="0">
              <a:spcBef>
                <a:spcPts val="0"/>
              </a:spcBef>
              <a:buNone/>
            </a:pPr>
            <a:r>
              <a:rPr lang="en-US" dirty="0"/>
              <a:t>plus.google.com/+RedHat</a:t>
            </a:r>
          </a:p>
        </p:txBody>
      </p:sp>
      <p:sp>
        <p:nvSpPr>
          <p:cNvPr id="2645" name="Shape 2645"/>
          <p:cNvSpPr txBox="1">
            <a:spLocks noGrp="1"/>
          </p:cNvSpPr>
          <p:nvPr>
            <p:ph type="subTitle" idx="2"/>
          </p:nvPr>
        </p:nvSpPr>
        <p:spPr>
          <a:xfrm>
            <a:off x="2276725" y="3732403"/>
            <a:ext cx="2378700" cy="309900"/>
          </a:xfrm>
          <a:prstGeom prst="rect">
            <a:avLst/>
          </a:prstGeom>
        </p:spPr>
        <p:txBody>
          <a:bodyPr wrap="square" lIns="91425" tIns="91425" rIns="91425" bIns="91425" anchor="ctr" anchorCtr="0">
            <a:noAutofit/>
          </a:bodyPr>
          <a:lstStyle/>
          <a:p>
            <a:pPr marL="0" lvl="0" indent="0" rtl="0">
              <a:spcBef>
                <a:spcPts val="0"/>
              </a:spcBef>
              <a:buNone/>
            </a:pPr>
            <a:r>
              <a:rPr lang="en-US" dirty="0"/>
              <a:t>linkedin.com/company/red-hat</a:t>
            </a:r>
          </a:p>
        </p:txBody>
      </p:sp>
      <p:sp>
        <p:nvSpPr>
          <p:cNvPr id="2646" name="Shape 2646"/>
          <p:cNvSpPr txBox="1">
            <a:spLocks noGrp="1"/>
          </p:cNvSpPr>
          <p:nvPr>
            <p:ph type="subTitle" idx="3"/>
          </p:nvPr>
        </p:nvSpPr>
        <p:spPr>
          <a:xfrm>
            <a:off x="2276725" y="4196878"/>
            <a:ext cx="2378700" cy="309900"/>
          </a:xfrm>
          <a:prstGeom prst="rect">
            <a:avLst/>
          </a:prstGeom>
        </p:spPr>
        <p:txBody>
          <a:bodyPr wrap="square" lIns="91425" tIns="91425" rIns="91425" bIns="91425" anchor="ctr" anchorCtr="0">
            <a:noAutofit/>
          </a:bodyPr>
          <a:lstStyle/>
          <a:p>
            <a:pPr marL="0" lvl="0" indent="0" rtl="0">
              <a:spcBef>
                <a:spcPts val="0"/>
              </a:spcBef>
              <a:buNone/>
            </a:pPr>
            <a:r>
              <a:rPr lang="en-US" dirty="0"/>
              <a:t>youtube.com/user/RedHatVideos</a:t>
            </a:r>
          </a:p>
        </p:txBody>
      </p:sp>
      <p:sp>
        <p:nvSpPr>
          <p:cNvPr id="2647" name="Shape 2647"/>
          <p:cNvSpPr txBox="1">
            <a:spLocks noGrp="1"/>
          </p:cNvSpPr>
          <p:nvPr>
            <p:ph type="subTitle" idx="4"/>
          </p:nvPr>
        </p:nvSpPr>
        <p:spPr>
          <a:xfrm>
            <a:off x="5069150" y="3264788"/>
            <a:ext cx="2378700" cy="309900"/>
          </a:xfrm>
          <a:prstGeom prst="rect">
            <a:avLst/>
          </a:prstGeom>
        </p:spPr>
        <p:txBody>
          <a:bodyPr wrap="square" lIns="91425" tIns="91425" rIns="91425" bIns="91425" anchor="ctr" anchorCtr="0">
            <a:noAutofit/>
          </a:bodyPr>
          <a:lstStyle/>
          <a:p>
            <a:pPr marL="0" lvl="0" indent="0" rtl="0">
              <a:spcBef>
                <a:spcPts val="0"/>
              </a:spcBef>
              <a:buNone/>
            </a:pPr>
            <a:r>
              <a:rPr lang="en-US" dirty="0"/>
              <a:t>facebook.com/redhatinc</a:t>
            </a:r>
          </a:p>
        </p:txBody>
      </p:sp>
      <p:sp>
        <p:nvSpPr>
          <p:cNvPr id="2648" name="Shape 2648"/>
          <p:cNvSpPr txBox="1">
            <a:spLocks noGrp="1"/>
          </p:cNvSpPr>
          <p:nvPr>
            <p:ph type="subTitle" idx="5"/>
          </p:nvPr>
        </p:nvSpPr>
        <p:spPr>
          <a:xfrm>
            <a:off x="5069150" y="3732403"/>
            <a:ext cx="2378700" cy="309900"/>
          </a:xfrm>
          <a:prstGeom prst="rect">
            <a:avLst/>
          </a:prstGeom>
        </p:spPr>
        <p:txBody>
          <a:bodyPr wrap="square" lIns="91425" tIns="91425" rIns="91425" bIns="91425" anchor="ctr" anchorCtr="0">
            <a:noAutofit/>
          </a:bodyPr>
          <a:lstStyle/>
          <a:p>
            <a:pPr marL="0" lvl="0" indent="0" rtl="0">
              <a:spcBef>
                <a:spcPts val="0"/>
              </a:spcBef>
              <a:buNone/>
            </a:pPr>
            <a:r>
              <a:rPr lang="en-US" dirty="0"/>
              <a:t>twitter.com/RedHatNews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Shape 263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APPENDIX</a:t>
            </a:r>
          </a:p>
        </p:txBody>
      </p:sp>
    </p:spTree>
    <p:extLst>
      <p:ext uri="{BB962C8B-B14F-4D97-AF65-F5344CB8AC3E}">
        <p14:creationId xmlns:p14="http://schemas.microsoft.com/office/powerpoint/2010/main" val="22346671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Shape 263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OPENSHIFT vs. Kubernetes</a:t>
            </a:r>
          </a:p>
        </p:txBody>
      </p:sp>
    </p:spTree>
    <p:extLst>
      <p:ext uri="{BB962C8B-B14F-4D97-AF65-F5344CB8AC3E}">
        <p14:creationId xmlns:p14="http://schemas.microsoft.com/office/powerpoint/2010/main" val="39456406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104</a:t>
            </a:fld>
            <a:endParaRPr lang="en-US" dirty="0"/>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Component Comparison</a:t>
            </a:r>
          </a:p>
        </p:txBody>
      </p:sp>
      <p:sp>
        <p:nvSpPr>
          <p:cNvPr id="327" name="Shape 327"/>
          <p:cNvSpPr txBox="1"/>
          <p:nvPr/>
        </p:nvSpPr>
        <p:spPr>
          <a:xfrm>
            <a:off x="1087918" y="1447755"/>
            <a:ext cx="6763944" cy="3400687"/>
          </a:xfrm>
          <a:prstGeom prst="rect">
            <a:avLst/>
          </a:prstGeom>
          <a:noFill/>
          <a:ln>
            <a:noFill/>
          </a:ln>
        </p:spPr>
        <p:txBody>
          <a:bodyPr wrap="square" lIns="91425" tIns="91425" rIns="91425" bIns="91425" anchor="t" anchorCtr="0">
            <a:noAutofit/>
          </a:bodyPr>
          <a:lstStyle/>
          <a:p>
            <a:pPr>
              <a:lnSpc>
                <a:spcPct val="115000"/>
              </a:lnSpc>
              <a:spcBef>
                <a:spcPts val="600"/>
              </a:spcBef>
            </a:pPr>
            <a:endParaRPr lang="en-US" sz="1600" dirty="0">
              <a:latin typeface="Proxima Nova"/>
            </a:endParaRPr>
          </a:p>
        </p:txBody>
      </p:sp>
      <p:pic>
        <p:nvPicPr>
          <p:cNvPr id="1026" name="Picture 2" descr="https://cdn-images-1.medium.com/max/1000/0*n2dGPTi4tIlyo7Jf.png">
            <a:extLst>
              <a:ext uri="{FF2B5EF4-FFF2-40B4-BE49-F238E27FC236}">
                <a16:creationId xmlns:a16="http://schemas.microsoft.com/office/drawing/2014/main" id="{9B0F38DC-AA2F-410C-94F8-397447F87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825" y="1028700"/>
            <a:ext cx="47815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6895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105</a:t>
            </a:fld>
            <a:endParaRPr lang="en-US" dirty="0"/>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Routers</a:t>
            </a:r>
          </a:p>
        </p:txBody>
      </p:sp>
      <p:sp>
        <p:nvSpPr>
          <p:cNvPr id="327" name="Shape 327"/>
          <p:cNvSpPr txBox="1"/>
          <p:nvPr/>
        </p:nvSpPr>
        <p:spPr>
          <a:xfrm>
            <a:off x="1087918" y="1447755"/>
            <a:ext cx="6763944" cy="3400687"/>
          </a:xfrm>
          <a:prstGeom prst="rect">
            <a:avLst/>
          </a:prstGeom>
          <a:noFill/>
          <a:ln>
            <a:noFill/>
          </a:ln>
        </p:spPr>
        <p:txBody>
          <a:bodyPr wrap="square" lIns="91425" tIns="91425" rIns="91425" bIns="91425" anchor="t" anchorCtr="0">
            <a:noAutofit/>
          </a:bodyPr>
          <a:lstStyle/>
          <a:p>
            <a:pPr>
              <a:lnSpc>
                <a:spcPct val="115000"/>
              </a:lnSpc>
              <a:spcBef>
                <a:spcPts val="600"/>
              </a:spcBef>
            </a:pPr>
            <a:r>
              <a:rPr lang="en-US" sz="1600" dirty="0">
                <a:latin typeface="Proxima Nova"/>
              </a:rPr>
              <a:t>A route exposes a service at a host name, like www.example.com, so that external clients can reach it by name.</a:t>
            </a:r>
          </a:p>
          <a:p>
            <a:pPr>
              <a:lnSpc>
                <a:spcPct val="115000"/>
              </a:lnSpc>
              <a:spcBef>
                <a:spcPts val="600"/>
              </a:spcBef>
            </a:pPr>
            <a:endParaRPr lang="en-US" sz="1600" dirty="0">
              <a:latin typeface="Proxima Nova"/>
            </a:endParaRPr>
          </a:p>
          <a:p>
            <a:pPr>
              <a:lnSpc>
                <a:spcPct val="115000"/>
              </a:lnSpc>
              <a:spcBef>
                <a:spcPts val="600"/>
              </a:spcBef>
            </a:pPr>
            <a:r>
              <a:rPr lang="en-US" sz="1600" dirty="0">
                <a:latin typeface="Proxima Nova"/>
              </a:rPr>
              <a:t>Default Router in Openshift is an actual HAProxy container providing reverse proxy capabilities:</a:t>
            </a:r>
          </a:p>
          <a:p>
            <a:pPr marL="285750" indent="-285750">
              <a:lnSpc>
                <a:spcPct val="115000"/>
              </a:lnSpc>
              <a:spcBef>
                <a:spcPts val="600"/>
              </a:spcBef>
              <a:buFont typeface="Arial" panose="020B0604020202020204" pitchFamily="34" charset="0"/>
              <a:buChar char="•"/>
            </a:pPr>
            <a:r>
              <a:rPr lang="en-US" sz="1600" dirty="0">
                <a:latin typeface="Proxima Nova"/>
              </a:rPr>
              <a:t>SSL termination</a:t>
            </a:r>
          </a:p>
          <a:p>
            <a:pPr marL="285750" indent="-285750">
              <a:lnSpc>
                <a:spcPct val="115000"/>
              </a:lnSpc>
              <a:spcBef>
                <a:spcPts val="600"/>
              </a:spcBef>
              <a:buFont typeface="Arial" panose="020B0604020202020204" pitchFamily="34" charset="0"/>
              <a:buChar char="•"/>
            </a:pPr>
            <a:r>
              <a:rPr lang="en-US" sz="1600" dirty="0">
                <a:latin typeface="Proxima Nova"/>
              </a:rPr>
              <a:t>Sticky sessions</a:t>
            </a:r>
          </a:p>
          <a:p>
            <a:pPr marL="285750" indent="-285750">
              <a:lnSpc>
                <a:spcPct val="115000"/>
              </a:lnSpc>
              <a:spcBef>
                <a:spcPts val="600"/>
              </a:spcBef>
              <a:buFont typeface="Arial" panose="020B0604020202020204" pitchFamily="34" charset="0"/>
              <a:buChar char="•"/>
            </a:pPr>
            <a:r>
              <a:rPr lang="en-US" sz="1600" dirty="0">
                <a:latin typeface="Proxima Nova"/>
              </a:rPr>
              <a:t>Whitelist/blacklist </a:t>
            </a:r>
          </a:p>
        </p:txBody>
      </p:sp>
    </p:spTree>
    <p:extLst>
      <p:ext uri="{BB962C8B-B14F-4D97-AF65-F5344CB8AC3E}">
        <p14:creationId xmlns:p14="http://schemas.microsoft.com/office/powerpoint/2010/main" val="3234180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106</a:t>
            </a:fld>
            <a:endParaRPr lang="en-US" dirty="0"/>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Projects</a:t>
            </a:r>
          </a:p>
        </p:txBody>
      </p:sp>
      <p:sp>
        <p:nvSpPr>
          <p:cNvPr id="327" name="Shape 327"/>
          <p:cNvSpPr txBox="1"/>
          <p:nvPr/>
        </p:nvSpPr>
        <p:spPr>
          <a:xfrm>
            <a:off x="457200" y="1447755"/>
            <a:ext cx="3970867" cy="3400687"/>
          </a:xfrm>
          <a:prstGeom prst="rect">
            <a:avLst/>
          </a:prstGeom>
          <a:noFill/>
          <a:ln>
            <a:noFill/>
          </a:ln>
        </p:spPr>
        <p:txBody>
          <a:bodyPr wrap="square" lIns="91425" tIns="91425" rIns="91425" bIns="91425" anchor="t" anchorCtr="0">
            <a:noAutofit/>
          </a:bodyPr>
          <a:lstStyle/>
          <a:p>
            <a:pPr>
              <a:lnSpc>
                <a:spcPct val="115000"/>
              </a:lnSpc>
              <a:spcBef>
                <a:spcPts val="600"/>
              </a:spcBef>
            </a:pPr>
            <a:r>
              <a:rPr lang="en-US" sz="1600" dirty="0">
                <a:latin typeface="Proxima Nova"/>
              </a:rPr>
              <a:t>Effectively wraps a namespace, with access to the namespace being controlled via the project.</a:t>
            </a:r>
          </a:p>
          <a:p>
            <a:pPr>
              <a:lnSpc>
                <a:spcPct val="115000"/>
              </a:lnSpc>
              <a:spcBef>
                <a:spcPts val="600"/>
              </a:spcBef>
            </a:pPr>
            <a:r>
              <a:rPr lang="en-US" sz="1600" dirty="0">
                <a:latin typeface="Proxima Nova"/>
              </a:rPr>
              <a:t>Access is controlled through an authentication and authorization model based on users and groups. </a:t>
            </a:r>
          </a:p>
          <a:p>
            <a:pPr>
              <a:lnSpc>
                <a:spcPct val="115000"/>
              </a:lnSpc>
              <a:spcBef>
                <a:spcPts val="600"/>
              </a:spcBef>
            </a:pPr>
            <a:r>
              <a:rPr lang="en-US" sz="1600" dirty="0">
                <a:latin typeface="Proxima Nova"/>
              </a:rPr>
              <a:t>Provide the walls between namespaces, ensuring that users, or applications, can only see and access what they are allowed to.</a:t>
            </a:r>
          </a:p>
        </p:txBody>
      </p:sp>
      <p:pic>
        <p:nvPicPr>
          <p:cNvPr id="3074" name="Picture 2" descr="https://cdn-images-1.medium.com/max/1000/0*e9yckFkv5m5kvy79.png">
            <a:extLst>
              <a:ext uri="{FF2B5EF4-FFF2-40B4-BE49-F238E27FC236}">
                <a16:creationId xmlns:a16="http://schemas.microsoft.com/office/drawing/2014/main" id="{C31D8B4E-32E3-4E12-8D4E-4BB61C557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47755"/>
            <a:ext cx="4391025"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5634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107</a:t>
            </a:fld>
            <a:endParaRPr lang="en-US" dirty="0"/>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Builds</a:t>
            </a:r>
          </a:p>
        </p:txBody>
      </p:sp>
      <p:sp>
        <p:nvSpPr>
          <p:cNvPr id="327" name="Shape 327"/>
          <p:cNvSpPr txBox="1"/>
          <p:nvPr/>
        </p:nvSpPr>
        <p:spPr>
          <a:xfrm>
            <a:off x="1190028" y="1134488"/>
            <a:ext cx="6763944" cy="3400687"/>
          </a:xfrm>
          <a:prstGeom prst="rect">
            <a:avLst/>
          </a:prstGeom>
          <a:noFill/>
          <a:ln>
            <a:noFill/>
          </a:ln>
        </p:spPr>
        <p:txBody>
          <a:bodyPr wrap="square" lIns="91425" tIns="91425" rIns="91425" bIns="91425" anchor="t" anchorCtr="0">
            <a:noAutofit/>
          </a:bodyPr>
          <a:lstStyle/>
          <a:p>
            <a:pPr>
              <a:lnSpc>
                <a:spcPct val="115000"/>
              </a:lnSpc>
              <a:spcBef>
                <a:spcPts val="600"/>
              </a:spcBef>
            </a:pPr>
            <a:r>
              <a:rPr lang="en-US" sz="1600" dirty="0">
                <a:latin typeface="Proxima Nova"/>
              </a:rPr>
              <a:t>Build system provides extensible support for build strategies that are based on selectable types specified in the build API</a:t>
            </a:r>
          </a:p>
          <a:p>
            <a:pPr>
              <a:lnSpc>
                <a:spcPct val="115000"/>
              </a:lnSpc>
              <a:spcBef>
                <a:spcPts val="600"/>
              </a:spcBef>
            </a:pPr>
            <a:r>
              <a:rPr lang="en-US" sz="1600" b="1" dirty="0">
                <a:latin typeface="Proxima Nova"/>
              </a:rPr>
              <a:t>Docker build</a:t>
            </a:r>
          </a:p>
          <a:p>
            <a:pPr marL="285750" indent="-285750">
              <a:lnSpc>
                <a:spcPct val="115000"/>
              </a:lnSpc>
              <a:spcBef>
                <a:spcPts val="600"/>
              </a:spcBef>
              <a:buFont typeface="Arial" panose="020B0604020202020204" pitchFamily="34" charset="0"/>
              <a:buChar char="•"/>
            </a:pPr>
            <a:r>
              <a:rPr lang="en-US" sz="1600" dirty="0">
                <a:latin typeface="Proxima Nova"/>
              </a:rPr>
              <a:t>Invokes the docker build command using a repository with a Dockerfile and all required artifacts in it to produce a runnable image</a:t>
            </a:r>
          </a:p>
          <a:p>
            <a:pPr>
              <a:lnSpc>
                <a:spcPct val="115000"/>
              </a:lnSpc>
              <a:spcBef>
                <a:spcPts val="600"/>
              </a:spcBef>
            </a:pPr>
            <a:r>
              <a:rPr lang="en-US" sz="1600" b="1" dirty="0">
                <a:latin typeface="Proxima Nova"/>
              </a:rPr>
              <a:t>Source-to-Image (S2I) build</a:t>
            </a:r>
          </a:p>
          <a:p>
            <a:pPr marL="342900" indent="-342900">
              <a:lnSpc>
                <a:spcPct val="115000"/>
              </a:lnSpc>
              <a:spcBef>
                <a:spcPts val="600"/>
              </a:spcBef>
              <a:buFont typeface="Arial" panose="020B0604020202020204" pitchFamily="34" charset="0"/>
              <a:buChar char="•"/>
            </a:pPr>
            <a:r>
              <a:rPr lang="en-US" sz="1600" dirty="0">
                <a:latin typeface="Proxima Nova"/>
              </a:rPr>
              <a:t>Framework that makes it easy to write images that take application source code as an input and produce a new image that runs the assembled application as output.</a:t>
            </a:r>
          </a:p>
          <a:p>
            <a:pPr>
              <a:lnSpc>
                <a:spcPct val="115000"/>
              </a:lnSpc>
              <a:spcBef>
                <a:spcPts val="600"/>
              </a:spcBef>
            </a:pPr>
            <a:r>
              <a:rPr lang="en-US" sz="1600" b="1" dirty="0">
                <a:latin typeface="Proxima Nova"/>
              </a:rPr>
              <a:t>Custom build</a:t>
            </a:r>
          </a:p>
        </p:txBody>
      </p:sp>
    </p:spTree>
    <p:extLst>
      <p:ext uri="{BB962C8B-B14F-4D97-AF65-F5344CB8AC3E}">
        <p14:creationId xmlns:p14="http://schemas.microsoft.com/office/powerpoint/2010/main" val="16029766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Shape 263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OPENSHIFT LAB</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Shape 263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WHAT NEXT?</a:t>
            </a:r>
          </a:p>
        </p:txBody>
      </p:sp>
    </p:spTree>
    <p:extLst>
      <p:ext uri="{BB962C8B-B14F-4D97-AF65-F5344CB8AC3E}">
        <p14:creationId xmlns:p14="http://schemas.microsoft.com/office/powerpoint/2010/main" val="3028235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1"/>
            <a:ext cx="7886700" cy="756500"/>
          </a:xfrm>
        </p:spPr>
        <p:txBody>
          <a:bodyPr/>
          <a:lstStyle/>
          <a:p>
            <a:r>
              <a:rPr lang="en-US" dirty="0"/>
              <a:t>INDUSTRY PARTNERS</a:t>
            </a:r>
          </a:p>
        </p:txBody>
      </p:sp>
      <p:sp>
        <p:nvSpPr>
          <p:cNvPr id="2" name="Text Placeholder 1"/>
          <p:cNvSpPr>
            <a:spLocks noGrp="1"/>
          </p:cNvSpPr>
          <p:nvPr>
            <p:ph type="body" idx="1"/>
          </p:nvPr>
        </p:nvSpPr>
        <p:spPr/>
        <p:txBody>
          <a:bodyPr>
            <a:normAutofit lnSpcReduction="10000"/>
          </a:bodyPr>
          <a:lstStyle/>
          <a:p>
            <a:endParaRPr lang="en-US" dirty="0">
              <a:solidFill>
                <a:schemeClr val="accent2"/>
              </a:solidFill>
              <a:latin typeface="Open Sans Light" charset="0"/>
            </a:endParaRPr>
          </a:p>
        </p:txBody>
      </p:sp>
      <p:pic>
        <p:nvPicPr>
          <p:cNvPr id="24" name="Picture 2" descr="http://ncmedia.azureedge.net/ncmedia/2014/10/MSFT_logo_rgb_C-Gray.png">
            <a:extLst>
              <a:ext uri="{FF2B5EF4-FFF2-40B4-BE49-F238E27FC236}">
                <a16:creationId xmlns:a16="http://schemas.microsoft.com/office/drawing/2014/main" id="{18334E3B-0528-4387-8C12-2342215C2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21" t="21729" r="9135" b="20137"/>
          <a:stretch/>
        </p:blipFill>
        <p:spPr bwMode="auto">
          <a:xfrm>
            <a:off x="2227454" y="1257253"/>
            <a:ext cx="4601036" cy="12125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s://www.prlog.org/12137257-metalogixcomexpress.png">
            <a:extLst>
              <a:ext uri="{FF2B5EF4-FFF2-40B4-BE49-F238E27FC236}">
                <a16:creationId xmlns:a16="http://schemas.microsoft.com/office/drawing/2014/main" id="{57838A28-8128-4F8B-9886-6DFA2E464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355" y="4281434"/>
            <a:ext cx="1225687" cy="4555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careers.nintex.com/img/logo.png">
            <a:extLst>
              <a:ext uri="{FF2B5EF4-FFF2-40B4-BE49-F238E27FC236}">
                <a16:creationId xmlns:a16="http://schemas.microsoft.com/office/drawing/2014/main" id="{5E01F4B8-E753-427D-922F-2E96F158B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8614" y="4420666"/>
            <a:ext cx="1225687" cy="1770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s://www.c2company.com/wp-content/uploads/2016/11/HashiCorp-logo.png">
            <a:extLst>
              <a:ext uri="{FF2B5EF4-FFF2-40B4-BE49-F238E27FC236}">
                <a16:creationId xmlns:a16="http://schemas.microsoft.com/office/drawing/2014/main" id="{13CE0FBC-CC0C-49CF-A0D2-034BB405C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4848" y="2775375"/>
            <a:ext cx="1675164" cy="37254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https://upload.wikimedia.org/wikipedia/commons/thumb/5/5a/Cloudera_logo.svg/2000px-Cloudera_logo.svg.png">
            <a:extLst>
              <a:ext uri="{FF2B5EF4-FFF2-40B4-BE49-F238E27FC236}">
                <a16:creationId xmlns:a16="http://schemas.microsoft.com/office/drawing/2014/main" id="{B055FEEF-504D-4B30-95B5-8F68A80CB6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027" y="3578213"/>
            <a:ext cx="1429666" cy="27941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6" descr="https://upload.wikimedia.org/wikipedia/en/thumb/6/6c/RedHat.svg/1280px-RedHat.svg.png">
            <a:extLst>
              <a:ext uri="{FF2B5EF4-FFF2-40B4-BE49-F238E27FC236}">
                <a16:creationId xmlns:a16="http://schemas.microsoft.com/office/drawing/2014/main" id="{9E219BB4-CA8E-473F-BEE8-FD92E786E9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214" y="2789812"/>
            <a:ext cx="1350241" cy="43566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8" descr="https://signalfx-82c9.kxcdn.com/wp-content/uploads/PivotalCloudFoundry_Logo.png">
            <a:extLst>
              <a:ext uri="{FF2B5EF4-FFF2-40B4-BE49-F238E27FC236}">
                <a16:creationId xmlns:a16="http://schemas.microsoft.com/office/drawing/2014/main" id="{2F9825CB-E59E-474A-8A0C-945CB51DF6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8738" y="2836320"/>
            <a:ext cx="1385440" cy="29296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https://smartbridge.com/wp-content/uploads/microstrategylogo_large.png">
            <a:extLst>
              <a:ext uri="{FF2B5EF4-FFF2-40B4-BE49-F238E27FC236}">
                <a16:creationId xmlns:a16="http://schemas.microsoft.com/office/drawing/2014/main" id="{4EE26F85-317F-4266-B609-B46985908F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4779" y="3481267"/>
            <a:ext cx="1557584" cy="58884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2" descr="http://ozsoft-consulting.com/images/bobj-logo.png">
            <a:extLst>
              <a:ext uri="{FF2B5EF4-FFF2-40B4-BE49-F238E27FC236}">
                <a16:creationId xmlns:a16="http://schemas.microsoft.com/office/drawing/2014/main" id="{565E3FD0-615E-424A-96C1-AEC5514DDC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5042" y="3473854"/>
            <a:ext cx="958204" cy="60366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https://www.sitecore.net/-/media/www/images/legal/sitecore1.jpg?la=en&amp;hash=35BB41A72D7B3D5CB6E7F2250DE1A05E9D86D35F">
            <a:extLst>
              <a:ext uri="{FF2B5EF4-FFF2-40B4-BE49-F238E27FC236}">
                <a16:creationId xmlns:a16="http://schemas.microsoft.com/office/drawing/2014/main" id="{B36171F3-CA82-42C9-89C6-15A1D8EF4C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12165" y="2777078"/>
            <a:ext cx="1475367" cy="41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132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110</a:t>
            </a:fld>
            <a:endParaRPr lang="en-US" dirty="0"/>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Builds</a:t>
            </a:r>
          </a:p>
        </p:txBody>
      </p:sp>
      <p:sp>
        <p:nvSpPr>
          <p:cNvPr id="327" name="Shape 327"/>
          <p:cNvSpPr txBox="1"/>
          <p:nvPr/>
        </p:nvSpPr>
        <p:spPr>
          <a:xfrm>
            <a:off x="1190028" y="1134488"/>
            <a:ext cx="6763944" cy="3400687"/>
          </a:xfrm>
          <a:prstGeom prst="rect">
            <a:avLst/>
          </a:prstGeom>
          <a:noFill/>
          <a:ln>
            <a:noFill/>
          </a:ln>
        </p:spPr>
        <p:txBody>
          <a:bodyPr wrap="square" lIns="91425" tIns="91425" rIns="91425" bIns="91425" anchor="t" anchorCtr="0">
            <a:noAutofit/>
          </a:bodyPr>
          <a:lstStyle/>
          <a:p>
            <a:pPr>
              <a:lnSpc>
                <a:spcPct val="115000"/>
              </a:lnSpc>
              <a:spcBef>
                <a:spcPts val="600"/>
              </a:spcBef>
            </a:pPr>
            <a:r>
              <a:rPr lang="en-US" sz="1600" dirty="0">
                <a:latin typeface="Proxima Nova"/>
              </a:rPr>
              <a:t>Build system provides extensible support for build strategies that are based on selectable types specified in the build API</a:t>
            </a:r>
          </a:p>
          <a:p>
            <a:pPr>
              <a:lnSpc>
                <a:spcPct val="115000"/>
              </a:lnSpc>
              <a:spcBef>
                <a:spcPts val="600"/>
              </a:spcBef>
            </a:pPr>
            <a:r>
              <a:rPr lang="en-US" sz="1600" b="1" dirty="0">
                <a:latin typeface="Proxima Nova"/>
              </a:rPr>
              <a:t>Docker build</a:t>
            </a:r>
          </a:p>
          <a:p>
            <a:pPr marL="285750" indent="-285750">
              <a:lnSpc>
                <a:spcPct val="115000"/>
              </a:lnSpc>
              <a:spcBef>
                <a:spcPts val="600"/>
              </a:spcBef>
              <a:buFont typeface="Arial" panose="020B0604020202020204" pitchFamily="34" charset="0"/>
              <a:buChar char="•"/>
            </a:pPr>
            <a:r>
              <a:rPr lang="en-US" sz="1600" dirty="0">
                <a:latin typeface="Proxima Nova"/>
              </a:rPr>
              <a:t>Invokes the docker build command using a repository with a Dockerfile and all required artifacts in it to produce a runnable image</a:t>
            </a:r>
          </a:p>
          <a:p>
            <a:pPr>
              <a:lnSpc>
                <a:spcPct val="115000"/>
              </a:lnSpc>
              <a:spcBef>
                <a:spcPts val="600"/>
              </a:spcBef>
            </a:pPr>
            <a:r>
              <a:rPr lang="en-US" sz="1600" b="1" dirty="0">
                <a:latin typeface="Proxima Nova"/>
              </a:rPr>
              <a:t>Source-to-Image (S2I) build</a:t>
            </a:r>
          </a:p>
          <a:p>
            <a:pPr marL="342900" indent="-342900">
              <a:lnSpc>
                <a:spcPct val="115000"/>
              </a:lnSpc>
              <a:spcBef>
                <a:spcPts val="600"/>
              </a:spcBef>
              <a:buFont typeface="Arial" panose="020B0604020202020204" pitchFamily="34" charset="0"/>
              <a:buChar char="•"/>
            </a:pPr>
            <a:r>
              <a:rPr lang="en-US" sz="1600" dirty="0">
                <a:latin typeface="Proxima Nova"/>
              </a:rPr>
              <a:t>Framework that makes it easy to write images that take application source code as an input and produce a new image that runs the assembled application as output.</a:t>
            </a:r>
          </a:p>
          <a:p>
            <a:pPr>
              <a:lnSpc>
                <a:spcPct val="115000"/>
              </a:lnSpc>
              <a:spcBef>
                <a:spcPts val="600"/>
              </a:spcBef>
            </a:pPr>
            <a:r>
              <a:rPr lang="en-US" sz="1600" b="1" dirty="0">
                <a:latin typeface="Proxima Nova"/>
              </a:rPr>
              <a:t>Custom build</a:t>
            </a:r>
          </a:p>
        </p:txBody>
      </p:sp>
    </p:spTree>
    <p:extLst>
      <p:ext uri="{BB962C8B-B14F-4D97-AF65-F5344CB8AC3E}">
        <p14:creationId xmlns:p14="http://schemas.microsoft.com/office/powerpoint/2010/main" val="3834528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1"/>
            <a:ext cx="7886700" cy="756500"/>
          </a:xfrm>
        </p:spPr>
        <p:txBody>
          <a:bodyPr/>
          <a:lstStyle/>
          <a:p>
            <a:r>
              <a:rPr lang="en-US" dirty="0"/>
              <a:t>OUR CLIENTS</a:t>
            </a:r>
          </a:p>
        </p:txBody>
      </p:sp>
      <p:sp>
        <p:nvSpPr>
          <p:cNvPr id="2" name="Text Placeholder 1"/>
          <p:cNvSpPr>
            <a:spLocks noGrp="1"/>
          </p:cNvSpPr>
          <p:nvPr>
            <p:ph type="body" idx="1"/>
          </p:nvPr>
        </p:nvSpPr>
        <p:spPr/>
        <p:txBody>
          <a:bodyPr>
            <a:normAutofit lnSpcReduction="10000"/>
          </a:bodyPr>
          <a:lstStyle/>
          <a:p>
            <a:r>
              <a:rPr lang="en-US" dirty="0">
                <a:solidFill>
                  <a:schemeClr val="accent2"/>
                </a:solidFill>
                <a:latin typeface="Open Sans Light" charset="0"/>
              </a:rPr>
              <a:t>Who We Create For</a:t>
            </a:r>
          </a:p>
        </p:txBody>
      </p:sp>
      <p:pic>
        <p:nvPicPr>
          <p:cNvPr id="22" name="image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724" y="1577276"/>
            <a:ext cx="519829" cy="519829"/>
          </a:xfrm>
          <a:prstGeom prst="rect">
            <a:avLst/>
          </a:prstGeom>
          <a:ln w="12700">
            <a:miter lim="400000"/>
          </a:ln>
        </p:spPr>
      </p:pic>
      <p:pic>
        <p:nvPicPr>
          <p:cNvPr id="23" name="image19.png"/>
          <p:cNvPicPr>
            <a:picLocks noChangeAspect="1"/>
          </p:cNvPicPr>
          <p:nvPr/>
        </p:nvPicPr>
        <p:blipFill>
          <a:blip r:embed="rId3"/>
          <a:stretch>
            <a:fillRect/>
          </a:stretch>
        </p:blipFill>
        <p:spPr>
          <a:xfrm>
            <a:off x="2616898" y="1537174"/>
            <a:ext cx="771611" cy="625928"/>
          </a:xfrm>
          <a:prstGeom prst="rect">
            <a:avLst/>
          </a:prstGeom>
          <a:ln w="12700">
            <a:miter lim="400000"/>
          </a:ln>
        </p:spPr>
      </p:pic>
      <p:pic>
        <p:nvPicPr>
          <p:cNvPr id="28" name="image20.png"/>
          <p:cNvPicPr>
            <a:picLocks noChangeAspect="1"/>
          </p:cNvPicPr>
          <p:nvPr/>
        </p:nvPicPr>
        <p:blipFill>
          <a:blip r:embed="rId4">
            <a:extLst/>
          </a:blip>
          <a:stretch>
            <a:fillRect/>
          </a:stretch>
        </p:blipFill>
        <p:spPr>
          <a:xfrm>
            <a:off x="673672" y="2382726"/>
            <a:ext cx="1027781" cy="668684"/>
          </a:xfrm>
          <a:prstGeom prst="rect">
            <a:avLst/>
          </a:prstGeom>
          <a:ln w="12700">
            <a:miter lim="400000"/>
          </a:ln>
        </p:spPr>
      </p:pic>
      <p:pic>
        <p:nvPicPr>
          <p:cNvPr id="29" name="image21.png"/>
          <p:cNvPicPr>
            <a:picLocks noChangeAspect="1"/>
          </p:cNvPicPr>
          <p:nvPr/>
        </p:nvPicPr>
        <p:blipFill>
          <a:blip r:embed="rId5">
            <a:extLst/>
          </a:blip>
          <a:stretch>
            <a:fillRect/>
          </a:stretch>
        </p:blipFill>
        <p:spPr>
          <a:xfrm>
            <a:off x="7575641" y="2230133"/>
            <a:ext cx="926985" cy="821277"/>
          </a:xfrm>
          <a:prstGeom prst="rect">
            <a:avLst/>
          </a:prstGeom>
          <a:ln w="12700">
            <a:miter lim="400000"/>
          </a:ln>
        </p:spPr>
      </p:pic>
      <p:pic>
        <p:nvPicPr>
          <p:cNvPr id="30" name="image22.png"/>
          <p:cNvPicPr>
            <a:picLocks noChangeAspect="1"/>
          </p:cNvPicPr>
          <p:nvPr/>
        </p:nvPicPr>
        <p:blipFill>
          <a:blip r:embed="rId6">
            <a:extLst/>
          </a:blip>
          <a:stretch>
            <a:fillRect/>
          </a:stretch>
        </p:blipFill>
        <p:spPr>
          <a:xfrm>
            <a:off x="3965433" y="2478085"/>
            <a:ext cx="1486409" cy="452072"/>
          </a:xfrm>
          <a:prstGeom prst="rect">
            <a:avLst/>
          </a:prstGeom>
          <a:ln w="12700">
            <a:miter lim="400000"/>
          </a:ln>
        </p:spPr>
      </p:pic>
      <p:pic>
        <p:nvPicPr>
          <p:cNvPr id="31" name="image23.png"/>
          <p:cNvPicPr>
            <a:picLocks noChangeAspect="1"/>
          </p:cNvPicPr>
          <p:nvPr/>
        </p:nvPicPr>
        <p:blipFill>
          <a:blip r:embed="rId7">
            <a:extLst/>
          </a:blip>
          <a:srcRect t="29323" b="35622"/>
          <a:stretch>
            <a:fillRect/>
          </a:stretch>
        </p:blipFill>
        <p:spPr>
          <a:xfrm>
            <a:off x="2253005" y="2437908"/>
            <a:ext cx="1042199" cy="532427"/>
          </a:xfrm>
          <a:prstGeom prst="rect">
            <a:avLst/>
          </a:prstGeom>
          <a:ln w="12700">
            <a:miter lim="400000"/>
          </a:ln>
        </p:spPr>
      </p:pic>
      <p:pic>
        <p:nvPicPr>
          <p:cNvPr id="43" name="image26.jpeg"/>
          <p:cNvPicPr>
            <a:picLocks noChangeAspect="1"/>
          </p:cNvPicPr>
          <p:nvPr/>
        </p:nvPicPr>
        <p:blipFill>
          <a:blip r:embed="rId8">
            <a:extLst/>
          </a:blip>
          <a:stretch>
            <a:fillRect/>
          </a:stretch>
        </p:blipFill>
        <p:spPr>
          <a:xfrm>
            <a:off x="2379280" y="3407381"/>
            <a:ext cx="1586153" cy="352446"/>
          </a:xfrm>
          <a:prstGeom prst="rect">
            <a:avLst/>
          </a:prstGeom>
          <a:ln w="12700">
            <a:miter lim="400000"/>
          </a:ln>
        </p:spPr>
      </p:pic>
      <p:pic>
        <p:nvPicPr>
          <p:cNvPr id="44" name="image27.jpeg"/>
          <p:cNvPicPr>
            <a:picLocks noChangeAspect="1"/>
          </p:cNvPicPr>
          <p:nvPr/>
        </p:nvPicPr>
        <p:blipFill>
          <a:blip r:embed="rId9">
            <a:extLst/>
          </a:blip>
          <a:stretch>
            <a:fillRect/>
          </a:stretch>
        </p:blipFill>
        <p:spPr>
          <a:xfrm>
            <a:off x="4486834" y="3389617"/>
            <a:ext cx="1166414" cy="329929"/>
          </a:xfrm>
          <a:prstGeom prst="rect">
            <a:avLst/>
          </a:prstGeom>
          <a:ln w="12700">
            <a:miter lim="400000"/>
          </a:ln>
        </p:spPr>
      </p:pic>
      <p:pic>
        <p:nvPicPr>
          <p:cNvPr id="46" name="image28.jpeg"/>
          <p:cNvPicPr>
            <a:picLocks noChangeAspect="1"/>
          </p:cNvPicPr>
          <p:nvPr/>
        </p:nvPicPr>
        <p:blipFill rotWithShape="1">
          <a:blip r:embed="rId10">
            <a:extLst/>
          </a:blip>
          <a:srcRect t="12804" b="25886"/>
          <a:stretch/>
        </p:blipFill>
        <p:spPr>
          <a:xfrm>
            <a:off x="5516573" y="2293482"/>
            <a:ext cx="1655453" cy="676853"/>
          </a:xfrm>
          <a:prstGeom prst="rect">
            <a:avLst/>
          </a:prstGeom>
          <a:ln w="12700">
            <a:miter lim="400000"/>
          </a:ln>
        </p:spPr>
      </p:pic>
      <p:pic>
        <p:nvPicPr>
          <p:cNvPr id="49" name="image29.jpeg"/>
          <p:cNvPicPr>
            <a:picLocks noChangeAspect="1"/>
          </p:cNvPicPr>
          <p:nvPr/>
        </p:nvPicPr>
        <p:blipFill rotWithShape="1">
          <a:blip r:embed="rId11">
            <a:extLst/>
          </a:blip>
          <a:srcRect t="14683" b="14683"/>
          <a:stretch/>
        </p:blipFill>
        <p:spPr>
          <a:xfrm>
            <a:off x="5820617" y="1467288"/>
            <a:ext cx="1047366" cy="739804"/>
          </a:xfrm>
          <a:prstGeom prst="rect">
            <a:avLst/>
          </a:prstGeom>
          <a:ln w="12700">
            <a:miter lim="400000"/>
          </a:ln>
        </p:spPr>
      </p:pic>
      <p:pic>
        <p:nvPicPr>
          <p:cNvPr id="50" name="image30.png"/>
          <p:cNvPicPr>
            <a:picLocks noChangeAspect="1"/>
          </p:cNvPicPr>
          <p:nvPr/>
        </p:nvPicPr>
        <p:blipFill>
          <a:blip r:embed="rId12">
            <a:extLst/>
          </a:blip>
          <a:stretch>
            <a:fillRect/>
          </a:stretch>
        </p:blipFill>
        <p:spPr>
          <a:xfrm>
            <a:off x="533004" y="3339748"/>
            <a:ext cx="1309117" cy="433646"/>
          </a:xfrm>
          <a:prstGeom prst="rect">
            <a:avLst/>
          </a:prstGeom>
          <a:ln w="12700">
            <a:miter lim="400000"/>
          </a:ln>
        </p:spPr>
      </p:pic>
      <p:pic>
        <p:nvPicPr>
          <p:cNvPr id="51" name="image31.jpeg"/>
          <p:cNvPicPr>
            <a:picLocks noChangeAspect="1"/>
          </p:cNvPicPr>
          <p:nvPr/>
        </p:nvPicPr>
        <p:blipFill>
          <a:blip r:embed="rId13">
            <a:extLst/>
          </a:blip>
          <a:stretch>
            <a:fillRect/>
          </a:stretch>
        </p:blipFill>
        <p:spPr>
          <a:xfrm>
            <a:off x="426142" y="1607329"/>
            <a:ext cx="1522841" cy="485617"/>
          </a:xfrm>
          <a:prstGeom prst="rect">
            <a:avLst/>
          </a:prstGeom>
          <a:ln w="12700">
            <a:miter lim="400000"/>
          </a:ln>
        </p:spPr>
      </p:pic>
      <p:pic>
        <p:nvPicPr>
          <p:cNvPr id="52" name="image33.jpeg"/>
          <p:cNvPicPr>
            <a:picLocks noChangeAspect="1"/>
          </p:cNvPicPr>
          <p:nvPr/>
        </p:nvPicPr>
        <p:blipFill>
          <a:blip r:embed="rId14">
            <a:extLst/>
          </a:blip>
          <a:stretch>
            <a:fillRect/>
          </a:stretch>
        </p:blipFill>
        <p:spPr>
          <a:xfrm>
            <a:off x="7575641" y="1421583"/>
            <a:ext cx="1109706" cy="739804"/>
          </a:xfrm>
          <a:prstGeom prst="rect">
            <a:avLst/>
          </a:prstGeom>
          <a:ln w="12700">
            <a:miter lim="400000"/>
          </a:ln>
        </p:spPr>
      </p:pic>
      <p:pic>
        <p:nvPicPr>
          <p:cNvPr id="53" name="image34.jpeg"/>
          <p:cNvPicPr>
            <a:picLocks noChangeAspect="1"/>
          </p:cNvPicPr>
          <p:nvPr/>
        </p:nvPicPr>
        <p:blipFill>
          <a:blip r:embed="rId15">
            <a:extLst/>
          </a:blip>
          <a:stretch>
            <a:fillRect/>
          </a:stretch>
        </p:blipFill>
        <p:spPr>
          <a:xfrm>
            <a:off x="6344299" y="3192380"/>
            <a:ext cx="1013402" cy="728382"/>
          </a:xfrm>
          <a:prstGeom prst="rect">
            <a:avLst/>
          </a:prstGeom>
          <a:ln w="12700">
            <a:miter lim="400000"/>
          </a:ln>
        </p:spPr>
      </p:pic>
      <p:pic>
        <p:nvPicPr>
          <p:cNvPr id="4" name="Picture 3">
            <a:extLst>
              <a:ext uri="{FF2B5EF4-FFF2-40B4-BE49-F238E27FC236}">
                <a16:creationId xmlns:a16="http://schemas.microsoft.com/office/drawing/2014/main" id="{D76A0D43-2A2B-4058-9DEE-14EA4436918C}"/>
              </a:ext>
            </a:extLst>
          </p:cNvPr>
          <p:cNvPicPr>
            <a:picLocks noChangeAspect="1"/>
          </p:cNvPicPr>
          <p:nvPr/>
        </p:nvPicPr>
        <p:blipFill>
          <a:blip r:embed="rId16"/>
          <a:stretch>
            <a:fillRect/>
          </a:stretch>
        </p:blipFill>
        <p:spPr>
          <a:xfrm>
            <a:off x="3804459" y="4121494"/>
            <a:ext cx="1808356" cy="685586"/>
          </a:xfrm>
          <a:prstGeom prst="rect">
            <a:avLst/>
          </a:prstGeom>
        </p:spPr>
      </p:pic>
      <p:pic>
        <p:nvPicPr>
          <p:cNvPr id="7" name="Picture 6">
            <a:extLst>
              <a:ext uri="{FF2B5EF4-FFF2-40B4-BE49-F238E27FC236}">
                <a16:creationId xmlns:a16="http://schemas.microsoft.com/office/drawing/2014/main" id="{AEC0F203-1A10-4DC5-8762-1594E0837CBD}"/>
              </a:ext>
            </a:extLst>
          </p:cNvPr>
          <p:cNvPicPr>
            <a:picLocks noChangeAspect="1"/>
          </p:cNvPicPr>
          <p:nvPr/>
        </p:nvPicPr>
        <p:blipFill>
          <a:blip r:embed="rId17"/>
          <a:stretch>
            <a:fillRect/>
          </a:stretch>
        </p:blipFill>
        <p:spPr>
          <a:xfrm>
            <a:off x="1780146" y="4147537"/>
            <a:ext cx="1354844" cy="575021"/>
          </a:xfrm>
          <a:prstGeom prst="rect">
            <a:avLst/>
          </a:prstGeom>
        </p:spPr>
      </p:pic>
      <p:pic>
        <p:nvPicPr>
          <p:cNvPr id="9" name="Picture 8">
            <a:extLst>
              <a:ext uri="{FF2B5EF4-FFF2-40B4-BE49-F238E27FC236}">
                <a16:creationId xmlns:a16="http://schemas.microsoft.com/office/drawing/2014/main" id="{5D10BFB2-0736-4F46-88D4-1E1D6B39951D}"/>
              </a:ext>
            </a:extLst>
          </p:cNvPr>
          <p:cNvPicPr>
            <a:picLocks noChangeAspect="1"/>
          </p:cNvPicPr>
          <p:nvPr/>
        </p:nvPicPr>
        <p:blipFill>
          <a:blip r:embed="rId18"/>
          <a:stretch>
            <a:fillRect/>
          </a:stretch>
        </p:blipFill>
        <p:spPr>
          <a:xfrm>
            <a:off x="6282285" y="4268634"/>
            <a:ext cx="1336889" cy="438364"/>
          </a:xfrm>
          <a:prstGeom prst="rect">
            <a:avLst/>
          </a:prstGeom>
        </p:spPr>
      </p:pic>
    </p:spTree>
    <p:extLst>
      <p:ext uri="{BB962C8B-B14F-4D97-AF65-F5344CB8AC3E}">
        <p14:creationId xmlns:p14="http://schemas.microsoft.com/office/powerpoint/2010/main" val="268582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CONTAINERS AND MICROSERVICES:</a:t>
            </a:r>
            <a:br>
              <a:rPr lang="en-US" dirty="0"/>
            </a:br>
            <a:r>
              <a:rPr lang="en-US" dirty="0"/>
              <a:t>BUSINESS VALUE OF DEVOPS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p:nvPr/>
        </p:nvSpPr>
        <p:spPr>
          <a:xfrm>
            <a:off x="1310725" y="2535050"/>
            <a:ext cx="1969200" cy="10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u="sng">
                <a:latin typeface="Proxima Nova"/>
                <a:ea typeface="Proxima Nova"/>
                <a:cs typeface="Proxima Nova"/>
                <a:sym typeface="Proxima Nova"/>
              </a:rPr>
              <a:t>APPLICATIONS</a:t>
            </a:r>
            <a:endParaRPr sz="1400" b="1" u="sng" dirty="0">
              <a:latin typeface="Proxima Nova"/>
              <a:ea typeface="Proxima Nova"/>
              <a:cs typeface="Proxima Nova"/>
              <a:sym typeface="Proxima Nova"/>
            </a:endParaRPr>
          </a:p>
          <a:p>
            <a:pPr marL="0" lvl="0" indent="0" algn="ctr" rtl="0">
              <a:spcBef>
                <a:spcPts val="0"/>
              </a:spcBef>
              <a:spcAft>
                <a:spcPts val="0"/>
              </a:spcAft>
              <a:buNone/>
            </a:pPr>
            <a:endParaRPr sz="1200" dirty="0">
              <a:latin typeface="Proxima Nova"/>
              <a:ea typeface="Proxima Nova"/>
              <a:cs typeface="Proxima Nova"/>
              <a:sym typeface="Proxima Nova"/>
            </a:endParaRPr>
          </a:p>
          <a:p>
            <a:pPr marL="0" lvl="0" indent="0" algn="ctr" rtl="0">
              <a:spcBef>
                <a:spcPts val="0"/>
              </a:spcBef>
              <a:spcAft>
                <a:spcPts val="0"/>
              </a:spcAft>
              <a:buNone/>
            </a:pPr>
            <a:r>
              <a:rPr lang="en" sz="1200">
                <a:latin typeface="Proxima Nova"/>
                <a:ea typeface="Proxima Nova"/>
                <a:cs typeface="Proxima Nova"/>
                <a:sym typeface="Proxima Nova"/>
              </a:rPr>
              <a:t>New ways of developing, delivering and integrating applications</a:t>
            </a:r>
            <a:endParaRPr sz="1200" dirty="0">
              <a:latin typeface="Proxima Nova"/>
              <a:ea typeface="Proxima Nova"/>
              <a:cs typeface="Proxima Nova"/>
              <a:sym typeface="Proxima Nova"/>
            </a:endParaRPr>
          </a:p>
        </p:txBody>
      </p:sp>
      <p:sp>
        <p:nvSpPr>
          <p:cNvPr id="282" name="Shape 282"/>
          <p:cNvSpPr txBox="1"/>
          <p:nvPr/>
        </p:nvSpPr>
        <p:spPr>
          <a:xfrm>
            <a:off x="5958925" y="2535051"/>
            <a:ext cx="1969200" cy="10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u="sng">
                <a:latin typeface="Proxima Nova"/>
                <a:ea typeface="Proxima Nova"/>
                <a:cs typeface="Proxima Nova"/>
                <a:sym typeface="Proxima Nova"/>
              </a:rPr>
              <a:t>INFRASTRUCTURE</a:t>
            </a:r>
            <a:endParaRPr sz="1400" b="1" u="sng" dirty="0">
              <a:latin typeface="Proxima Nova"/>
              <a:ea typeface="Proxima Nova"/>
              <a:cs typeface="Proxima Nova"/>
              <a:sym typeface="Proxima Nova"/>
            </a:endParaRPr>
          </a:p>
          <a:p>
            <a:pPr marL="0" lvl="0" indent="0" algn="ctr" rtl="0">
              <a:spcBef>
                <a:spcPts val="0"/>
              </a:spcBef>
              <a:spcAft>
                <a:spcPts val="0"/>
              </a:spcAft>
              <a:buNone/>
            </a:pPr>
            <a:endParaRPr sz="1200" dirty="0">
              <a:latin typeface="Proxima Nova"/>
              <a:ea typeface="Proxima Nova"/>
              <a:cs typeface="Proxima Nova"/>
              <a:sym typeface="Proxima Nova"/>
            </a:endParaRPr>
          </a:p>
          <a:p>
            <a:pPr marL="0" lvl="0" indent="0" algn="ctr" rtl="0">
              <a:spcBef>
                <a:spcPts val="0"/>
              </a:spcBef>
              <a:spcAft>
                <a:spcPts val="0"/>
              </a:spcAft>
              <a:buNone/>
            </a:pPr>
            <a:r>
              <a:rPr lang="en" sz="1200">
                <a:latin typeface="Proxima Nova"/>
                <a:ea typeface="Proxima Nova"/>
                <a:cs typeface="Proxima Nova"/>
                <a:sym typeface="Proxima Nova"/>
              </a:rPr>
              <a:t>Modernize existing and build new cloud based infrastructure</a:t>
            </a:r>
            <a:endParaRPr sz="1200" dirty="0">
              <a:latin typeface="Proxima Nova"/>
              <a:ea typeface="Proxima Nova"/>
              <a:cs typeface="Proxima Nova"/>
              <a:sym typeface="Proxima Nova"/>
            </a:endParaRPr>
          </a:p>
        </p:txBody>
      </p:sp>
      <p:sp>
        <p:nvSpPr>
          <p:cNvPr id="283" name="Shape 283"/>
          <p:cNvSpPr txBox="1"/>
          <p:nvPr/>
        </p:nvSpPr>
        <p:spPr>
          <a:xfrm>
            <a:off x="3588425" y="2543337"/>
            <a:ext cx="1969200" cy="10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u="sng">
                <a:latin typeface="Proxima Nova"/>
                <a:ea typeface="Proxima Nova"/>
                <a:cs typeface="Proxima Nova"/>
                <a:sym typeface="Proxima Nova"/>
              </a:rPr>
              <a:t>PROCESS</a:t>
            </a:r>
            <a:endParaRPr sz="1400" b="1" u="sng" dirty="0">
              <a:latin typeface="Proxima Nova"/>
              <a:ea typeface="Proxima Nova"/>
              <a:cs typeface="Proxima Nova"/>
              <a:sym typeface="Proxima Nova"/>
            </a:endParaRPr>
          </a:p>
          <a:p>
            <a:pPr marL="0" lvl="0" indent="0" algn="ctr" rtl="0">
              <a:spcBef>
                <a:spcPts val="0"/>
              </a:spcBef>
              <a:spcAft>
                <a:spcPts val="0"/>
              </a:spcAft>
              <a:buNone/>
            </a:pPr>
            <a:endParaRPr sz="1200" dirty="0">
              <a:latin typeface="Proxima Nova"/>
              <a:ea typeface="Proxima Nova"/>
              <a:cs typeface="Proxima Nova"/>
              <a:sym typeface="Proxima Nova"/>
            </a:endParaRPr>
          </a:p>
          <a:p>
            <a:pPr marL="0" lvl="0" indent="0" algn="ctr" rtl="0">
              <a:spcBef>
                <a:spcPts val="0"/>
              </a:spcBef>
              <a:spcAft>
                <a:spcPts val="0"/>
              </a:spcAft>
              <a:buNone/>
            </a:pPr>
            <a:r>
              <a:rPr lang="en" sz="1200">
                <a:latin typeface="Proxima Nova"/>
                <a:ea typeface="Proxima Nova"/>
                <a:cs typeface="Proxima Nova"/>
                <a:sym typeface="Proxima Nova"/>
              </a:rPr>
              <a:t>More agile processes across both IT and the business</a:t>
            </a:r>
            <a:endParaRPr sz="1200" dirty="0">
              <a:latin typeface="Proxima Nova"/>
              <a:ea typeface="Proxima Nova"/>
              <a:cs typeface="Proxima Nova"/>
              <a:sym typeface="Proxima Nova"/>
            </a:endParaRPr>
          </a:p>
        </p:txBody>
      </p:sp>
      <p:pic>
        <p:nvPicPr>
          <p:cNvPr id="284" name="Shape 284" descr="15.png"/>
          <p:cNvPicPr preferRelativeResize="0"/>
          <p:nvPr/>
        </p:nvPicPr>
        <p:blipFill>
          <a:blip r:embed="rId3">
            <a:alphaModFix/>
          </a:blip>
          <a:stretch>
            <a:fillRect/>
          </a:stretch>
        </p:blipFill>
        <p:spPr>
          <a:xfrm>
            <a:off x="1897625" y="1628875"/>
            <a:ext cx="764300" cy="764300"/>
          </a:xfrm>
          <a:prstGeom prst="rect">
            <a:avLst/>
          </a:prstGeom>
          <a:noFill/>
          <a:ln>
            <a:noFill/>
          </a:ln>
        </p:spPr>
      </p:pic>
      <p:pic>
        <p:nvPicPr>
          <p:cNvPr id="285" name="Shape 285" descr="14.png"/>
          <p:cNvPicPr preferRelativeResize="0"/>
          <p:nvPr/>
        </p:nvPicPr>
        <p:blipFill>
          <a:blip r:embed="rId4">
            <a:alphaModFix/>
          </a:blip>
          <a:stretch>
            <a:fillRect/>
          </a:stretch>
        </p:blipFill>
        <p:spPr>
          <a:xfrm>
            <a:off x="4153925" y="1494925"/>
            <a:ext cx="838091" cy="1009519"/>
          </a:xfrm>
          <a:prstGeom prst="rect">
            <a:avLst/>
          </a:prstGeom>
          <a:noFill/>
          <a:ln>
            <a:noFill/>
          </a:ln>
        </p:spPr>
      </p:pic>
      <p:pic>
        <p:nvPicPr>
          <p:cNvPr id="286" name="Shape 286" descr="13.png"/>
          <p:cNvPicPr preferRelativeResize="0"/>
          <p:nvPr/>
        </p:nvPicPr>
        <p:blipFill>
          <a:blip r:embed="rId5">
            <a:alphaModFix/>
          </a:blip>
          <a:stretch>
            <a:fillRect/>
          </a:stretch>
        </p:blipFill>
        <p:spPr>
          <a:xfrm>
            <a:off x="6396052" y="1744475"/>
            <a:ext cx="1055937" cy="446317"/>
          </a:xfrm>
          <a:prstGeom prst="rect">
            <a:avLst/>
          </a:prstGeom>
          <a:noFill/>
          <a:ln>
            <a:noFill/>
          </a:ln>
        </p:spPr>
      </p:pic>
      <p:sp>
        <p:nvSpPr>
          <p:cNvPr id="287" name="Shape 287"/>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14</a:t>
            </a:fld>
            <a:endParaRPr dirty="0"/>
          </a:p>
        </p:txBody>
      </p:sp>
      <p:sp>
        <p:nvSpPr>
          <p:cNvPr id="288" name="Shape 288"/>
          <p:cNvSpPr txBox="1">
            <a:spLocks noGrp="1"/>
          </p:cNvSpPr>
          <p:nvPr>
            <p:ph type="title"/>
          </p:nvPr>
        </p:nvSpPr>
        <p:spPr>
          <a:xfrm>
            <a:off x="826645" y="0"/>
            <a:ext cx="7490700" cy="69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Digital Transformation</a:t>
            </a:r>
            <a:endParaRPr sz="2800" dirty="0"/>
          </a:p>
        </p:txBody>
      </p:sp>
      <p:sp>
        <p:nvSpPr>
          <p:cNvPr id="289" name="Shape 289"/>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There is Evolution in...</a:t>
            </a:r>
            <a:endParaRPr sz="1800" dirty="0">
              <a:latin typeface="Proxima Nova"/>
              <a:ea typeface="Proxima Nova"/>
              <a:cs typeface="Proxima Nova"/>
              <a:sym typeface="Proxima Nova"/>
            </a:endParaRPr>
          </a:p>
        </p:txBody>
      </p:sp>
    </p:spTree>
    <p:extLst>
      <p:ext uri="{BB962C8B-B14F-4D97-AF65-F5344CB8AC3E}">
        <p14:creationId xmlns:p14="http://schemas.microsoft.com/office/powerpoint/2010/main" val="2646508803"/>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descr="Evolving IT.png"/>
          <p:cNvPicPr preferRelativeResize="0"/>
          <p:nvPr/>
        </p:nvPicPr>
        <p:blipFill rotWithShape="1">
          <a:blip r:embed="rId3">
            <a:alphaModFix/>
          </a:blip>
          <a:srcRect r="78326" b="852"/>
          <a:stretch/>
        </p:blipFill>
        <p:spPr>
          <a:xfrm>
            <a:off x="3973912" y="947608"/>
            <a:ext cx="1448839" cy="2963375"/>
          </a:xfrm>
          <a:prstGeom prst="rect">
            <a:avLst/>
          </a:prstGeom>
          <a:noFill/>
          <a:ln>
            <a:noFill/>
          </a:ln>
        </p:spPr>
      </p:pic>
      <p:pic>
        <p:nvPicPr>
          <p:cNvPr id="296" name="Shape 296" descr="Evolving IT.png"/>
          <p:cNvPicPr preferRelativeResize="0"/>
          <p:nvPr/>
        </p:nvPicPr>
        <p:blipFill rotWithShape="1">
          <a:blip r:embed="rId3">
            <a:alphaModFix/>
          </a:blip>
          <a:srcRect l="21674" r="51556"/>
          <a:stretch/>
        </p:blipFill>
        <p:spPr>
          <a:xfrm>
            <a:off x="1839230" y="934854"/>
            <a:ext cx="1789429" cy="2988884"/>
          </a:xfrm>
          <a:prstGeom prst="rect">
            <a:avLst/>
          </a:prstGeom>
          <a:noFill/>
          <a:ln>
            <a:noFill/>
          </a:ln>
        </p:spPr>
      </p:pic>
      <p:pic>
        <p:nvPicPr>
          <p:cNvPr id="297" name="Shape 297" descr="Evolving IT.png"/>
          <p:cNvPicPr preferRelativeResize="0"/>
          <p:nvPr/>
        </p:nvPicPr>
        <p:blipFill rotWithShape="1">
          <a:blip r:embed="rId3">
            <a:alphaModFix/>
          </a:blip>
          <a:srcRect l="75903"/>
          <a:stretch/>
        </p:blipFill>
        <p:spPr>
          <a:xfrm>
            <a:off x="5614999" y="934251"/>
            <a:ext cx="1610807" cy="2988884"/>
          </a:xfrm>
          <a:prstGeom prst="rect">
            <a:avLst/>
          </a:prstGeom>
          <a:noFill/>
          <a:ln>
            <a:noFill/>
          </a:ln>
        </p:spPr>
      </p:pic>
      <p:sp>
        <p:nvSpPr>
          <p:cNvPr id="301" name="Shape 301"/>
          <p:cNvSpPr txBox="1">
            <a:spLocks noGrp="1"/>
          </p:cNvSpPr>
          <p:nvPr>
            <p:ph type="title" idx="4294967295"/>
          </p:nvPr>
        </p:nvSpPr>
        <p:spPr>
          <a:xfrm>
            <a:off x="4641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Proxima Nova"/>
                <a:sym typeface="Proxima Nova"/>
              </a:rPr>
              <a:t> EVOLUTION OF APPS, INFRASTRUCTURE &amp; PROCESS</a:t>
            </a:r>
          </a:p>
        </p:txBody>
      </p:sp>
      <p:sp>
        <p:nvSpPr>
          <p:cNvPr id="302" name="Shape 302"/>
          <p:cNvSpPr txBox="1">
            <a:spLocks noGrp="1"/>
          </p:cNvSpPr>
          <p:nvPr>
            <p:ph type="sldNum" idx="4294967295"/>
          </p:nvPr>
        </p:nvSpPr>
        <p:spPr>
          <a:xfrm>
            <a:off x="251511" y="470570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15</a:t>
            </a:fld>
            <a:endParaRPr dirty="0"/>
          </a:p>
        </p:txBody>
      </p:sp>
    </p:spTree>
    <p:extLst>
      <p:ext uri="{BB962C8B-B14F-4D97-AF65-F5344CB8AC3E}">
        <p14:creationId xmlns:p14="http://schemas.microsoft.com/office/powerpoint/2010/main" val="279724261"/>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16</a:t>
            </a:fld>
            <a:endParaRPr lang="en-US"/>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a:t>THE PROBLEM</a:t>
            </a:r>
          </a:p>
        </p:txBody>
      </p:sp>
      <p:pic>
        <p:nvPicPr>
          <p:cNvPr id="326" name="Shape 326" descr="packaging.png"/>
          <p:cNvPicPr preferRelativeResize="0"/>
          <p:nvPr/>
        </p:nvPicPr>
        <p:blipFill rotWithShape="1">
          <a:blip r:embed="rId3">
            <a:alphaModFix/>
          </a:blip>
          <a:srcRect l="-10081" t="-51010" r="-10081" b="-51010"/>
          <a:stretch/>
        </p:blipFill>
        <p:spPr>
          <a:xfrm>
            <a:off x="4663000" y="857350"/>
            <a:ext cx="3761400" cy="3761400"/>
          </a:xfrm>
          <a:prstGeom prst="ellipse">
            <a:avLst/>
          </a:prstGeom>
          <a:noFill/>
          <a:ln>
            <a:noFill/>
          </a:ln>
        </p:spPr>
      </p:pic>
      <p:sp>
        <p:nvSpPr>
          <p:cNvPr id="327" name="Shape 327"/>
          <p:cNvSpPr txBox="1"/>
          <p:nvPr/>
        </p:nvSpPr>
        <p:spPr>
          <a:xfrm>
            <a:off x="1012650" y="1431600"/>
            <a:ext cx="3393600" cy="1963200"/>
          </a:xfrm>
          <a:prstGeom prst="rect">
            <a:avLst/>
          </a:prstGeom>
          <a:noFill/>
          <a:ln>
            <a:noFill/>
          </a:ln>
        </p:spPr>
        <p:txBody>
          <a:bodyPr wrap="square" lIns="91425" tIns="91425" rIns="91425" bIns="91425" anchor="t" anchorCtr="0">
            <a:noAutofit/>
          </a:bodyPr>
          <a:lstStyle/>
          <a:p>
            <a:pPr marL="0" lvl="0" indent="0" rtl="0">
              <a:lnSpc>
                <a:spcPct val="115000"/>
              </a:lnSpc>
              <a:spcBef>
                <a:spcPts val="600"/>
              </a:spcBef>
              <a:buNone/>
            </a:pPr>
            <a:r>
              <a:rPr lang="en-US" sz="1800" dirty="0">
                <a:solidFill>
                  <a:srgbClr val="000000"/>
                </a:solidFill>
                <a:latin typeface="Proxima Nova"/>
                <a:ea typeface="Proxima Nova"/>
                <a:cs typeface="Proxima Nova"/>
                <a:sym typeface="Proxima Nova"/>
              </a:rPr>
              <a:t>Existing applications require complicated installation and integration every time they are deployed</a:t>
            </a:r>
            <a:r>
              <a:rPr lang="en-US" sz="1800" dirty="0">
                <a:latin typeface="Proxima Nova"/>
                <a:ea typeface="Proxima Nova"/>
                <a:cs typeface="Proxima Nova"/>
                <a:sym typeface="Proxima Nova"/>
              </a:rPr>
              <a:t> leading to</a:t>
            </a:r>
          </a:p>
          <a:p>
            <a:pPr marL="457200" lvl="0" indent="-342900" rtl="0">
              <a:lnSpc>
                <a:spcPct val="115000"/>
              </a:lnSpc>
              <a:spcBef>
                <a:spcPts val="1000"/>
              </a:spcBef>
              <a:buSzPts val="1800"/>
              <a:buFont typeface="Proxima Nova"/>
              <a:buChar char="●"/>
            </a:pPr>
            <a:r>
              <a:rPr lang="en-US" sz="1800" dirty="0">
                <a:solidFill>
                  <a:schemeClr val="dk1"/>
                </a:solidFill>
                <a:latin typeface="Proxima Nova"/>
                <a:ea typeface="Proxima Nova"/>
                <a:cs typeface="Proxima Nova"/>
                <a:sym typeface="Proxima Nova"/>
              </a:rPr>
              <a:t>Slow service delivery</a:t>
            </a:r>
          </a:p>
          <a:p>
            <a:pPr marL="457200" lvl="0" indent="-342900" rtl="0">
              <a:lnSpc>
                <a:spcPct val="115000"/>
              </a:lnSpc>
              <a:spcBef>
                <a:spcPts val="0"/>
              </a:spcBef>
              <a:spcAft>
                <a:spcPts val="0"/>
              </a:spcAft>
              <a:buSzPts val="1800"/>
              <a:buFont typeface="Proxima Nova"/>
              <a:buChar char="●"/>
            </a:pPr>
            <a:r>
              <a:rPr lang="en-US" sz="1800" dirty="0">
                <a:latin typeface="Proxima Nova"/>
                <a:ea typeface="Proxima Nova"/>
                <a:cs typeface="Proxima Nova"/>
                <a:sym typeface="Proxima Nova"/>
              </a:rPr>
              <a:t>Reduced service quality</a:t>
            </a:r>
          </a:p>
          <a:p>
            <a:pPr marL="457200" lvl="0" indent="-342900" rtl="0">
              <a:lnSpc>
                <a:spcPct val="115000"/>
              </a:lnSpc>
              <a:spcBef>
                <a:spcPts val="0"/>
              </a:spcBef>
              <a:buSzPts val="1800"/>
              <a:buFont typeface="Proxima Nova"/>
              <a:buChar char="●"/>
            </a:pPr>
            <a:r>
              <a:rPr lang="en-US" sz="1800" dirty="0">
                <a:latin typeface="Proxima Nova"/>
                <a:ea typeface="Proxima Nova"/>
                <a:cs typeface="Proxima Nova"/>
                <a:sym typeface="Proxima Nova"/>
              </a:rPr>
              <a:t>Frequent down times </a:t>
            </a:r>
          </a:p>
          <a:p>
            <a:pPr marL="0" lvl="0" indent="0" rtl="0">
              <a:lnSpc>
                <a:spcPct val="115000"/>
              </a:lnSpc>
              <a:spcBef>
                <a:spcPts val="600"/>
              </a:spcBef>
              <a:buNone/>
            </a:pPr>
            <a:endParaRPr sz="1800" dirty="0">
              <a:latin typeface="Proxima Nova"/>
              <a:ea typeface="Proxima Nova"/>
              <a:cs typeface="Proxima Nova"/>
              <a:sym typeface="Proxima Nova"/>
            </a:endParaRPr>
          </a:p>
          <a:p>
            <a:pPr marL="0" lvl="0" indent="0" rtl="0">
              <a:lnSpc>
                <a:spcPct val="115000"/>
              </a:lnSpc>
              <a:spcBef>
                <a:spcPts val="600"/>
              </a:spcBef>
              <a:buNone/>
            </a:pPr>
            <a:endParaRPr sz="1800" dirty="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17</a:t>
            </a:fld>
            <a:endParaRPr lang="en-US"/>
          </a:p>
        </p:txBody>
      </p:sp>
      <p:sp>
        <p:nvSpPr>
          <p:cNvPr id="366" name="Shape 366"/>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THE SOLUTION</a:t>
            </a:r>
          </a:p>
        </p:txBody>
      </p:sp>
      <p:sp>
        <p:nvSpPr>
          <p:cNvPr id="367" name="Shape 367"/>
          <p:cNvSpPr txBox="1"/>
          <p:nvPr/>
        </p:nvSpPr>
        <p:spPr>
          <a:xfrm>
            <a:off x="1012650" y="1431600"/>
            <a:ext cx="3393600" cy="1963200"/>
          </a:xfrm>
          <a:prstGeom prst="rect">
            <a:avLst/>
          </a:prstGeom>
          <a:noFill/>
          <a:ln>
            <a:noFill/>
          </a:ln>
        </p:spPr>
        <p:txBody>
          <a:bodyPr wrap="square" lIns="91425" tIns="91425" rIns="91425" bIns="91425" anchor="t" anchorCtr="0">
            <a:noAutofit/>
          </a:bodyPr>
          <a:lstStyle/>
          <a:p>
            <a:pPr marL="0" lvl="0" indent="0" rtl="0">
              <a:lnSpc>
                <a:spcPct val="115000"/>
              </a:lnSpc>
              <a:spcBef>
                <a:spcPts val="600"/>
              </a:spcBef>
              <a:buNone/>
            </a:pPr>
            <a:r>
              <a:rPr lang="en-US" sz="1800">
                <a:latin typeface="Proxima Nova"/>
                <a:ea typeface="Proxima Nova"/>
                <a:cs typeface="Proxima Nova"/>
                <a:sym typeface="Proxima Nova"/>
              </a:rPr>
              <a:t>Adopting a container strategy will allow applications to be easily shared and deployed</a:t>
            </a:r>
          </a:p>
          <a:p>
            <a:pPr marL="457200" lvl="0" indent="-342900" rtl="0">
              <a:lnSpc>
                <a:spcPct val="115000"/>
              </a:lnSpc>
              <a:spcBef>
                <a:spcPts val="1000"/>
              </a:spcBef>
              <a:buSzPts val="1800"/>
              <a:buFont typeface="Proxima Nova"/>
              <a:buChar char="●"/>
            </a:pPr>
            <a:r>
              <a:rPr lang="en-US" sz="1800">
                <a:latin typeface="Proxima Nova"/>
                <a:ea typeface="Proxima Nova"/>
                <a:cs typeface="Proxima Nova"/>
                <a:sym typeface="Proxima Nova"/>
              </a:rPr>
              <a:t>Consistent env and tools</a:t>
            </a:r>
          </a:p>
          <a:p>
            <a:pPr marL="457200" lvl="0" indent="-342900" rtl="0">
              <a:lnSpc>
                <a:spcPct val="115000"/>
              </a:lnSpc>
              <a:spcBef>
                <a:spcPts val="0"/>
              </a:spcBef>
              <a:spcAft>
                <a:spcPts val="0"/>
              </a:spcAft>
              <a:buSzPts val="1800"/>
              <a:buFont typeface="Proxima Nova"/>
              <a:buChar char="●"/>
            </a:pPr>
            <a:r>
              <a:rPr lang="en-US" sz="1800">
                <a:latin typeface="Proxima Nova"/>
                <a:ea typeface="Proxima Nova"/>
                <a:cs typeface="Proxima Nova"/>
                <a:sym typeface="Proxima Nova"/>
              </a:rPr>
              <a:t>Predictable building blocks</a:t>
            </a:r>
          </a:p>
          <a:p>
            <a:pPr marL="457200" lvl="0" indent="-342900" rtl="0">
              <a:lnSpc>
                <a:spcPct val="115000"/>
              </a:lnSpc>
              <a:spcBef>
                <a:spcPts val="0"/>
              </a:spcBef>
              <a:buSzPts val="1800"/>
              <a:buFont typeface="Proxima Nova"/>
              <a:buChar char="●"/>
            </a:pPr>
            <a:r>
              <a:rPr lang="en-US" sz="1800">
                <a:latin typeface="Proxima Nova"/>
                <a:ea typeface="Proxima Nova"/>
                <a:cs typeface="Proxima Nova"/>
                <a:sym typeface="Proxima Nova"/>
              </a:rPr>
              <a:t>Faster deployment</a:t>
            </a:r>
            <a:br>
              <a:rPr lang="en-US" sz="1800">
                <a:latin typeface="Proxima Nova"/>
                <a:ea typeface="Proxima Nova"/>
                <a:cs typeface="Proxima Nova"/>
                <a:sym typeface="Proxima Nova"/>
              </a:rPr>
            </a:br>
            <a:br>
              <a:rPr lang="en-US" sz="1800">
                <a:latin typeface="Proxima Nova"/>
                <a:ea typeface="Proxima Nova"/>
                <a:cs typeface="Proxima Nova"/>
                <a:sym typeface="Proxima Nova"/>
              </a:rPr>
            </a:br>
            <a:endParaRPr lang="en-US" sz="1800">
              <a:latin typeface="Proxima Nova"/>
              <a:ea typeface="Proxima Nova"/>
              <a:cs typeface="Proxima Nova"/>
              <a:sym typeface="Proxima Nova"/>
            </a:endParaRPr>
          </a:p>
        </p:txBody>
      </p:sp>
      <p:pic>
        <p:nvPicPr>
          <p:cNvPr id="368" name="Shape 368" descr="rht-container-build.png"/>
          <p:cNvPicPr preferRelativeResize="0"/>
          <p:nvPr/>
        </p:nvPicPr>
        <p:blipFill>
          <a:blip r:embed="rId3">
            <a:alphaModFix/>
          </a:blip>
          <a:stretch>
            <a:fillRect/>
          </a:stretch>
        </p:blipFill>
        <p:spPr>
          <a:xfrm>
            <a:off x="4986350" y="1757950"/>
            <a:ext cx="3204700" cy="1640550"/>
          </a:xfrm>
          <a:prstGeom prst="rect">
            <a:avLst/>
          </a:prstGeom>
          <a:noFill/>
          <a:ln>
            <a:noFill/>
          </a:ln>
        </p:spPr>
      </p:pic>
    </p:spTree>
    <p:extLst>
      <p:ext uri="{BB962C8B-B14F-4D97-AF65-F5344CB8AC3E}">
        <p14:creationId xmlns:p14="http://schemas.microsoft.com/office/powerpoint/2010/main" val="301492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descr="Evolving IT.png"/>
          <p:cNvPicPr preferRelativeResize="0"/>
          <p:nvPr/>
        </p:nvPicPr>
        <p:blipFill rotWithShape="1">
          <a:blip r:embed="rId3">
            <a:alphaModFix/>
          </a:blip>
          <a:srcRect r="78326" b="852"/>
          <a:stretch/>
        </p:blipFill>
        <p:spPr>
          <a:xfrm>
            <a:off x="3740582" y="871934"/>
            <a:ext cx="1448839" cy="2963375"/>
          </a:xfrm>
          <a:prstGeom prst="rect">
            <a:avLst/>
          </a:prstGeom>
          <a:noFill/>
          <a:ln>
            <a:noFill/>
          </a:ln>
        </p:spPr>
      </p:pic>
      <p:pic>
        <p:nvPicPr>
          <p:cNvPr id="296" name="Shape 296" descr="Evolving IT.png"/>
          <p:cNvPicPr preferRelativeResize="0"/>
          <p:nvPr/>
        </p:nvPicPr>
        <p:blipFill rotWithShape="1">
          <a:blip r:embed="rId3">
            <a:alphaModFix/>
          </a:blip>
          <a:srcRect l="21674" r="51556"/>
          <a:stretch/>
        </p:blipFill>
        <p:spPr>
          <a:xfrm>
            <a:off x="1605900" y="859180"/>
            <a:ext cx="1789429" cy="2988884"/>
          </a:xfrm>
          <a:prstGeom prst="rect">
            <a:avLst/>
          </a:prstGeom>
          <a:noFill/>
          <a:ln>
            <a:noFill/>
          </a:ln>
        </p:spPr>
      </p:pic>
      <p:pic>
        <p:nvPicPr>
          <p:cNvPr id="297" name="Shape 297" descr="Evolving IT.png"/>
          <p:cNvPicPr preferRelativeResize="0"/>
          <p:nvPr/>
        </p:nvPicPr>
        <p:blipFill rotWithShape="1">
          <a:blip r:embed="rId3">
            <a:alphaModFix/>
          </a:blip>
          <a:srcRect l="75903"/>
          <a:stretch/>
        </p:blipFill>
        <p:spPr>
          <a:xfrm>
            <a:off x="5381669" y="858577"/>
            <a:ext cx="1610807" cy="2988884"/>
          </a:xfrm>
          <a:prstGeom prst="rect">
            <a:avLst/>
          </a:prstGeom>
          <a:noFill/>
          <a:ln>
            <a:noFill/>
          </a:ln>
        </p:spPr>
      </p:pic>
      <p:pic>
        <p:nvPicPr>
          <p:cNvPr id="298" name="Shape 298" descr="Evolving IT.png"/>
          <p:cNvPicPr preferRelativeResize="0"/>
          <p:nvPr/>
        </p:nvPicPr>
        <p:blipFill rotWithShape="1">
          <a:blip r:embed="rId3">
            <a:alphaModFix/>
          </a:blip>
          <a:srcRect l="50127" t="67386" r="25186" b="1475"/>
          <a:stretch/>
        </p:blipFill>
        <p:spPr>
          <a:xfrm>
            <a:off x="3531211" y="3865527"/>
            <a:ext cx="1608346" cy="884324"/>
          </a:xfrm>
          <a:prstGeom prst="rect">
            <a:avLst/>
          </a:prstGeom>
          <a:noFill/>
          <a:ln>
            <a:noFill/>
          </a:ln>
        </p:spPr>
      </p:pic>
      <p:cxnSp>
        <p:nvCxnSpPr>
          <p:cNvPr id="299" name="Shape 299"/>
          <p:cNvCxnSpPr/>
          <p:nvPr/>
        </p:nvCxnSpPr>
        <p:spPr>
          <a:xfrm rot="10800000" flipH="1">
            <a:off x="4967677" y="4234605"/>
            <a:ext cx="2022600" cy="11100"/>
          </a:xfrm>
          <a:prstGeom prst="straightConnector1">
            <a:avLst/>
          </a:prstGeom>
          <a:noFill/>
          <a:ln w="9525" cap="flat" cmpd="sng">
            <a:solidFill>
              <a:schemeClr val="dk2"/>
            </a:solidFill>
            <a:prstDash val="solid"/>
            <a:round/>
            <a:headEnd type="none" w="lg" len="lg"/>
            <a:tailEnd type="triangle" w="lg" len="lg"/>
          </a:ln>
        </p:spPr>
      </p:cxnSp>
      <p:cxnSp>
        <p:nvCxnSpPr>
          <p:cNvPr id="300" name="Shape 300"/>
          <p:cNvCxnSpPr/>
          <p:nvPr/>
        </p:nvCxnSpPr>
        <p:spPr>
          <a:xfrm rot="10800000" flipH="1">
            <a:off x="1760350" y="4236150"/>
            <a:ext cx="1845900" cy="18000"/>
          </a:xfrm>
          <a:prstGeom prst="straightConnector1">
            <a:avLst/>
          </a:prstGeom>
          <a:noFill/>
          <a:ln w="9525" cap="flat" cmpd="sng">
            <a:solidFill>
              <a:schemeClr val="dk2"/>
            </a:solidFill>
            <a:prstDash val="solid"/>
            <a:round/>
            <a:headEnd type="stealth" w="lg" len="lg"/>
            <a:tailEnd type="none" w="lg" len="lg"/>
          </a:ln>
        </p:spPr>
      </p:cxnSp>
      <p:sp>
        <p:nvSpPr>
          <p:cNvPr id="301" name="Shape 301"/>
          <p:cNvSpPr txBox="1">
            <a:spLocks noGrp="1"/>
          </p:cNvSpPr>
          <p:nvPr>
            <p:ph type="title" idx="4294967295"/>
          </p:nvPr>
        </p:nvSpPr>
        <p:spPr>
          <a:xfrm>
            <a:off x="4641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000" dirty="0">
                <a:latin typeface="Proxima Nova"/>
                <a:sym typeface="Proxima Nova"/>
              </a:rPr>
              <a:t>CONTAINERS - TRANSFORM APPS, INFRASTRUCTURE &amp; PROCESS</a:t>
            </a:r>
          </a:p>
        </p:txBody>
      </p:sp>
      <p:sp>
        <p:nvSpPr>
          <p:cNvPr id="302" name="Shape 302"/>
          <p:cNvSpPr txBox="1">
            <a:spLocks noGrp="1"/>
          </p:cNvSpPr>
          <p:nvPr>
            <p:ph type="sldNum" idx="4294967295"/>
          </p:nvPr>
        </p:nvSpPr>
        <p:spPr>
          <a:xfrm>
            <a:off x="276734" y="474990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a:t>
            </a:fld>
            <a:endParaRPr dirty="0"/>
          </a:p>
        </p:txBody>
      </p:sp>
    </p:spTree>
    <p:extLst>
      <p:ext uri="{BB962C8B-B14F-4D97-AF65-F5344CB8AC3E}">
        <p14:creationId xmlns:p14="http://schemas.microsoft.com/office/powerpoint/2010/main" val="958982527"/>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301" name="Shape 301"/>
          <p:cNvSpPr txBox="1">
            <a:spLocks noGrp="1"/>
          </p:cNvSpPr>
          <p:nvPr>
            <p:ph type="title" idx="4294967295"/>
          </p:nvPr>
        </p:nvSpPr>
        <p:spPr>
          <a:xfrm>
            <a:off x="4641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Proxima Nova"/>
                <a:sym typeface="Proxima Nova"/>
              </a:rPr>
              <a:t>APP MODERNIZATION PATH</a:t>
            </a:r>
          </a:p>
        </p:txBody>
      </p:sp>
      <p:sp>
        <p:nvSpPr>
          <p:cNvPr id="302" name="Shape 302"/>
          <p:cNvSpPr txBox="1">
            <a:spLocks noGrp="1"/>
          </p:cNvSpPr>
          <p:nvPr>
            <p:ph type="sldNum" idx="4294967295"/>
          </p:nvPr>
        </p:nvSpPr>
        <p:spPr>
          <a:xfrm>
            <a:off x="189750" y="474202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mtClean="0"/>
              <a:t>19</a:t>
            </a:fld>
            <a:endParaRPr dirty="0"/>
          </a:p>
        </p:txBody>
      </p:sp>
      <p:grpSp>
        <p:nvGrpSpPr>
          <p:cNvPr id="10" name="Group 9">
            <a:extLst>
              <a:ext uri="{FF2B5EF4-FFF2-40B4-BE49-F238E27FC236}">
                <a16:creationId xmlns:a16="http://schemas.microsoft.com/office/drawing/2014/main" id="{FFEE732C-C850-40B5-8ED8-1096B8B5B42A}"/>
              </a:ext>
            </a:extLst>
          </p:cNvPr>
          <p:cNvGrpSpPr/>
          <p:nvPr/>
        </p:nvGrpSpPr>
        <p:grpSpPr>
          <a:xfrm>
            <a:off x="231407" y="1403313"/>
            <a:ext cx="8550179" cy="2952857"/>
            <a:chOff x="543277" y="2121396"/>
            <a:chExt cx="11239354" cy="3966666"/>
          </a:xfrm>
        </p:grpSpPr>
        <p:grpSp>
          <p:nvGrpSpPr>
            <p:cNvPr id="11" name="Group 10">
              <a:extLst>
                <a:ext uri="{FF2B5EF4-FFF2-40B4-BE49-F238E27FC236}">
                  <a16:creationId xmlns:a16="http://schemas.microsoft.com/office/drawing/2014/main" id="{D3903199-E936-4574-AA0B-415C7FF3A4CE}"/>
                </a:ext>
              </a:extLst>
            </p:cNvPr>
            <p:cNvGrpSpPr/>
            <p:nvPr/>
          </p:nvGrpSpPr>
          <p:grpSpPr>
            <a:xfrm>
              <a:off x="543277" y="2308569"/>
              <a:ext cx="1492649" cy="3772537"/>
              <a:chOff x="543277" y="2308569"/>
              <a:chExt cx="1492649" cy="3772537"/>
            </a:xfrm>
          </p:grpSpPr>
          <p:sp>
            <p:nvSpPr>
              <p:cNvPr id="60" name="Shape 591">
                <a:extLst>
                  <a:ext uri="{FF2B5EF4-FFF2-40B4-BE49-F238E27FC236}">
                    <a16:creationId xmlns:a16="http://schemas.microsoft.com/office/drawing/2014/main" id="{F0EB32F3-E7AA-4D78-B6A5-0FCBC0461D90}"/>
                  </a:ext>
                </a:extLst>
              </p:cNvPr>
              <p:cNvSpPr txBox="1"/>
              <p:nvPr/>
            </p:nvSpPr>
            <p:spPr>
              <a:xfrm>
                <a:off x="543277" y="3861902"/>
                <a:ext cx="1492649"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200" b="1" dirty="0">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61" name="Group 60">
                <a:extLst>
                  <a:ext uri="{FF2B5EF4-FFF2-40B4-BE49-F238E27FC236}">
                    <a16:creationId xmlns:a16="http://schemas.microsoft.com/office/drawing/2014/main" id="{8D4D2AC1-BA23-44EE-A9D6-5345F3FC1CAB}"/>
                  </a:ext>
                </a:extLst>
              </p:cNvPr>
              <p:cNvGrpSpPr/>
              <p:nvPr/>
            </p:nvGrpSpPr>
            <p:grpSpPr>
              <a:xfrm>
                <a:off x="914801" y="2308569"/>
                <a:ext cx="749601" cy="1205472"/>
                <a:chOff x="914775" y="2308569"/>
                <a:chExt cx="749601" cy="1205472"/>
              </a:xfrm>
            </p:grpSpPr>
            <p:sp>
              <p:nvSpPr>
                <p:cNvPr id="62" name="Shape 607">
                  <a:extLst>
                    <a:ext uri="{FF2B5EF4-FFF2-40B4-BE49-F238E27FC236}">
                      <a16:creationId xmlns:a16="http://schemas.microsoft.com/office/drawing/2014/main" id="{7272DE87-1D8F-4589-8ACA-07A0573E95E3}"/>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algn="ctr" defTabSz="914367">
                    <a:buClr>
                      <a:srgbClr val="353535"/>
                    </a:buClr>
                    <a:defRPr/>
                  </a:pPr>
                  <a:endParaRPr sz="1200" kern="0" dirty="0">
                    <a:latin typeface="Arial"/>
                    <a:ea typeface="Arial"/>
                    <a:cs typeface="Arial"/>
                    <a:sym typeface="Arial"/>
                  </a:endParaRPr>
                </a:p>
              </p:txBody>
            </p:sp>
            <p:sp>
              <p:nvSpPr>
                <p:cNvPr id="63" name="Shape 608">
                  <a:extLst>
                    <a:ext uri="{FF2B5EF4-FFF2-40B4-BE49-F238E27FC236}">
                      <a16:creationId xmlns:a16="http://schemas.microsoft.com/office/drawing/2014/main" id="{B5A364C4-7BA2-405F-82FA-B8345B957273}"/>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200" kern="0">
                      <a:latin typeface="Arial"/>
                      <a:ea typeface="Arial"/>
                      <a:cs typeface="Arial"/>
                      <a:sym typeface="Arial"/>
                    </a:rPr>
                    <a:t>APP</a:t>
                  </a:r>
                </a:p>
              </p:txBody>
            </p:sp>
          </p:grpSp>
        </p:grpSp>
        <p:grpSp>
          <p:nvGrpSpPr>
            <p:cNvPr id="12" name="Group 11">
              <a:extLst>
                <a:ext uri="{FF2B5EF4-FFF2-40B4-BE49-F238E27FC236}">
                  <a16:creationId xmlns:a16="http://schemas.microsoft.com/office/drawing/2014/main" id="{0116F5B0-A435-4392-A4D7-0C4981BC3335}"/>
                </a:ext>
              </a:extLst>
            </p:cNvPr>
            <p:cNvGrpSpPr/>
            <p:nvPr/>
          </p:nvGrpSpPr>
          <p:grpSpPr>
            <a:xfrm>
              <a:off x="9992490" y="2418312"/>
              <a:ext cx="1790141" cy="3669750"/>
              <a:chOff x="9992490" y="2418312"/>
              <a:chExt cx="1790141" cy="3669750"/>
            </a:xfrm>
          </p:grpSpPr>
          <p:sp>
            <p:nvSpPr>
              <p:cNvPr id="36" name="Shape 594">
                <a:extLst>
                  <a:ext uri="{FF2B5EF4-FFF2-40B4-BE49-F238E27FC236}">
                    <a16:creationId xmlns:a16="http://schemas.microsoft.com/office/drawing/2014/main" id="{FEC5F039-6115-4D5C-8296-4D7EC0E3C060}"/>
                  </a:ext>
                </a:extLst>
              </p:cNvPr>
              <p:cNvSpPr txBox="1"/>
              <p:nvPr/>
            </p:nvSpPr>
            <p:spPr>
              <a:xfrm>
                <a:off x="9992490" y="3868858"/>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200" b="1" dirty="0">
                    <a:latin typeface="Segoe UI" panose="020B0502040204020203" pitchFamily="34" charset="0"/>
                    <a:ea typeface="Quattrocento Sans"/>
                    <a:cs typeface="Segoe UI" panose="020B0502040204020203" pitchFamily="34" charset="0"/>
                    <a:sym typeface="Quattrocento Sans"/>
                  </a:rPr>
                  <a:t>Modern </a:t>
                </a:r>
                <a:br>
                  <a:rPr lang="en" sz="1200" b="1" dirty="0">
                    <a:latin typeface="Segoe UI" panose="020B0502040204020203" pitchFamily="34" charset="0"/>
                    <a:ea typeface="Quattrocento Sans"/>
                    <a:cs typeface="Segoe UI" panose="020B0502040204020203" pitchFamily="34" charset="0"/>
                    <a:sym typeface="Quattrocento Sans"/>
                  </a:rPr>
                </a:br>
                <a:r>
                  <a:rPr lang="en" sz="1200" b="1" dirty="0">
                    <a:latin typeface="Segoe UI" panose="020B0502040204020203" pitchFamily="34" charset="0"/>
                    <a:ea typeface="Quattrocento Sans"/>
                    <a:cs typeface="Segoe UI" panose="020B0502040204020203" pitchFamily="34" charset="0"/>
                    <a:sym typeface="Quattrocento Sans"/>
                  </a:rPr>
                  <a:t>Microservices</a:t>
                </a:r>
              </a:p>
              <a:p>
                <a:pPr algn="ctr" defTabSz="914367">
                  <a:buClr>
                    <a:srgbClr val="BAD80A"/>
                  </a:buClr>
                  <a:buSzPct val="25000"/>
                  <a:defRPr/>
                </a:pPr>
                <a:endParaRPr lang="en" sz="1200"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200" dirty="0">
                    <a:latin typeface="Segoe UI" panose="020B0502040204020203" pitchFamily="34" charset="0"/>
                    <a:ea typeface="Quattrocento Sans"/>
                    <a:cs typeface="Segoe UI" panose="020B0502040204020203" pitchFamily="34" charset="0"/>
                    <a:sym typeface="Quattrocento Sans"/>
                  </a:rPr>
                  <a:t>Add new services </a:t>
                </a:r>
                <a:r>
                  <a:rPr lang="en" sz="1200" spc="-39" dirty="0">
                    <a:latin typeface="Segoe UI" panose="020B0502040204020203" pitchFamily="34" charset="0"/>
                    <a:ea typeface="Quattrocento Sans"/>
                    <a:cs typeface="Segoe UI" panose="020B0502040204020203" pitchFamily="34" charset="0"/>
                    <a:sym typeface="Quattrocento Sans"/>
                  </a:rPr>
                  <a:t>or start peeling off</a:t>
                </a:r>
                <a:r>
                  <a:rPr lang="en" sz="1200" dirty="0">
                    <a:latin typeface="Segoe UI" panose="020B0502040204020203" pitchFamily="34" charset="0"/>
                    <a:ea typeface="Quattrocento Sans"/>
                    <a:cs typeface="Segoe UI" panose="020B0502040204020203" pitchFamily="34" charset="0"/>
                    <a:sym typeface="Quattrocento Sans"/>
                  </a:rPr>
                  <a:t> </a:t>
                </a:r>
                <a:r>
                  <a:rPr lang="en" sz="1200" spc="69" dirty="0">
                    <a:latin typeface="Segoe UI" panose="020B0502040204020203" pitchFamily="34" charset="0"/>
                    <a:ea typeface="Quattrocento Sans"/>
                    <a:cs typeface="Segoe UI" panose="020B0502040204020203" pitchFamily="34" charset="0"/>
                    <a:sym typeface="Quattrocento Sans"/>
                  </a:rPr>
                  <a:t>services from </a:t>
                </a:r>
                <a:r>
                  <a:rPr lang="en" sz="1200" dirty="0">
                    <a:latin typeface="Segoe UI" panose="020B0502040204020203" pitchFamily="34" charset="0"/>
                    <a:ea typeface="Quattrocento Sans"/>
                    <a:cs typeface="Segoe UI" panose="020B0502040204020203" pitchFamily="34" charset="0"/>
                    <a:sym typeface="Quattrocento Sans"/>
                  </a:rPr>
                  <a:t>monolith</a:t>
                </a:r>
                <a:r>
                  <a:rPr lang="en-US" sz="1200" dirty="0" err="1">
                    <a:latin typeface="Segoe UI" panose="020B0502040204020203" pitchFamily="34" charset="0"/>
                    <a:ea typeface="Quattrocento Sans"/>
                    <a:cs typeface="Segoe UI" panose="020B0502040204020203" pitchFamily="34" charset="0"/>
                    <a:sym typeface="Quattrocento Sans"/>
                  </a:rPr>
                  <a:t>ic</a:t>
                </a:r>
                <a:r>
                  <a:rPr lang="en" sz="1200" dirty="0">
                    <a:latin typeface="Segoe UI" panose="020B0502040204020203" pitchFamily="34" charset="0"/>
                    <a:ea typeface="Quattrocento Sans"/>
                    <a:cs typeface="Segoe UI" panose="020B0502040204020203" pitchFamily="34" charset="0"/>
                    <a:sym typeface="Quattrocento Sans"/>
                  </a:rPr>
                  <a:t> code.</a:t>
                </a:r>
              </a:p>
            </p:txBody>
          </p:sp>
          <p:grpSp>
            <p:nvGrpSpPr>
              <p:cNvPr id="37" name="Shape 609">
                <a:extLst>
                  <a:ext uri="{FF2B5EF4-FFF2-40B4-BE49-F238E27FC236}">
                    <a16:creationId xmlns:a16="http://schemas.microsoft.com/office/drawing/2014/main" id="{D9C9909F-2B94-4DAD-BC29-F6C07D8625EA}"/>
                  </a:ext>
                </a:extLst>
              </p:cNvPr>
              <p:cNvGrpSpPr/>
              <p:nvPr/>
            </p:nvGrpSpPr>
            <p:grpSpPr>
              <a:xfrm>
                <a:off x="10216604" y="2418312"/>
                <a:ext cx="1341913" cy="974980"/>
                <a:chOff x="4949049" y="1526863"/>
                <a:chExt cx="1593654" cy="1157697"/>
              </a:xfrm>
            </p:grpSpPr>
            <p:cxnSp>
              <p:nvCxnSpPr>
                <p:cNvPr id="38" name="Shape 610">
                  <a:extLst>
                    <a:ext uri="{FF2B5EF4-FFF2-40B4-BE49-F238E27FC236}">
                      <a16:creationId xmlns:a16="http://schemas.microsoft.com/office/drawing/2014/main" id="{DF42C5AA-8BCD-4B34-AA66-3669EE24EADC}"/>
                    </a:ext>
                  </a:extLst>
                </p:cNvPr>
                <p:cNvCxnSpPr/>
                <p:nvPr/>
              </p:nvCxnSpPr>
              <p:spPr>
                <a:xfrm rot="10800000" flipH="1">
                  <a:off x="5697414" y="182643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39" name="Shape 611">
                  <a:extLst>
                    <a:ext uri="{FF2B5EF4-FFF2-40B4-BE49-F238E27FC236}">
                      <a16:creationId xmlns:a16="http://schemas.microsoft.com/office/drawing/2014/main" id="{F79A2FB7-C618-423D-8448-4E686FA97465}"/>
                    </a:ext>
                  </a:extLst>
                </p:cNvPr>
                <p:cNvCxnSpPr/>
                <p:nvPr/>
              </p:nvCxnSpPr>
              <p:spPr>
                <a:xfrm rot="10800000">
                  <a:off x="6188646" y="2010866"/>
                  <a:ext cx="72000" cy="168000"/>
                </a:xfrm>
                <a:prstGeom prst="straightConnector1">
                  <a:avLst/>
                </a:prstGeom>
                <a:noFill/>
                <a:ln w="28575" cap="flat" cmpd="sng">
                  <a:solidFill>
                    <a:srgbClr val="0072C6"/>
                  </a:solidFill>
                  <a:prstDash val="dot"/>
                  <a:miter/>
                  <a:headEnd type="none" w="med" len="med"/>
                  <a:tailEnd type="none" w="med" len="med"/>
                </a:ln>
              </p:spPr>
            </p:cxnSp>
            <p:cxnSp>
              <p:nvCxnSpPr>
                <p:cNvPr id="40" name="Shape 612">
                  <a:extLst>
                    <a:ext uri="{FF2B5EF4-FFF2-40B4-BE49-F238E27FC236}">
                      <a16:creationId xmlns:a16="http://schemas.microsoft.com/office/drawing/2014/main" id="{E3E6C377-4B17-4582-9F17-CD27EA76CE7F}"/>
                    </a:ext>
                  </a:extLst>
                </p:cNvPr>
                <p:cNvCxnSpPr/>
                <p:nvPr/>
              </p:nvCxnSpPr>
              <p:spPr>
                <a:xfrm>
                  <a:off x="5681039" y="2517868"/>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41" name="Shape 613">
                  <a:extLst>
                    <a:ext uri="{FF2B5EF4-FFF2-40B4-BE49-F238E27FC236}">
                      <a16:creationId xmlns:a16="http://schemas.microsoft.com/office/drawing/2014/main" id="{6DF01193-6195-44BF-913C-3664C64764B7}"/>
                    </a:ext>
                  </a:extLst>
                </p:cNvPr>
                <p:cNvGrpSpPr/>
                <p:nvPr/>
              </p:nvGrpSpPr>
              <p:grpSpPr>
                <a:xfrm>
                  <a:off x="4949049" y="1526863"/>
                  <a:ext cx="1593654" cy="1157697"/>
                  <a:chOff x="4314197" y="1570215"/>
                  <a:chExt cx="1593654" cy="1157697"/>
                </a:xfrm>
              </p:grpSpPr>
              <p:grpSp>
                <p:nvGrpSpPr>
                  <p:cNvPr id="42" name="Shape 614">
                    <a:extLst>
                      <a:ext uri="{FF2B5EF4-FFF2-40B4-BE49-F238E27FC236}">
                        <a16:creationId xmlns:a16="http://schemas.microsoft.com/office/drawing/2014/main" id="{CDAC31DF-79F3-4E4C-A1E2-34D48A072A06}"/>
                      </a:ext>
                    </a:extLst>
                  </p:cNvPr>
                  <p:cNvGrpSpPr/>
                  <p:nvPr/>
                </p:nvGrpSpPr>
                <p:grpSpPr>
                  <a:xfrm>
                    <a:off x="4314197" y="1923527"/>
                    <a:ext cx="739188" cy="725553"/>
                    <a:chOff x="-633412" y="1071562"/>
                    <a:chExt cx="646200" cy="646200"/>
                  </a:xfrm>
                </p:grpSpPr>
                <p:sp>
                  <p:nvSpPr>
                    <p:cNvPr id="55" name="Shape 615">
                      <a:extLst>
                        <a:ext uri="{FF2B5EF4-FFF2-40B4-BE49-F238E27FC236}">
                          <a16:creationId xmlns:a16="http://schemas.microsoft.com/office/drawing/2014/main" id="{9D1E46D4-F6F6-4B59-85FE-0FC2C7DFC96C}"/>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lgn="ctr" defTabSz="914367">
                        <a:buClr>
                          <a:srgbClr val="000000"/>
                        </a:buClr>
                        <a:defRPr/>
                      </a:pPr>
                      <a:endParaRPr sz="1200" kern="0">
                        <a:latin typeface="Arial"/>
                        <a:ea typeface="Arial"/>
                        <a:cs typeface="Arial"/>
                        <a:sym typeface="Arial"/>
                      </a:endParaRPr>
                    </a:p>
                  </p:txBody>
                </p:sp>
                <p:cxnSp>
                  <p:nvCxnSpPr>
                    <p:cNvPr id="56" name="Shape 616">
                      <a:extLst>
                        <a:ext uri="{FF2B5EF4-FFF2-40B4-BE49-F238E27FC236}">
                          <a16:creationId xmlns:a16="http://schemas.microsoft.com/office/drawing/2014/main" id="{A40A08C4-7CD1-445E-BCC8-2C5BE5122264}"/>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7" name="Shape 617">
                      <a:extLst>
                        <a:ext uri="{FF2B5EF4-FFF2-40B4-BE49-F238E27FC236}">
                          <a16:creationId xmlns:a16="http://schemas.microsoft.com/office/drawing/2014/main" id="{08DB963B-085E-4116-BF17-219EF097EBD4}"/>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8" name="Shape 618">
                      <a:extLst>
                        <a:ext uri="{FF2B5EF4-FFF2-40B4-BE49-F238E27FC236}">
                          <a16:creationId xmlns:a16="http://schemas.microsoft.com/office/drawing/2014/main" id="{86B5E5BD-9115-4743-AB0B-20541FC12639}"/>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9" name="Shape 619">
                      <a:extLst>
                        <a:ext uri="{FF2B5EF4-FFF2-40B4-BE49-F238E27FC236}">
                          <a16:creationId xmlns:a16="http://schemas.microsoft.com/office/drawing/2014/main" id="{A08656EE-E596-43BB-83E5-DF520D254A66}"/>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43" name="Shape 620">
                    <a:extLst>
                      <a:ext uri="{FF2B5EF4-FFF2-40B4-BE49-F238E27FC236}">
                        <a16:creationId xmlns:a16="http://schemas.microsoft.com/office/drawing/2014/main" id="{6985E1E0-82E0-41BE-B144-BAD1C533A6C4}"/>
                      </a:ext>
                    </a:extLst>
                  </p:cNvPr>
                  <p:cNvGrpSpPr/>
                  <p:nvPr/>
                </p:nvGrpSpPr>
                <p:grpSpPr>
                  <a:xfrm>
                    <a:off x="5282600" y="1570215"/>
                    <a:ext cx="488462" cy="479415"/>
                    <a:chOff x="-633412" y="1071562"/>
                    <a:chExt cx="646200" cy="646200"/>
                  </a:xfrm>
                </p:grpSpPr>
                <p:sp>
                  <p:nvSpPr>
                    <p:cNvPr id="50" name="Shape 621">
                      <a:extLst>
                        <a:ext uri="{FF2B5EF4-FFF2-40B4-BE49-F238E27FC236}">
                          <a16:creationId xmlns:a16="http://schemas.microsoft.com/office/drawing/2014/main" id="{51BCBF4E-8D3D-43E0-9156-15AF8D0DB494}"/>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lgn="ctr" defTabSz="914367">
                        <a:buClr>
                          <a:srgbClr val="000000"/>
                        </a:buClr>
                        <a:defRPr/>
                      </a:pPr>
                      <a:endParaRPr sz="1200" kern="0">
                        <a:latin typeface="Arial"/>
                        <a:ea typeface="Arial"/>
                        <a:cs typeface="Arial"/>
                        <a:sym typeface="Arial"/>
                      </a:endParaRPr>
                    </a:p>
                  </p:txBody>
                </p:sp>
                <p:cxnSp>
                  <p:nvCxnSpPr>
                    <p:cNvPr id="51" name="Shape 622">
                      <a:extLst>
                        <a:ext uri="{FF2B5EF4-FFF2-40B4-BE49-F238E27FC236}">
                          <a16:creationId xmlns:a16="http://schemas.microsoft.com/office/drawing/2014/main" id="{FC785592-CADC-4518-96DC-8850C77E1B2B}"/>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2" name="Shape 623">
                      <a:extLst>
                        <a:ext uri="{FF2B5EF4-FFF2-40B4-BE49-F238E27FC236}">
                          <a16:creationId xmlns:a16="http://schemas.microsoft.com/office/drawing/2014/main" id="{F3EF48D9-A423-41D5-AF10-DF83AD05238C}"/>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3" name="Shape 624">
                      <a:extLst>
                        <a:ext uri="{FF2B5EF4-FFF2-40B4-BE49-F238E27FC236}">
                          <a16:creationId xmlns:a16="http://schemas.microsoft.com/office/drawing/2014/main" id="{BA97DB53-509F-4876-9876-B365037DF735}"/>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54" name="Shape 625">
                      <a:extLst>
                        <a:ext uri="{FF2B5EF4-FFF2-40B4-BE49-F238E27FC236}">
                          <a16:creationId xmlns:a16="http://schemas.microsoft.com/office/drawing/2014/main" id="{1A40CE5E-5DC9-40EC-AE91-55394EF29F92}"/>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44" name="Shape 626">
                    <a:extLst>
                      <a:ext uri="{FF2B5EF4-FFF2-40B4-BE49-F238E27FC236}">
                        <a16:creationId xmlns:a16="http://schemas.microsoft.com/office/drawing/2014/main" id="{148226B2-DFF7-4F58-A184-13764D57AC94}"/>
                      </a:ext>
                    </a:extLst>
                  </p:cNvPr>
                  <p:cNvGrpSpPr/>
                  <p:nvPr/>
                </p:nvGrpSpPr>
                <p:grpSpPr>
                  <a:xfrm>
                    <a:off x="5419389" y="2248497"/>
                    <a:ext cx="488462" cy="479415"/>
                    <a:chOff x="-633412" y="1071562"/>
                    <a:chExt cx="646200" cy="646200"/>
                  </a:xfrm>
                </p:grpSpPr>
                <p:sp>
                  <p:nvSpPr>
                    <p:cNvPr id="45" name="Shape 627">
                      <a:extLst>
                        <a:ext uri="{FF2B5EF4-FFF2-40B4-BE49-F238E27FC236}">
                          <a16:creationId xmlns:a16="http://schemas.microsoft.com/office/drawing/2014/main" id="{4B6F0CA2-4ACB-480C-A6EE-B6F67A8EF636}"/>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lgn="ctr" defTabSz="914367">
                        <a:buClr>
                          <a:srgbClr val="000000"/>
                        </a:buClr>
                        <a:defRPr/>
                      </a:pPr>
                      <a:endParaRPr sz="1200" kern="0">
                        <a:latin typeface="Arial"/>
                        <a:ea typeface="Arial"/>
                        <a:cs typeface="Arial"/>
                        <a:sym typeface="Arial"/>
                      </a:endParaRPr>
                    </a:p>
                  </p:txBody>
                </p:sp>
                <p:cxnSp>
                  <p:nvCxnSpPr>
                    <p:cNvPr id="46" name="Shape 628">
                      <a:extLst>
                        <a:ext uri="{FF2B5EF4-FFF2-40B4-BE49-F238E27FC236}">
                          <a16:creationId xmlns:a16="http://schemas.microsoft.com/office/drawing/2014/main" id="{E280F6A5-7593-4CB3-946F-E5D7F11D2A6A}"/>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47" name="Shape 629">
                      <a:extLst>
                        <a:ext uri="{FF2B5EF4-FFF2-40B4-BE49-F238E27FC236}">
                          <a16:creationId xmlns:a16="http://schemas.microsoft.com/office/drawing/2014/main" id="{8D7893DF-EFD6-48E6-A9B0-3DAA808B5567}"/>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48" name="Shape 630">
                      <a:extLst>
                        <a:ext uri="{FF2B5EF4-FFF2-40B4-BE49-F238E27FC236}">
                          <a16:creationId xmlns:a16="http://schemas.microsoft.com/office/drawing/2014/main" id="{96E6EA18-8903-4408-9422-943C21BF0D11}"/>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49" name="Shape 631">
                      <a:extLst>
                        <a:ext uri="{FF2B5EF4-FFF2-40B4-BE49-F238E27FC236}">
                          <a16:creationId xmlns:a16="http://schemas.microsoft.com/office/drawing/2014/main" id="{D2D6B964-1B35-4036-9F7B-494DC0D26ED6}"/>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13" name="Group 12">
              <a:extLst>
                <a:ext uri="{FF2B5EF4-FFF2-40B4-BE49-F238E27FC236}">
                  <a16:creationId xmlns:a16="http://schemas.microsoft.com/office/drawing/2014/main" id="{9ADC1CD7-FC1B-4080-A622-63129E36DA24}"/>
                </a:ext>
              </a:extLst>
            </p:cNvPr>
            <p:cNvGrpSpPr/>
            <p:nvPr/>
          </p:nvGrpSpPr>
          <p:grpSpPr>
            <a:xfrm>
              <a:off x="5237775" y="2311170"/>
              <a:ext cx="1677952" cy="3776892"/>
              <a:chOff x="4924110" y="2311170"/>
              <a:chExt cx="1677952" cy="3776892"/>
            </a:xfrm>
          </p:grpSpPr>
          <p:sp>
            <p:nvSpPr>
              <p:cNvPr id="34" name="Shape 595">
                <a:extLst>
                  <a:ext uri="{FF2B5EF4-FFF2-40B4-BE49-F238E27FC236}">
                    <a16:creationId xmlns:a16="http://schemas.microsoft.com/office/drawing/2014/main" id="{1422452B-2D8B-45FD-9D72-15E3CC17991A}"/>
                  </a:ext>
                </a:extLst>
              </p:cNvPr>
              <p:cNvSpPr txBox="1"/>
              <p:nvPr/>
            </p:nvSpPr>
            <p:spPr>
              <a:xfrm>
                <a:off x="4924110" y="3868858"/>
                <a:ext cx="1677952"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200" b="1">
                    <a:latin typeface="Segoe UI" panose="020B0502040204020203" pitchFamily="34" charset="0"/>
                    <a:ea typeface="Quattrocento Sans"/>
                    <a:cs typeface="Segoe UI" panose="020B0502040204020203" pitchFamily="34" charset="0"/>
                    <a:sym typeface="Quattrocento Sans"/>
                  </a:rPr>
                  <a:t>Modern Methodologies</a:t>
                </a:r>
              </a:p>
              <a:p>
                <a:pPr algn="ctr" defTabSz="914367">
                  <a:buClr>
                    <a:srgbClr val="BAD80A"/>
                  </a:buClr>
                  <a:buSzPct val="25000"/>
                  <a:defRPr/>
                </a:pPr>
                <a:endParaRPr lang="en" sz="1200"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200" spc="-29">
                    <a:latin typeface="Segoe UI" panose="020B0502040204020203" pitchFamily="34" charset="0"/>
                    <a:ea typeface="Quattrocento Sans"/>
                    <a:cs typeface="Segoe UI" panose="020B0502040204020203" pitchFamily="34" charset="0"/>
                    <a:sym typeface="Quattrocento Sans"/>
                  </a:rPr>
                  <a:t>Implement </a:t>
                </a:r>
                <a:r>
                  <a:rPr lang="en" sz="1200" spc="-29">
                    <a:latin typeface="Segoe UI" panose="020B0502040204020203" pitchFamily="34" charset="0"/>
                    <a:ea typeface="Quattrocento Sans"/>
                    <a:cs typeface="Segoe UI" panose="020B0502040204020203" pitchFamily="34" charset="0"/>
                    <a:sym typeface="Quattrocento Sans"/>
                  </a:rPr>
                  <a:t>CI/CD</a:t>
                </a:r>
                <a:br>
                  <a:rPr lang="en" sz="1200">
                    <a:latin typeface="Segoe UI" panose="020B0502040204020203" pitchFamily="34" charset="0"/>
                    <a:ea typeface="Quattrocento Sans"/>
                    <a:cs typeface="Segoe UI" panose="020B0502040204020203" pitchFamily="34" charset="0"/>
                    <a:sym typeface="Quattrocento Sans"/>
                  </a:rPr>
                </a:br>
                <a:r>
                  <a:rPr lang="en" sz="1200">
                    <a:latin typeface="Segoe UI" panose="020B0502040204020203" pitchFamily="34" charset="0"/>
                    <a:ea typeface="Quattrocento Sans"/>
                    <a:cs typeface="Segoe UI" panose="020B0502040204020203" pitchFamily="34" charset="0"/>
                    <a:sym typeface="Quattrocento Sans"/>
                  </a:rPr>
                  <a:t>and automation.</a:t>
                </a:r>
              </a:p>
            </p:txBody>
          </p:sp>
          <p:sp>
            <p:nvSpPr>
              <p:cNvPr id="35" name="Shape 636">
                <a:extLst>
                  <a:ext uri="{FF2B5EF4-FFF2-40B4-BE49-F238E27FC236}">
                    <a16:creationId xmlns:a16="http://schemas.microsoft.com/office/drawing/2014/main" id="{58A42967-F8E8-4E3A-A9C4-E5F1B1104FA1}"/>
                  </a:ext>
                </a:extLst>
              </p:cNvPr>
              <p:cNvSpPr/>
              <p:nvPr/>
            </p:nvSpPr>
            <p:spPr>
              <a:xfrm>
                <a:off x="5170036" y="2311170"/>
                <a:ext cx="1186101" cy="1189262"/>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rgbClr val="0072C6"/>
              </a:solidFill>
              <a:ln w="9525" cap="flat" cmpd="sng">
                <a:noFill/>
                <a:prstDash val="solid"/>
                <a:round/>
                <a:headEnd type="none" w="med" len="med"/>
                <a:tailEnd type="none" w="med" len="med"/>
              </a:ln>
            </p:spPr>
            <p:txBody>
              <a:bodyPr lIns="89621" tIns="44794" rIns="89621" bIns="44794" anchor="t" anchorCtr="0">
                <a:noAutofit/>
              </a:bodyPr>
              <a:lstStyle/>
              <a:p>
                <a:pPr algn="ctr" defTabSz="914367">
                  <a:buClr>
                    <a:srgbClr val="353535"/>
                  </a:buClr>
                  <a:defRPr/>
                </a:pPr>
                <a:endParaRPr sz="1200" kern="0">
                  <a:latin typeface="Arial"/>
                  <a:ea typeface="Arial"/>
                  <a:cs typeface="Arial"/>
                  <a:sym typeface="Arial"/>
                </a:endParaRPr>
              </a:p>
            </p:txBody>
          </p:sp>
        </p:grpSp>
        <p:grpSp>
          <p:nvGrpSpPr>
            <p:cNvPr id="14" name="Group 13">
              <a:extLst>
                <a:ext uri="{FF2B5EF4-FFF2-40B4-BE49-F238E27FC236}">
                  <a16:creationId xmlns:a16="http://schemas.microsoft.com/office/drawing/2014/main" id="{6D0CC8DF-A9B0-4131-8AFF-703E5CCD8453}"/>
                </a:ext>
              </a:extLst>
            </p:cNvPr>
            <p:cNvGrpSpPr/>
            <p:nvPr/>
          </p:nvGrpSpPr>
          <p:grpSpPr>
            <a:xfrm>
              <a:off x="2754346" y="2121396"/>
              <a:ext cx="1679584" cy="3966666"/>
              <a:chOff x="2577322" y="2121396"/>
              <a:chExt cx="1679584" cy="3966666"/>
            </a:xfrm>
          </p:grpSpPr>
          <p:sp>
            <p:nvSpPr>
              <p:cNvPr id="30" name="Shape 593">
                <a:extLst>
                  <a:ext uri="{FF2B5EF4-FFF2-40B4-BE49-F238E27FC236}">
                    <a16:creationId xmlns:a16="http://schemas.microsoft.com/office/drawing/2014/main" id="{578381C3-2FB4-4F31-BCB7-FB49EF910EC7}"/>
                  </a:ext>
                </a:extLst>
              </p:cNvPr>
              <p:cNvSpPr txBox="1"/>
              <p:nvPr/>
            </p:nvSpPr>
            <p:spPr>
              <a:xfrm>
                <a:off x="2577322" y="3868858"/>
                <a:ext cx="1679584"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200" b="1">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200">
                    <a:latin typeface="Segoe UI" panose="020B0502040204020203" pitchFamily="34" charset="0"/>
                    <a:ea typeface="Quattrocento Sans"/>
                    <a:cs typeface="Segoe UI" panose="020B0502040204020203" pitchFamily="34" charset="0"/>
                    <a:sym typeface="Quattrocento Sans"/>
                  </a:rPr>
                </a:br>
                <a:r>
                  <a:rPr lang="en" sz="1200" spc="59">
                    <a:latin typeface="Segoe UI" panose="020B0502040204020203" pitchFamily="34" charset="0"/>
                    <a:ea typeface="Quattrocento Sans"/>
                    <a:cs typeface="Segoe UI" panose="020B0502040204020203" pitchFamily="34" charset="0"/>
                    <a:sym typeface="Quattrocento Sans"/>
                  </a:rPr>
                  <a:t>Move to </a:t>
                </a:r>
                <a:r>
                  <a:rPr lang="en-US" sz="1200" spc="59">
                    <a:latin typeface="Segoe UI" panose="020B0502040204020203" pitchFamily="34" charset="0"/>
                    <a:ea typeface="Quattrocento Sans"/>
                    <a:cs typeface="Segoe UI" panose="020B0502040204020203" pitchFamily="34" charset="0"/>
                    <a:sym typeface="Quattrocento Sans"/>
                  </a:rPr>
                  <a:t>the</a:t>
                </a:r>
                <a:r>
                  <a:rPr lang="en-US" sz="1200">
                    <a:latin typeface="Segoe UI" panose="020B0502040204020203" pitchFamily="34" charset="0"/>
                    <a:ea typeface="Quattrocento Sans"/>
                    <a:cs typeface="Segoe UI" panose="020B0502040204020203" pitchFamily="34" charset="0"/>
                    <a:sym typeface="Quattrocento Sans"/>
                  </a:rPr>
                  <a:t> </a:t>
                </a:r>
                <a:r>
                  <a:rPr lang="en" sz="1200">
                    <a:latin typeface="Segoe UI" panose="020B0502040204020203" pitchFamily="34" charset="0"/>
                    <a:ea typeface="Quattrocento Sans"/>
                    <a:cs typeface="Segoe UI" panose="020B0502040204020203" pitchFamily="34" charset="0"/>
                    <a:sym typeface="Quattrocento Sans"/>
                  </a:rPr>
                  <a:t>cloud </a:t>
                </a:r>
                <a:r>
                  <a:rPr lang="en-US" sz="1200">
                    <a:latin typeface="Segoe UI" panose="020B0502040204020203" pitchFamily="34" charset="0"/>
                    <a:ea typeface="Quattrocento Sans"/>
                    <a:cs typeface="Segoe UI" panose="020B0502040204020203" pitchFamily="34" charset="0"/>
                    <a:sym typeface="Quattrocento Sans"/>
                  </a:rPr>
                  <a:t>as VMs</a:t>
                </a:r>
                <a:br>
                  <a:rPr lang="en-US" sz="1200">
                    <a:latin typeface="Segoe UI" panose="020B0502040204020203" pitchFamily="34" charset="0"/>
                    <a:ea typeface="Quattrocento Sans"/>
                    <a:cs typeface="Segoe UI" panose="020B0502040204020203" pitchFamily="34" charset="0"/>
                    <a:sym typeface="Quattrocento Sans"/>
                  </a:rPr>
                </a:br>
                <a:r>
                  <a:rPr lang="en-US" sz="1200">
                    <a:latin typeface="Segoe UI" panose="020B0502040204020203" pitchFamily="34" charset="0"/>
                    <a:ea typeface="Quattrocento Sans"/>
                    <a:cs typeface="Segoe UI" panose="020B0502040204020203" pitchFamily="34" charset="0"/>
                    <a:sym typeface="Quattrocento Sans"/>
                  </a:rPr>
                  <a:t>or Containers</a:t>
                </a:r>
                <a:br>
                  <a:rPr lang="en" sz="1200">
                    <a:latin typeface="Segoe UI" panose="020B0502040204020203" pitchFamily="34" charset="0"/>
                    <a:ea typeface="Quattrocento Sans"/>
                    <a:cs typeface="Segoe UI" panose="020B0502040204020203" pitchFamily="34" charset="0"/>
                    <a:sym typeface="Quattrocento Sans"/>
                  </a:rPr>
                </a:br>
                <a:r>
                  <a:rPr lang="en" sz="1200" spc="-29">
                    <a:latin typeface="Segoe UI" panose="020B0502040204020203" pitchFamily="34" charset="0"/>
                    <a:ea typeface="Quattrocento Sans"/>
                    <a:cs typeface="Segoe UI" panose="020B0502040204020203" pitchFamily="34" charset="0"/>
                    <a:sym typeface="Quattrocento Sans"/>
                  </a:rPr>
                  <a:t>or refresh HW.</a:t>
                </a:r>
              </a:p>
            </p:txBody>
          </p:sp>
          <p:grpSp>
            <p:nvGrpSpPr>
              <p:cNvPr id="31" name="Shape 637">
                <a:extLst>
                  <a:ext uri="{FF2B5EF4-FFF2-40B4-BE49-F238E27FC236}">
                    <a16:creationId xmlns:a16="http://schemas.microsoft.com/office/drawing/2014/main" id="{5B2F5991-1EB7-4E2A-833B-25FBFB658EA3}"/>
                  </a:ext>
                </a:extLst>
              </p:cNvPr>
              <p:cNvGrpSpPr/>
              <p:nvPr/>
            </p:nvGrpSpPr>
            <p:grpSpPr>
              <a:xfrm>
                <a:off x="3037408" y="2121396"/>
                <a:ext cx="759412" cy="1421741"/>
                <a:chOff x="4011246" y="1986834"/>
                <a:chExt cx="603200" cy="1129165"/>
              </a:xfrm>
              <a:solidFill>
                <a:srgbClr val="0072C6"/>
              </a:solidFill>
            </p:grpSpPr>
            <p:sp>
              <p:nvSpPr>
                <p:cNvPr id="32" name="Shape 638">
                  <a:extLst>
                    <a:ext uri="{FF2B5EF4-FFF2-40B4-BE49-F238E27FC236}">
                      <a16:creationId xmlns:a16="http://schemas.microsoft.com/office/drawing/2014/main" id="{03623916-F889-4829-912A-0887B152635C}"/>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algn="ctr" defTabSz="914367">
                    <a:buClr>
                      <a:srgbClr val="353535"/>
                    </a:buClr>
                    <a:defRPr/>
                  </a:pPr>
                  <a:endParaRPr sz="1200" kern="0" dirty="0">
                    <a:latin typeface="Arial"/>
                    <a:ea typeface="Arial"/>
                    <a:cs typeface="Arial"/>
                    <a:sym typeface="Arial"/>
                  </a:endParaRPr>
                </a:p>
              </p:txBody>
            </p:sp>
            <p:sp>
              <p:nvSpPr>
                <p:cNvPr id="33" name="Shape 639">
                  <a:extLst>
                    <a:ext uri="{FF2B5EF4-FFF2-40B4-BE49-F238E27FC236}">
                      <a16:creationId xmlns:a16="http://schemas.microsoft.com/office/drawing/2014/main" id="{38C20B03-1141-4E4F-AF03-23B946088717}"/>
                    </a:ext>
                  </a:extLst>
                </p:cNvPr>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algn="ctr" defTabSz="914367">
                    <a:buClr>
                      <a:srgbClr val="000000"/>
                    </a:buClr>
                    <a:defRPr/>
                  </a:pPr>
                  <a:endParaRPr sz="1200" kern="0">
                    <a:latin typeface="Arial"/>
                    <a:ea typeface="Arial"/>
                    <a:cs typeface="Arial"/>
                    <a:sym typeface="Arial"/>
                  </a:endParaRPr>
                </a:p>
              </p:txBody>
            </p:sp>
          </p:grpSp>
        </p:grpSp>
        <p:sp>
          <p:nvSpPr>
            <p:cNvPr id="15" name="Shape 641">
              <a:extLst>
                <a:ext uri="{FF2B5EF4-FFF2-40B4-BE49-F238E27FC236}">
                  <a16:creationId xmlns:a16="http://schemas.microsoft.com/office/drawing/2014/main" id="{6A0BF052-A96B-4813-81BE-C9589AA36794}"/>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200" kern="0">
                <a:latin typeface="Arial"/>
                <a:ea typeface="Arial"/>
                <a:cs typeface="Arial"/>
                <a:sym typeface="Arial"/>
              </a:endParaRPr>
            </a:p>
          </p:txBody>
        </p:sp>
        <p:sp>
          <p:nvSpPr>
            <p:cNvPr id="16" name="Shape 642">
              <a:extLst>
                <a:ext uri="{FF2B5EF4-FFF2-40B4-BE49-F238E27FC236}">
                  <a16:creationId xmlns:a16="http://schemas.microsoft.com/office/drawing/2014/main" id="{55393121-A5CE-40E3-B127-999667FD5152}"/>
                </a:ext>
              </a:extLst>
            </p:cNvPr>
            <p:cNvSpPr/>
            <p:nvPr/>
          </p:nvSpPr>
          <p:spPr>
            <a:xfrm>
              <a:off x="4471597" y="2807068"/>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200" kern="0">
                <a:latin typeface="Arial"/>
                <a:ea typeface="Arial"/>
                <a:cs typeface="Arial"/>
                <a:sym typeface="Arial"/>
              </a:endParaRPr>
            </a:p>
          </p:txBody>
        </p:sp>
        <p:sp>
          <p:nvSpPr>
            <p:cNvPr id="17" name="Shape 643">
              <a:extLst>
                <a:ext uri="{FF2B5EF4-FFF2-40B4-BE49-F238E27FC236}">
                  <a16:creationId xmlns:a16="http://schemas.microsoft.com/office/drawing/2014/main" id="{A6FC5ABF-81BD-493F-A7B9-8DBEC854ECFF}"/>
                </a:ext>
              </a:extLst>
            </p:cNvPr>
            <p:cNvSpPr/>
            <p:nvPr/>
          </p:nvSpPr>
          <p:spPr>
            <a:xfrm>
              <a:off x="9342437" y="280246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200" kern="0">
                <a:latin typeface="Arial"/>
                <a:ea typeface="Arial"/>
                <a:cs typeface="Arial"/>
                <a:sym typeface="Arial"/>
              </a:endParaRPr>
            </a:p>
          </p:txBody>
        </p:sp>
        <p:grpSp>
          <p:nvGrpSpPr>
            <p:cNvPr id="18" name="Group 17">
              <a:extLst>
                <a:ext uri="{FF2B5EF4-FFF2-40B4-BE49-F238E27FC236}">
                  <a16:creationId xmlns:a16="http://schemas.microsoft.com/office/drawing/2014/main" id="{9CC3B7BA-17E8-4B3A-984E-530001A784EF}"/>
                </a:ext>
              </a:extLst>
            </p:cNvPr>
            <p:cNvGrpSpPr/>
            <p:nvPr/>
          </p:nvGrpSpPr>
          <p:grpSpPr>
            <a:xfrm>
              <a:off x="7719572" y="2473959"/>
              <a:ext cx="1469075" cy="3614103"/>
              <a:chOff x="7324725" y="2473959"/>
              <a:chExt cx="1469075" cy="3614103"/>
            </a:xfrm>
          </p:grpSpPr>
          <p:sp>
            <p:nvSpPr>
              <p:cNvPr id="20" name="Shape 592">
                <a:extLst>
                  <a:ext uri="{FF2B5EF4-FFF2-40B4-BE49-F238E27FC236}">
                    <a16:creationId xmlns:a16="http://schemas.microsoft.com/office/drawing/2014/main" id="{273CD903-11C4-4B5F-9EB1-671644F912E4}"/>
                  </a:ext>
                </a:extLst>
              </p:cNvPr>
              <p:cNvSpPr txBox="1"/>
              <p:nvPr/>
            </p:nvSpPr>
            <p:spPr>
              <a:xfrm>
                <a:off x="7324725" y="3868858"/>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200" b="1">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200"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200" spc="29">
                    <a:latin typeface="Segoe UI" panose="020B0502040204020203" pitchFamily="34" charset="0"/>
                    <a:ea typeface="Quattrocento Sans"/>
                    <a:cs typeface="Segoe UI" panose="020B0502040204020203" pitchFamily="34" charset="0"/>
                    <a:sym typeface="Quattrocento Sans"/>
                  </a:rPr>
                  <a:t>Re-architect</a:t>
                </a:r>
                <a:r>
                  <a:rPr lang="en-US" sz="1200">
                    <a:latin typeface="Segoe UI" panose="020B0502040204020203" pitchFamily="34" charset="0"/>
                    <a:ea typeface="Quattrocento Sans"/>
                    <a:cs typeface="Segoe UI" panose="020B0502040204020203" pitchFamily="34" charset="0"/>
                    <a:sym typeface="Quattrocento Sans"/>
                  </a:rPr>
                  <a:t> apps for scale </a:t>
                </a:r>
                <a:r>
                  <a:rPr lang="en-US" sz="1200" spc="-59">
                    <a:latin typeface="Segoe UI" panose="020B0502040204020203" pitchFamily="34" charset="0"/>
                    <a:ea typeface="Quattrocento Sans"/>
                    <a:cs typeface="Segoe UI" panose="020B0502040204020203" pitchFamily="34" charset="0"/>
                    <a:sym typeface="Quattrocento Sans"/>
                  </a:rPr>
                  <a:t>with containers.</a:t>
                </a:r>
                <a:endParaRPr lang="en" sz="1200" spc="-59">
                  <a:latin typeface="Segoe UI" panose="020B0502040204020203" pitchFamily="34" charset="0"/>
                  <a:ea typeface="Quattrocento Sans"/>
                  <a:cs typeface="Segoe UI" panose="020B0502040204020203" pitchFamily="34" charset="0"/>
                  <a:sym typeface="Quattrocento Sans"/>
                </a:endParaRPr>
              </a:p>
            </p:txBody>
          </p:sp>
          <p:grpSp>
            <p:nvGrpSpPr>
              <p:cNvPr id="21" name="Group 20">
                <a:extLst>
                  <a:ext uri="{FF2B5EF4-FFF2-40B4-BE49-F238E27FC236}">
                    <a16:creationId xmlns:a16="http://schemas.microsoft.com/office/drawing/2014/main" id="{75F0F4DF-F067-47E7-A939-D9E208397C51}"/>
                  </a:ext>
                </a:extLst>
              </p:cNvPr>
              <p:cNvGrpSpPr/>
              <p:nvPr/>
            </p:nvGrpSpPr>
            <p:grpSpPr>
              <a:xfrm>
                <a:off x="7593807" y="2473959"/>
                <a:ext cx="930910" cy="859134"/>
                <a:chOff x="7660749" y="2473959"/>
                <a:chExt cx="930910" cy="859134"/>
              </a:xfrm>
            </p:grpSpPr>
            <p:grpSp>
              <p:nvGrpSpPr>
                <p:cNvPr id="22" name="Shape 597">
                  <a:extLst>
                    <a:ext uri="{FF2B5EF4-FFF2-40B4-BE49-F238E27FC236}">
                      <a16:creationId xmlns:a16="http://schemas.microsoft.com/office/drawing/2014/main" id="{AD1BB7E6-40EF-4560-9013-FE2FDF74C6F1}"/>
                    </a:ext>
                  </a:extLst>
                </p:cNvPr>
                <p:cNvGrpSpPr/>
                <p:nvPr/>
              </p:nvGrpSpPr>
              <p:grpSpPr>
                <a:xfrm>
                  <a:off x="7660749" y="2473959"/>
                  <a:ext cx="772717" cy="758548"/>
                  <a:chOff x="-633412" y="1071562"/>
                  <a:chExt cx="646200" cy="646200"/>
                </a:xfrm>
                <a:solidFill>
                  <a:srgbClr val="E6E6E6"/>
                </a:solidFill>
              </p:grpSpPr>
              <p:sp>
                <p:nvSpPr>
                  <p:cNvPr id="25" name="Shape 598">
                    <a:extLst>
                      <a:ext uri="{FF2B5EF4-FFF2-40B4-BE49-F238E27FC236}">
                        <a16:creationId xmlns:a16="http://schemas.microsoft.com/office/drawing/2014/main" id="{4785BCF6-EC3E-48A2-958F-F6429BABE620}"/>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lgn="ctr">
                      <a:buClr>
                        <a:srgbClr val="000000"/>
                      </a:buClr>
                      <a:defRPr/>
                    </a:pPr>
                    <a:endParaRPr sz="1200" kern="0">
                      <a:latin typeface="Arial"/>
                      <a:ea typeface="Arial"/>
                      <a:cs typeface="Arial"/>
                      <a:sym typeface="Arial"/>
                    </a:endParaRPr>
                  </a:p>
                </p:txBody>
              </p:sp>
              <p:cxnSp>
                <p:nvCxnSpPr>
                  <p:cNvPr id="26" name="Shape 599">
                    <a:extLst>
                      <a:ext uri="{FF2B5EF4-FFF2-40B4-BE49-F238E27FC236}">
                        <a16:creationId xmlns:a16="http://schemas.microsoft.com/office/drawing/2014/main" id="{F89C3370-07BB-4EDF-BF9D-AC0328CFC95F}"/>
                      </a:ext>
                    </a:extLst>
                  </p:cNvPr>
                  <p:cNvCxnSpPr/>
                  <p:nvPr/>
                </p:nvCxnSpPr>
                <p:spPr>
                  <a:xfrm rot="10800000">
                    <a:off x="-455612"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27" name="Shape 600">
                    <a:extLst>
                      <a:ext uri="{FF2B5EF4-FFF2-40B4-BE49-F238E27FC236}">
                        <a16:creationId xmlns:a16="http://schemas.microsoft.com/office/drawing/2014/main" id="{40D3F0C7-36D2-4976-8DAE-B3A23E7FF386}"/>
                      </a:ext>
                    </a:extLst>
                  </p:cNvPr>
                  <p:cNvCxnSpPr/>
                  <p:nvPr/>
                </p:nvCxnSpPr>
                <p:spPr>
                  <a:xfrm rot="10800000">
                    <a:off x="-361937"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28" name="Shape 601">
                    <a:extLst>
                      <a:ext uri="{FF2B5EF4-FFF2-40B4-BE49-F238E27FC236}">
                        <a16:creationId xmlns:a16="http://schemas.microsoft.com/office/drawing/2014/main" id="{2A5D6208-71DC-4C0C-AECB-3F3008E12BBC}"/>
                      </a:ext>
                    </a:extLst>
                  </p:cNvPr>
                  <p:cNvCxnSpPr/>
                  <p:nvPr/>
                </p:nvCxnSpPr>
                <p:spPr>
                  <a:xfrm rot="10800000">
                    <a:off x="-254823"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29" name="Shape 602">
                    <a:extLst>
                      <a:ext uri="{FF2B5EF4-FFF2-40B4-BE49-F238E27FC236}">
                        <a16:creationId xmlns:a16="http://schemas.microsoft.com/office/drawing/2014/main" id="{2271EF27-E5FE-477B-A3A0-E8E8B0E9D2B9}"/>
                      </a:ext>
                    </a:extLst>
                  </p:cNvPr>
                  <p:cNvCxnSpPr/>
                  <p:nvPr/>
                </p:nvCxnSpPr>
                <p:spPr>
                  <a:xfrm rot="10800000">
                    <a:off x="-168268" y="1227024"/>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23" name="Shape 604">
                  <a:extLst>
                    <a:ext uri="{FF2B5EF4-FFF2-40B4-BE49-F238E27FC236}">
                      <a16:creationId xmlns:a16="http://schemas.microsoft.com/office/drawing/2014/main" id="{94CE6A56-8D53-46D9-A901-73421989E134}"/>
                    </a:ext>
                  </a:extLst>
                </p:cNvPr>
                <p:cNvSpPr/>
                <p:nvPr/>
              </p:nvSpPr>
              <p:spPr>
                <a:xfrm>
                  <a:off x="8157435" y="289880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200" kern="0">
                    <a:latin typeface="Arial"/>
                    <a:ea typeface="Arial"/>
                    <a:cs typeface="Arial"/>
                    <a:sym typeface="Arial"/>
                  </a:endParaRPr>
                </a:p>
              </p:txBody>
            </p:sp>
            <p:sp>
              <p:nvSpPr>
                <p:cNvPr id="24" name="Shape 605">
                  <a:extLst>
                    <a:ext uri="{FF2B5EF4-FFF2-40B4-BE49-F238E27FC236}">
                      <a16:creationId xmlns:a16="http://schemas.microsoft.com/office/drawing/2014/main" id="{180E960B-0516-4A9E-B4AB-A5E1E9479391}"/>
                    </a:ext>
                  </a:extLst>
                </p:cNvPr>
                <p:cNvSpPr/>
                <p:nvPr/>
              </p:nvSpPr>
              <p:spPr>
                <a:xfrm>
                  <a:off x="8268696" y="2962895"/>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lgn="ctr">
                    <a:buClr>
                      <a:srgbClr val="353535"/>
                    </a:buClr>
                    <a:defRPr/>
                  </a:pPr>
                  <a:endParaRPr sz="1200" kern="0">
                    <a:latin typeface="Arial"/>
                    <a:ea typeface="Arial"/>
                    <a:cs typeface="Arial"/>
                    <a:sym typeface="Arial"/>
                  </a:endParaRPr>
                </a:p>
              </p:txBody>
            </p:sp>
          </p:grpSp>
        </p:grpSp>
        <p:sp>
          <p:nvSpPr>
            <p:cNvPr id="19" name="Shape 640">
              <a:extLst>
                <a:ext uri="{FF2B5EF4-FFF2-40B4-BE49-F238E27FC236}">
                  <a16:creationId xmlns:a16="http://schemas.microsoft.com/office/drawing/2014/main" id="{1ABC45DF-95C6-4B19-83C7-F9D7D0C1E23D}"/>
                </a:ext>
              </a:extLst>
            </p:cNvPr>
            <p:cNvSpPr/>
            <p:nvPr/>
          </p:nvSpPr>
          <p:spPr>
            <a:xfrm>
              <a:off x="6998150" y="2770326"/>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200" kern="0">
                <a:latin typeface="Arial"/>
                <a:ea typeface="Arial"/>
                <a:cs typeface="Arial"/>
                <a:sym typeface="Arial"/>
              </a:endParaRPr>
            </a:p>
          </p:txBody>
        </p:sp>
      </p:grpSp>
    </p:spTree>
    <p:extLst>
      <p:ext uri="{BB962C8B-B14F-4D97-AF65-F5344CB8AC3E}">
        <p14:creationId xmlns:p14="http://schemas.microsoft.com/office/powerpoint/2010/main" val="3333580792"/>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2</a:t>
            </a:fld>
            <a:endParaRPr lang="en-US" dirty="0"/>
          </a:p>
        </p:txBody>
      </p:sp>
      <p:sp>
        <p:nvSpPr>
          <p:cNvPr id="311" name="Shape 31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AGENDA</a:t>
            </a:r>
          </a:p>
        </p:txBody>
      </p:sp>
      <p:sp>
        <p:nvSpPr>
          <p:cNvPr id="312" name="Shape 312"/>
          <p:cNvSpPr txBox="1"/>
          <p:nvPr/>
        </p:nvSpPr>
        <p:spPr>
          <a:xfrm>
            <a:off x="1012650" y="1203000"/>
            <a:ext cx="6803400" cy="1963200"/>
          </a:xfrm>
          <a:prstGeom prst="rect">
            <a:avLst/>
          </a:prstGeom>
          <a:noFill/>
          <a:ln>
            <a:noFill/>
          </a:ln>
        </p:spPr>
        <p:txBody>
          <a:bodyPr wrap="square" lIns="91425" tIns="91425" rIns="91425" bIns="91425" anchor="t" anchorCtr="0">
            <a:noAutofit/>
          </a:bodyPr>
          <a:lstStyle/>
          <a:p>
            <a:pPr marL="0" lvl="0" indent="0" rtl="0">
              <a:lnSpc>
                <a:spcPct val="150000"/>
              </a:lnSpc>
              <a:spcBef>
                <a:spcPts val="600"/>
              </a:spcBef>
              <a:buNone/>
            </a:pPr>
            <a:endParaRPr sz="1800" b="1" dirty="0">
              <a:latin typeface="Proxima Nova"/>
              <a:ea typeface="Proxima Nova"/>
              <a:cs typeface="Proxima Nova"/>
              <a:sym typeface="Proxima Nova"/>
            </a:endParaRPr>
          </a:p>
        </p:txBody>
      </p:sp>
      <p:sp>
        <p:nvSpPr>
          <p:cNvPr id="313" name="Shape 313"/>
          <p:cNvSpPr txBox="1"/>
          <p:nvPr/>
        </p:nvSpPr>
        <p:spPr>
          <a:xfrm>
            <a:off x="1300511" y="919220"/>
            <a:ext cx="6803400" cy="3520349"/>
          </a:xfrm>
          <a:prstGeom prst="rect">
            <a:avLst/>
          </a:prstGeom>
          <a:noFill/>
          <a:ln>
            <a:noFill/>
          </a:ln>
        </p:spPr>
        <p:txBody>
          <a:bodyPr wrap="square" lIns="91425" tIns="91425" rIns="91425" bIns="91425" anchor="t" anchorCtr="0">
            <a:noAutofit/>
          </a:bodyPr>
          <a:lstStyle/>
          <a:p>
            <a:pPr lvl="0">
              <a:lnSpc>
                <a:spcPct val="150000"/>
              </a:lnSpc>
            </a:pPr>
            <a:r>
              <a:rPr lang="en-US" sz="900" b="1" dirty="0">
                <a:solidFill>
                  <a:schemeClr val="dk1"/>
                </a:solidFill>
                <a:latin typeface="Proxima Nova"/>
                <a:ea typeface="Proxima Nova"/>
                <a:cs typeface="Proxima Nova"/>
                <a:sym typeface="Proxima Nova"/>
              </a:rPr>
              <a:t>8:30 – 9:00</a:t>
            </a:r>
            <a:r>
              <a:rPr lang="en-US" sz="900" dirty="0">
                <a:solidFill>
                  <a:schemeClr val="dk1"/>
                </a:solidFill>
                <a:latin typeface="Proxima Nova"/>
                <a:ea typeface="Proxima Nova"/>
                <a:cs typeface="Proxima Nova"/>
                <a:sym typeface="Proxima Nova"/>
              </a:rPr>
              <a:t> 	Breakfast</a:t>
            </a:r>
          </a:p>
          <a:p>
            <a:pPr lvl="0">
              <a:lnSpc>
                <a:spcPct val="150000"/>
              </a:lnSpc>
            </a:pPr>
            <a:r>
              <a:rPr lang="en-US" sz="900" b="1" dirty="0">
                <a:solidFill>
                  <a:schemeClr val="dk1"/>
                </a:solidFill>
                <a:latin typeface="Proxima Nova"/>
                <a:ea typeface="Proxima Nova"/>
                <a:cs typeface="Proxima Nova"/>
                <a:sym typeface="Proxima Nova"/>
              </a:rPr>
              <a:t>9:00 – 9:10 </a:t>
            </a:r>
            <a:r>
              <a:rPr lang="en-US" sz="900" dirty="0">
                <a:solidFill>
                  <a:schemeClr val="dk1"/>
                </a:solidFill>
                <a:latin typeface="Proxima Nova"/>
                <a:ea typeface="Proxima Nova"/>
                <a:cs typeface="Proxima Nova"/>
                <a:sym typeface="Proxima Nova"/>
              </a:rPr>
              <a:t>	Welcome – Kevin McCauley, Red Hat</a:t>
            </a:r>
          </a:p>
          <a:p>
            <a:pPr lvl="0">
              <a:lnSpc>
                <a:spcPct val="150000"/>
              </a:lnSpc>
            </a:pPr>
            <a:r>
              <a:rPr lang="en-US" sz="900" b="1" dirty="0">
                <a:solidFill>
                  <a:schemeClr val="dk1"/>
                </a:solidFill>
                <a:latin typeface="Proxima Nova"/>
                <a:ea typeface="Proxima Nova"/>
                <a:cs typeface="Proxima Nova"/>
                <a:sym typeface="Proxima Nova"/>
              </a:rPr>
              <a:t>9:10 – 9:45 </a:t>
            </a:r>
            <a:r>
              <a:rPr lang="en-US" sz="900" dirty="0">
                <a:solidFill>
                  <a:schemeClr val="dk1"/>
                </a:solidFill>
                <a:latin typeface="Proxima Nova"/>
                <a:ea typeface="Proxima Nova"/>
                <a:cs typeface="Proxima Nova"/>
                <a:sym typeface="Proxima Nova"/>
              </a:rPr>
              <a:t>	Intro to Docker, Containers, Kubernetes, Microservices – Eric Webb</a:t>
            </a:r>
          </a:p>
          <a:p>
            <a:pPr lvl="0">
              <a:lnSpc>
                <a:spcPct val="150000"/>
              </a:lnSpc>
            </a:pPr>
            <a:r>
              <a:rPr lang="en-US" sz="900" b="1" dirty="0">
                <a:solidFill>
                  <a:schemeClr val="dk1"/>
                </a:solidFill>
                <a:latin typeface="Proxima Nova"/>
                <a:ea typeface="Proxima Nova"/>
                <a:cs typeface="Proxima Nova"/>
                <a:sym typeface="Proxima Nova"/>
              </a:rPr>
              <a:t>9:45 – 10:00</a:t>
            </a:r>
            <a:r>
              <a:rPr lang="en-US" sz="900" dirty="0">
                <a:solidFill>
                  <a:schemeClr val="dk1"/>
                </a:solidFill>
                <a:latin typeface="Proxima Nova"/>
                <a:ea typeface="Proxima Nova"/>
                <a:cs typeface="Proxima Nova"/>
                <a:sym typeface="Proxima Nova"/>
              </a:rPr>
              <a:t> 	Client tools setup and overview of labs 1-5 – Eric Webb</a:t>
            </a:r>
          </a:p>
          <a:p>
            <a:pPr lvl="0">
              <a:lnSpc>
                <a:spcPct val="150000"/>
              </a:lnSpc>
            </a:pPr>
            <a:r>
              <a:rPr lang="en-US" sz="900" b="1" dirty="0">
                <a:solidFill>
                  <a:schemeClr val="dk1"/>
                </a:solidFill>
                <a:latin typeface="Proxima Nova"/>
                <a:ea typeface="Proxima Nova"/>
                <a:cs typeface="Proxima Nova"/>
                <a:sym typeface="Proxima Nova"/>
              </a:rPr>
              <a:t>10:00 – 10:45 </a:t>
            </a:r>
            <a:r>
              <a:rPr lang="en-US" sz="900" dirty="0">
                <a:solidFill>
                  <a:schemeClr val="dk1"/>
                </a:solidFill>
                <a:latin typeface="Proxima Nova"/>
                <a:ea typeface="Proxima Nova"/>
                <a:cs typeface="Proxima Nova"/>
                <a:sym typeface="Proxima Nova"/>
              </a:rPr>
              <a:t>	Labs 1-5</a:t>
            </a:r>
          </a:p>
          <a:p>
            <a:pPr>
              <a:lnSpc>
                <a:spcPct val="150000"/>
              </a:lnSpc>
            </a:pPr>
            <a:r>
              <a:rPr lang="en-US" sz="900" b="1" dirty="0">
                <a:solidFill>
                  <a:schemeClr val="dk1"/>
                </a:solidFill>
                <a:latin typeface="Proxima Nova"/>
                <a:ea typeface="Proxima Nova"/>
                <a:cs typeface="Proxima Nova"/>
                <a:sym typeface="Proxima Nova"/>
              </a:rPr>
              <a:t>10:45 – 11:00</a:t>
            </a:r>
            <a:r>
              <a:rPr lang="en-US" sz="900" dirty="0">
                <a:solidFill>
                  <a:schemeClr val="dk1"/>
                </a:solidFill>
                <a:latin typeface="Proxima Nova"/>
                <a:ea typeface="Proxima Nova"/>
                <a:cs typeface="Proxima Nova"/>
                <a:sym typeface="Proxima Nova"/>
              </a:rPr>
              <a:t> 	Break</a:t>
            </a:r>
          </a:p>
          <a:p>
            <a:pPr lvl="0">
              <a:lnSpc>
                <a:spcPct val="150000"/>
              </a:lnSpc>
            </a:pPr>
            <a:r>
              <a:rPr lang="en-US" sz="900" b="1" dirty="0">
                <a:solidFill>
                  <a:schemeClr val="dk1"/>
                </a:solidFill>
                <a:latin typeface="Proxima Nova"/>
                <a:ea typeface="Proxima Nova"/>
                <a:cs typeface="Proxima Nova"/>
                <a:sym typeface="Proxima Nova"/>
              </a:rPr>
              <a:t>11:00 – 11:30 </a:t>
            </a:r>
            <a:r>
              <a:rPr lang="en-US" sz="900" dirty="0">
                <a:solidFill>
                  <a:schemeClr val="dk1"/>
                </a:solidFill>
                <a:latin typeface="Proxima Nova"/>
                <a:ea typeface="Proxima Nova"/>
                <a:cs typeface="Proxima Nova"/>
                <a:sym typeface="Proxima Nova"/>
              </a:rPr>
              <a:t>	OpenShift Core Concepts – Eric Webb</a:t>
            </a:r>
          </a:p>
          <a:p>
            <a:pPr lvl="0">
              <a:lnSpc>
                <a:spcPct val="150000"/>
              </a:lnSpc>
            </a:pPr>
            <a:r>
              <a:rPr lang="en-US" sz="900" b="1" dirty="0">
                <a:solidFill>
                  <a:schemeClr val="dk1"/>
                </a:solidFill>
                <a:latin typeface="Proxima Nova"/>
                <a:ea typeface="Proxima Nova"/>
                <a:cs typeface="Proxima Nova"/>
                <a:sym typeface="Proxima Nova"/>
              </a:rPr>
              <a:t>11:30 – 12:15 </a:t>
            </a:r>
            <a:r>
              <a:rPr lang="en-US" sz="900" dirty="0">
                <a:solidFill>
                  <a:schemeClr val="dk1"/>
                </a:solidFill>
                <a:latin typeface="Proxima Nova"/>
                <a:ea typeface="Proxima Nova"/>
                <a:cs typeface="Proxima Nova"/>
                <a:sym typeface="Proxima Nova"/>
              </a:rPr>
              <a:t>	Lunch</a:t>
            </a:r>
          </a:p>
          <a:p>
            <a:pPr>
              <a:lnSpc>
                <a:spcPct val="150000"/>
              </a:lnSpc>
            </a:pPr>
            <a:r>
              <a:rPr lang="en-US" sz="900" b="1" dirty="0">
                <a:solidFill>
                  <a:schemeClr val="dk1"/>
                </a:solidFill>
                <a:latin typeface="Proxima Nova"/>
                <a:ea typeface="Proxima Nova"/>
                <a:cs typeface="Proxima Nova"/>
                <a:sym typeface="Proxima Nova"/>
              </a:rPr>
              <a:t>12:15 – 1:00          </a:t>
            </a:r>
            <a:r>
              <a:rPr lang="en-US" sz="900" dirty="0">
                <a:solidFill>
                  <a:schemeClr val="dk1"/>
                </a:solidFill>
                <a:latin typeface="Proxima Nova"/>
                <a:ea typeface="Proxima Nova"/>
                <a:cs typeface="Proxima Nova"/>
                <a:sym typeface="Proxima Nova"/>
              </a:rPr>
              <a:t>OpenShift management with </a:t>
            </a:r>
            <a:r>
              <a:rPr lang="en-US" sz="900" dirty="0" err="1">
                <a:solidFill>
                  <a:schemeClr val="dk1"/>
                </a:solidFill>
                <a:latin typeface="Proxima Nova"/>
                <a:ea typeface="Proxima Nova"/>
                <a:cs typeface="Proxima Nova"/>
                <a:sym typeface="Proxima Nova"/>
              </a:rPr>
              <a:t>CloudForms</a:t>
            </a:r>
            <a:endParaRPr lang="en-US" sz="900" dirty="0">
              <a:solidFill>
                <a:schemeClr val="dk1"/>
              </a:solidFill>
              <a:latin typeface="Proxima Nova"/>
              <a:ea typeface="Proxima Nova"/>
              <a:cs typeface="Proxima Nova"/>
              <a:sym typeface="Proxima Nova"/>
            </a:endParaRPr>
          </a:p>
          <a:p>
            <a:pPr>
              <a:lnSpc>
                <a:spcPct val="150000"/>
              </a:lnSpc>
            </a:pPr>
            <a:r>
              <a:rPr lang="en-US" sz="900" b="1" dirty="0">
                <a:solidFill>
                  <a:schemeClr val="dk1"/>
                </a:solidFill>
                <a:latin typeface="Proxima Nova"/>
                <a:ea typeface="Proxima Nova"/>
                <a:cs typeface="Proxima Nova"/>
                <a:sym typeface="Proxima Nova"/>
              </a:rPr>
              <a:t>1:00 – 1:10 </a:t>
            </a:r>
            <a:r>
              <a:rPr lang="en-US" sz="900" dirty="0">
                <a:solidFill>
                  <a:schemeClr val="dk1"/>
                </a:solidFill>
                <a:latin typeface="Proxima Nova"/>
                <a:ea typeface="Proxima Nova"/>
                <a:cs typeface="Proxima Nova"/>
                <a:sym typeface="Proxima Nova"/>
              </a:rPr>
              <a:t>	Overview of labs 6-10</a:t>
            </a:r>
            <a:endParaRPr lang="en-US" sz="900" dirty="0">
              <a:solidFill>
                <a:schemeClr val="dk1"/>
              </a:solidFill>
              <a:latin typeface="Proxima Nova"/>
              <a:ea typeface="Proxima Nova"/>
              <a:cs typeface="Proxima Nova"/>
            </a:endParaRPr>
          </a:p>
          <a:p>
            <a:pPr lvl="0">
              <a:lnSpc>
                <a:spcPct val="150000"/>
              </a:lnSpc>
            </a:pPr>
            <a:r>
              <a:rPr lang="en-US" sz="900" b="1" dirty="0">
                <a:solidFill>
                  <a:schemeClr val="dk1"/>
                </a:solidFill>
                <a:latin typeface="Proxima Nova"/>
                <a:ea typeface="Proxima Nova"/>
                <a:cs typeface="Proxima Nova"/>
                <a:sym typeface="Proxima Nova"/>
              </a:rPr>
              <a:t>1:10 – 2:00 </a:t>
            </a:r>
            <a:r>
              <a:rPr lang="en-US" sz="900" dirty="0">
                <a:solidFill>
                  <a:schemeClr val="dk1"/>
                </a:solidFill>
                <a:latin typeface="Proxima Nova"/>
                <a:ea typeface="Proxima Nova"/>
                <a:cs typeface="Proxima Nova"/>
                <a:sym typeface="Proxima Nova"/>
              </a:rPr>
              <a:t>	Labs</a:t>
            </a:r>
          </a:p>
          <a:p>
            <a:pPr>
              <a:lnSpc>
                <a:spcPct val="150000"/>
              </a:lnSpc>
            </a:pPr>
            <a:r>
              <a:rPr lang="en-US" sz="900" b="1" dirty="0">
                <a:solidFill>
                  <a:schemeClr val="dk1"/>
                </a:solidFill>
                <a:latin typeface="Proxima Nova"/>
                <a:ea typeface="Proxima Nova"/>
                <a:cs typeface="Proxima Nova"/>
                <a:sym typeface="Proxima Nova"/>
              </a:rPr>
              <a:t>2:00 – 2:15 </a:t>
            </a:r>
            <a:r>
              <a:rPr lang="en-US" sz="900" dirty="0">
                <a:solidFill>
                  <a:schemeClr val="dk1"/>
                </a:solidFill>
                <a:latin typeface="Proxima Nova"/>
                <a:ea typeface="Proxima Nova"/>
                <a:cs typeface="Proxima Nova"/>
                <a:sym typeface="Proxima Nova"/>
              </a:rPr>
              <a:t>	Break</a:t>
            </a:r>
          </a:p>
          <a:p>
            <a:pPr lvl="0">
              <a:lnSpc>
                <a:spcPct val="150000"/>
              </a:lnSpc>
            </a:pPr>
            <a:r>
              <a:rPr lang="en-US" sz="900" b="1" dirty="0">
                <a:solidFill>
                  <a:schemeClr val="dk1"/>
                </a:solidFill>
                <a:latin typeface="Proxima Nova"/>
                <a:ea typeface="Proxima Nova"/>
                <a:cs typeface="Proxima Nova"/>
                <a:sym typeface="Proxima Nova"/>
              </a:rPr>
              <a:t>2:15 – 2:40     	</a:t>
            </a:r>
            <a:r>
              <a:rPr lang="fr-FR" sz="900" dirty="0">
                <a:solidFill>
                  <a:schemeClr val="dk1"/>
                </a:solidFill>
                <a:latin typeface="Proxima Nova"/>
                <a:ea typeface="Proxima Nova"/>
                <a:cs typeface="Proxima Nova"/>
                <a:sym typeface="Proxima Nova"/>
              </a:rPr>
              <a:t>CI/CD </a:t>
            </a:r>
            <a:r>
              <a:rPr lang="fr-FR" sz="900" dirty="0" err="1">
                <a:solidFill>
                  <a:schemeClr val="dk1"/>
                </a:solidFill>
                <a:latin typeface="Proxima Nova"/>
                <a:ea typeface="Proxima Nova"/>
                <a:cs typeface="Proxima Nova"/>
                <a:sym typeface="Proxima Nova"/>
              </a:rPr>
              <a:t>with</a:t>
            </a:r>
            <a:r>
              <a:rPr lang="fr-FR" sz="900" dirty="0">
                <a:solidFill>
                  <a:schemeClr val="dk1"/>
                </a:solidFill>
                <a:latin typeface="Proxima Nova"/>
                <a:ea typeface="Proxima Nova"/>
                <a:cs typeface="Proxima Nova"/>
                <a:sym typeface="Proxima Nova"/>
              </a:rPr>
              <a:t> Jenkins – Eric Webb</a:t>
            </a:r>
          </a:p>
          <a:p>
            <a:pPr lvl="0">
              <a:lnSpc>
                <a:spcPct val="150000"/>
              </a:lnSpc>
            </a:pPr>
            <a:r>
              <a:rPr lang="en-US" sz="900" b="1" dirty="0">
                <a:solidFill>
                  <a:schemeClr val="dk1"/>
                </a:solidFill>
                <a:latin typeface="Proxima Nova"/>
                <a:ea typeface="Proxima Nova"/>
                <a:cs typeface="Proxima Nova"/>
                <a:sym typeface="Proxima Nova"/>
              </a:rPr>
              <a:t>2:40 – 2:50 </a:t>
            </a:r>
            <a:r>
              <a:rPr lang="en-US" sz="900" dirty="0">
                <a:solidFill>
                  <a:schemeClr val="dk1"/>
                </a:solidFill>
                <a:latin typeface="Proxima Nova"/>
                <a:ea typeface="Proxima Nova"/>
                <a:cs typeface="Proxima Nova"/>
                <a:sym typeface="Proxima Nova"/>
              </a:rPr>
              <a:t>	Overview of labs 11-15</a:t>
            </a:r>
          </a:p>
          <a:p>
            <a:pPr lvl="0">
              <a:lnSpc>
                <a:spcPct val="150000"/>
              </a:lnSpc>
            </a:pPr>
            <a:r>
              <a:rPr lang="en-US" sz="900" b="1" dirty="0">
                <a:solidFill>
                  <a:schemeClr val="dk1"/>
                </a:solidFill>
                <a:latin typeface="Proxima Nova"/>
                <a:ea typeface="Proxima Nova"/>
                <a:cs typeface="Proxima Nova"/>
                <a:sym typeface="Proxima Nova"/>
              </a:rPr>
              <a:t>2:50 - 3:40 </a:t>
            </a:r>
            <a:r>
              <a:rPr lang="en-US" sz="900" dirty="0">
                <a:solidFill>
                  <a:schemeClr val="dk1"/>
                </a:solidFill>
                <a:latin typeface="Proxima Nova"/>
                <a:ea typeface="Proxima Nova"/>
                <a:cs typeface="Proxima Nova"/>
                <a:sym typeface="Proxima Nova"/>
              </a:rPr>
              <a:t>	Labs</a:t>
            </a:r>
          </a:p>
          <a:p>
            <a:pPr lvl="0">
              <a:lnSpc>
                <a:spcPct val="150000"/>
              </a:lnSpc>
            </a:pPr>
            <a:r>
              <a:rPr lang="en-US" sz="900" b="1" dirty="0">
                <a:solidFill>
                  <a:schemeClr val="dk1"/>
                </a:solidFill>
                <a:latin typeface="Proxima Nova"/>
                <a:ea typeface="Proxima Nova"/>
                <a:cs typeface="Proxima Nova"/>
                <a:sym typeface="Proxima Nova"/>
              </a:rPr>
              <a:t>3:40 - 3:50 </a:t>
            </a:r>
            <a:r>
              <a:rPr lang="en-US" sz="900" dirty="0">
                <a:solidFill>
                  <a:schemeClr val="dk1"/>
                </a:solidFill>
                <a:latin typeface="Proxima Nova"/>
                <a:ea typeface="Proxima Nova"/>
                <a:cs typeface="Proxima Nova"/>
                <a:sym typeface="Proxima Nova"/>
              </a:rPr>
              <a:t>	Getting started w/ OpenShift on your Azure subscription – Eric Webb</a:t>
            </a:r>
          </a:p>
          <a:p>
            <a:pPr lvl="0">
              <a:lnSpc>
                <a:spcPct val="150000"/>
              </a:lnSpc>
            </a:pPr>
            <a:r>
              <a:rPr lang="en-US" sz="900" b="1" dirty="0">
                <a:solidFill>
                  <a:schemeClr val="dk1"/>
                </a:solidFill>
                <a:latin typeface="Proxima Nova"/>
                <a:ea typeface="Proxima Nova"/>
                <a:cs typeface="Proxima Nova"/>
                <a:sym typeface="Proxima Nova"/>
              </a:rPr>
              <a:t>3:50 - 4:00 </a:t>
            </a:r>
            <a:r>
              <a:rPr lang="en-US" sz="900" dirty="0">
                <a:solidFill>
                  <a:schemeClr val="dk1"/>
                </a:solidFill>
                <a:latin typeface="Proxima Nova"/>
                <a:ea typeface="Proxima Nova"/>
                <a:cs typeface="Proxima Nova"/>
                <a:sym typeface="Proxima Nova"/>
              </a:rPr>
              <a:t>	Wrap-up, survey - Eric Webb</a:t>
            </a:r>
            <a:endParaRPr sz="1100" dirty="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351E5-06C4-4355-A22B-F3F605C18898}"/>
              </a:ext>
            </a:extLst>
          </p:cNvPr>
          <p:cNvSpPr>
            <a:spLocks noGrp="1"/>
          </p:cNvSpPr>
          <p:nvPr>
            <p:ph type="title"/>
          </p:nvPr>
        </p:nvSpPr>
        <p:spPr/>
        <p:txBody>
          <a:bodyPr/>
          <a:lstStyle/>
          <a:p>
            <a:r>
              <a:rPr lang="en-US" dirty="0"/>
              <a:t>ONE MISCONCEPTION…</a:t>
            </a:r>
          </a:p>
        </p:txBody>
      </p:sp>
    </p:spTree>
    <p:extLst>
      <p:ext uri="{BB962C8B-B14F-4D97-AF65-F5344CB8AC3E}">
        <p14:creationId xmlns:p14="http://schemas.microsoft.com/office/powerpoint/2010/main" val="3149455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21</a:t>
            </a:fld>
            <a:endParaRPr lang="en-US"/>
          </a:p>
        </p:txBody>
      </p:sp>
      <p:sp>
        <p:nvSpPr>
          <p:cNvPr id="366" name="Shape 366"/>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CONTAINERS &amp; MICROSERVICES</a:t>
            </a:r>
          </a:p>
        </p:txBody>
      </p:sp>
      <p:sp>
        <p:nvSpPr>
          <p:cNvPr id="367" name="Shape 367"/>
          <p:cNvSpPr txBox="1"/>
          <p:nvPr/>
        </p:nvSpPr>
        <p:spPr>
          <a:xfrm>
            <a:off x="760401" y="1601868"/>
            <a:ext cx="5848504" cy="1963200"/>
          </a:xfrm>
          <a:prstGeom prst="rect">
            <a:avLst/>
          </a:prstGeom>
          <a:noFill/>
          <a:ln>
            <a:noFill/>
          </a:ln>
        </p:spPr>
        <p:txBody>
          <a:bodyPr wrap="square" lIns="91425" tIns="91425" rIns="91425" bIns="91425" anchor="t" anchorCtr="0">
            <a:noAutofit/>
          </a:bodyPr>
          <a:lstStyle/>
          <a:p>
            <a:pPr marL="0" lvl="0" indent="0" rtl="0">
              <a:lnSpc>
                <a:spcPct val="115000"/>
              </a:lnSpc>
              <a:spcBef>
                <a:spcPts val="600"/>
              </a:spcBef>
              <a:buNone/>
            </a:pPr>
            <a:r>
              <a:rPr lang="en-US" sz="2400" b="1" dirty="0">
                <a:latin typeface="Proxima Nova"/>
                <a:ea typeface="Proxima Nova"/>
                <a:cs typeface="Proxima Nova"/>
                <a:sym typeface="Proxima Nova"/>
              </a:rPr>
              <a:t>Microservices ≠ containers</a:t>
            </a:r>
            <a:endParaRPr lang="en-US" sz="1800" b="1" dirty="0">
              <a:latin typeface="Proxima Nova"/>
              <a:ea typeface="Proxima Nova"/>
              <a:cs typeface="Proxima Nova"/>
              <a:sym typeface="Proxima Nova"/>
            </a:endParaRPr>
          </a:p>
          <a:p>
            <a:pPr marL="114300" lvl="0" rtl="0">
              <a:lnSpc>
                <a:spcPct val="115000"/>
              </a:lnSpc>
              <a:spcBef>
                <a:spcPts val="1000"/>
              </a:spcBef>
              <a:buSzPts val="1800"/>
            </a:pPr>
            <a:endParaRPr lang="en-US" sz="1800" dirty="0">
              <a:latin typeface="Proxima Nova"/>
              <a:ea typeface="Proxima Nova"/>
              <a:cs typeface="Proxima Nova"/>
              <a:sym typeface="Proxima Nova"/>
            </a:endParaRPr>
          </a:p>
          <a:p>
            <a:pPr marL="114300" lvl="0" rtl="0">
              <a:lnSpc>
                <a:spcPct val="115000"/>
              </a:lnSpc>
              <a:spcBef>
                <a:spcPts val="1000"/>
              </a:spcBef>
              <a:buSzPts val="1800"/>
            </a:pPr>
            <a:r>
              <a:rPr lang="en-US" sz="1800" dirty="0">
                <a:latin typeface="Proxima Nova"/>
                <a:ea typeface="Proxima Nova"/>
                <a:cs typeface="Proxima Nova"/>
                <a:sym typeface="Proxima Nova"/>
              </a:rPr>
              <a:t>Microservices is a application design paradigm</a:t>
            </a:r>
          </a:p>
          <a:p>
            <a:pPr marL="457200" lvl="0" indent="-342900" rtl="0">
              <a:lnSpc>
                <a:spcPct val="115000"/>
              </a:lnSpc>
              <a:spcBef>
                <a:spcPts val="1000"/>
              </a:spcBef>
              <a:buSzPts val="1800"/>
              <a:buFont typeface="Proxima Nova"/>
              <a:buChar char="●"/>
            </a:pPr>
            <a:endParaRPr lang="en-US" sz="1800" dirty="0">
              <a:latin typeface="Proxima Nova"/>
              <a:ea typeface="Proxima Nova"/>
              <a:cs typeface="Proxima Nova"/>
              <a:sym typeface="Proxima Nova"/>
            </a:endParaRPr>
          </a:p>
          <a:p>
            <a:pPr marL="114300" lvl="0" rtl="0">
              <a:lnSpc>
                <a:spcPct val="115000"/>
              </a:lnSpc>
              <a:spcBef>
                <a:spcPts val="1000"/>
              </a:spcBef>
              <a:buSzPts val="1800"/>
            </a:pPr>
            <a:r>
              <a:rPr lang="en-US" sz="1800" dirty="0">
                <a:latin typeface="Proxima Nova"/>
                <a:ea typeface="Proxima Nova"/>
                <a:cs typeface="Proxima Nova"/>
                <a:sym typeface="Proxima Nova"/>
              </a:rPr>
              <a:t>Containers are a implementation detail that can help</a:t>
            </a:r>
            <a:br>
              <a:rPr lang="en-US" sz="1800" dirty="0">
                <a:latin typeface="Proxima Nova"/>
                <a:ea typeface="Proxima Nova"/>
                <a:cs typeface="Proxima Nova"/>
                <a:sym typeface="Proxima Nova"/>
              </a:rPr>
            </a:br>
            <a:br>
              <a:rPr lang="en-US" sz="1800" dirty="0">
                <a:latin typeface="Proxima Nova"/>
                <a:ea typeface="Proxima Nova"/>
                <a:cs typeface="Proxima Nova"/>
                <a:sym typeface="Proxima Nova"/>
              </a:rPr>
            </a:br>
            <a:endParaRPr lang="en-US" sz="1800" dirty="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BDCCBD1B-BCE1-449E-ACB0-C2D3BC76D838}"/>
              </a:ext>
            </a:extLst>
          </p:cNvPr>
          <p:cNvPicPr>
            <a:picLocks noChangeAspect="1"/>
          </p:cNvPicPr>
          <p:nvPr/>
        </p:nvPicPr>
        <p:blipFill rotWithShape="1">
          <a:blip r:embed="rId3"/>
          <a:srcRect l="1392"/>
          <a:stretch/>
        </p:blipFill>
        <p:spPr>
          <a:xfrm>
            <a:off x="6784968" y="2125526"/>
            <a:ext cx="1382682" cy="1371719"/>
          </a:xfrm>
          <a:prstGeom prst="rect">
            <a:avLst/>
          </a:prstGeom>
        </p:spPr>
      </p:pic>
    </p:spTree>
    <p:extLst>
      <p:ext uri="{BB962C8B-B14F-4D97-AF65-F5344CB8AC3E}">
        <p14:creationId xmlns:p14="http://schemas.microsoft.com/office/powerpoint/2010/main" val="1182801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351E5-06C4-4355-A22B-F3F605C18898}"/>
              </a:ext>
            </a:extLst>
          </p:cNvPr>
          <p:cNvSpPr>
            <a:spLocks noGrp="1"/>
          </p:cNvSpPr>
          <p:nvPr>
            <p:ph type="title"/>
          </p:nvPr>
        </p:nvSpPr>
        <p:spPr/>
        <p:txBody>
          <a:bodyPr/>
          <a:lstStyle/>
          <a:p>
            <a:r>
              <a:rPr lang="en-US" dirty="0"/>
              <a:t>SO WHAT?</a:t>
            </a:r>
          </a:p>
        </p:txBody>
      </p:sp>
    </p:spTree>
    <p:extLst>
      <p:ext uri="{BB962C8B-B14F-4D97-AF65-F5344CB8AC3E}">
        <p14:creationId xmlns:p14="http://schemas.microsoft.com/office/powerpoint/2010/main" val="979960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23</a:t>
            </a:fld>
            <a:endParaRPr lang="en-US"/>
          </a:p>
        </p:txBody>
      </p:sp>
      <p:sp>
        <p:nvSpPr>
          <p:cNvPr id="366" name="Shape 366"/>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WHAT IS A MICROSERVICE?</a:t>
            </a:r>
          </a:p>
        </p:txBody>
      </p:sp>
      <p:sp>
        <p:nvSpPr>
          <p:cNvPr id="367" name="Shape 367"/>
          <p:cNvSpPr txBox="1"/>
          <p:nvPr/>
        </p:nvSpPr>
        <p:spPr>
          <a:xfrm>
            <a:off x="760401" y="1601867"/>
            <a:ext cx="4171052" cy="2875539"/>
          </a:xfrm>
          <a:prstGeom prst="rect">
            <a:avLst/>
          </a:prstGeom>
          <a:noFill/>
          <a:ln>
            <a:noFill/>
          </a:ln>
        </p:spPr>
        <p:txBody>
          <a:bodyPr wrap="square" lIns="91425" tIns="91425" rIns="91425" bIns="91425" anchor="t" anchorCtr="0">
            <a:noAutofit/>
          </a:bodyPr>
          <a:lstStyle/>
          <a:p>
            <a:pPr lvl="0">
              <a:lnSpc>
                <a:spcPct val="115000"/>
              </a:lnSpc>
              <a:spcBef>
                <a:spcPts val="600"/>
              </a:spcBef>
            </a:pPr>
            <a:r>
              <a:rPr lang="en-US" sz="1800" dirty="0">
                <a:latin typeface="Proxima Nova"/>
                <a:ea typeface="Proxima Nova"/>
                <a:cs typeface="Proxima Nova"/>
                <a:sym typeface="Proxima Nova"/>
              </a:rPr>
              <a:t>Architecture style</a:t>
            </a:r>
          </a:p>
          <a:p>
            <a:pPr lvl="0">
              <a:lnSpc>
                <a:spcPct val="115000"/>
              </a:lnSpc>
              <a:spcBef>
                <a:spcPts val="600"/>
              </a:spcBef>
            </a:pPr>
            <a:r>
              <a:rPr lang="en-US" sz="1800" dirty="0">
                <a:latin typeface="Proxima Nova"/>
                <a:ea typeface="Proxima Nova"/>
                <a:cs typeface="Proxima Nova"/>
                <a:sym typeface="Proxima Nova"/>
              </a:rPr>
              <a:t>Structures an application as a collection of loosely coupled services, which implement business</a:t>
            </a:r>
          </a:p>
          <a:p>
            <a:pPr lvl="0">
              <a:lnSpc>
                <a:spcPct val="115000"/>
              </a:lnSpc>
              <a:spcBef>
                <a:spcPts val="600"/>
              </a:spcBef>
            </a:pPr>
            <a:r>
              <a:rPr lang="en-US" sz="1800" dirty="0">
                <a:latin typeface="Proxima Nova"/>
                <a:ea typeface="Proxima Nova"/>
                <a:cs typeface="Proxima Nova"/>
                <a:sym typeface="Proxima Nova"/>
              </a:rPr>
              <a:t>Each service is running in its own process and communicating with lightweight mechanisms like REST</a:t>
            </a:r>
            <a:br>
              <a:rPr lang="en-US" sz="1800" dirty="0">
                <a:latin typeface="Proxima Nova"/>
                <a:ea typeface="Proxima Nova"/>
                <a:cs typeface="Proxima Nova"/>
                <a:sym typeface="Proxima Nova"/>
              </a:rPr>
            </a:br>
            <a:br>
              <a:rPr lang="en-US" sz="1800" dirty="0">
                <a:latin typeface="Proxima Nova"/>
                <a:ea typeface="Proxima Nova"/>
                <a:cs typeface="Proxima Nova"/>
                <a:sym typeface="Proxima Nova"/>
              </a:rPr>
            </a:br>
            <a:endParaRPr lang="en-US" sz="1800" dirty="0">
              <a:latin typeface="Proxima Nova"/>
              <a:ea typeface="Proxima Nova"/>
              <a:cs typeface="Proxima Nova"/>
              <a:sym typeface="Proxima Nova"/>
            </a:endParaRPr>
          </a:p>
        </p:txBody>
      </p:sp>
      <p:pic>
        <p:nvPicPr>
          <p:cNvPr id="7" name="Picture 6">
            <a:extLst>
              <a:ext uri="{FF2B5EF4-FFF2-40B4-BE49-F238E27FC236}">
                <a16:creationId xmlns:a16="http://schemas.microsoft.com/office/drawing/2014/main" id="{8619BABC-0A69-4AD3-A963-EEF9203DE1B0}"/>
              </a:ext>
            </a:extLst>
          </p:cNvPr>
          <p:cNvPicPr>
            <a:picLocks noChangeAspect="1"/>
          </p:cNvPicPr>
          <p:nvPr/>
        </p:nvPicPr>
        <p:blipFill>
          <a:blip r:embed="rId3"/>
          <a:stretch>
            <a:fillRect/>
          </a:stretch>
        </p:blipFill>
        <p:spPr>
          <a:xfrm>
            <a:off x="5026046" y="1659895"/>
            <a:ext cx="3986583" cy="2137805"/>
          </a:xfrm>
          <a:prstGeom prst="rect">
            <a:avLst/>
          </a:prstGeom>
        </p:spPr>
      </p:pic>
    </p:spTree>
    <p:extLst>
      <p:ext uri="{BB962C8B-B14F-4D97-AF65-F5344CB8AC3E}">
        <p14:creationId xmlns:p14="http://schemas.microsoft.com/office/powerpoint/2010/main" val="311409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24</a:t>
            </a:fld>
            <a:endParaRPr lang="en-US"/>
          </a:p>
        </p:txBody>
      </p:sp>
      <p:sp>
        <p:nvSpPr>
          <p:cNvPr id="366" name="Shape 366"/>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WHAT IS A CONTAINER?</a:t>
            </a:r>
          </a:p>
        </p:txBody>
      </p:sp>
      <p:sp>
        <p:nvSpPr>
          <p:cNvPr id="367" name="Shape 367"/>
          <p:cNvSpPr txBox="1"/>
          <p:nvPr/>
        </p:nvSpPr>
        <p:spPr>
          <a:xfrm>
            <a:off x="760401" y="1601867"/>
            <a:ext cx="4171052" cy="2875539"/>
          </a:xfrm>
          <a:prstGeom prst="rect">
            <a:avLst/>
          </a:prstGeom>
          <a:noFill/>
          <a:ln>
            <a:noFill/>
          </a:ln>
        </p:spPr>
        <p:txBody>
          <a:bodyPr wrap="square" lIns="91425" tIns="91425" rIns="91425" bIns="91425" anchor="t" anchorCtr="0">
            <a:noAutofit/>
          </a:bodyPr>
          <a:lstStyle/>
          <a:p>
            <a:pPr lvl="0">
              <a:lnSpc>
                <a:spcPct val="115000"/>
              </a:lnSpc>
              <a:spcBef>
                <a:spcPts val="600"/>
              </a:spcBef>
            </a:pPr>
            <a:r>
              <a:rPr lang="en-US" sz="1800" dirty="0">
                <a:latin typeface="Proxima Nova"/>
                <a:ea typeface="Proxima Nova"/>
                <a:cs typeface="Proxima Nova"/>
                <a:sym typeface="Proxima Nova"/>
              </a:rPr>
              <a:t>Slice up the OS to run multiple apps on a single VM</a:t>
            </a:r>
          </a:p>
          <a:p>
            <a:pPr lvl="0">
              <a:lnSpc>
                <a:spcPct val="115000"/>
              </a:lnSpc>
              <a:spcBef>
                <a:spcPts val="600"/>
              </a:spcBef>
            </a:pPr>
            <a:r>
              <a:rPr lang="en-US" sz="1800" dirty="0">
                <a:latin typeface="Proxima Nova"/>
                <a:ea typeface="Proxima Nova"/>
                <a:cs typeface="Proxima Nova"/>
                <a:sym typeface="Proxima Nova"/>
              </a:rPr>
              <a:t>Every container has an isolated view </a:t>
            </a:r>
          </a:p>
          <a:p>
            <a:pPr lvl="0">
              <a:lnSpc>
                <a:spcPct val="115000"/>
              </a:lnSpc>
              <a:spcBef>
                <a:spcPts val="600"/>
              </a:spcBef>
            </a:pPr>
            <a:r>
              <a:rPr lang="en-US" sz="1800" dirty="0">
                <a:latin typeface="Proxima Nova"/>
                <a:ea typeface="Proxima Nova"/>
                <a:cs typeface="Proxima Nova"/>
                <a:sym typeface="Proxima Nova"/>
              </a:rPr>
              <a:t>Shared kernel, very fast start-up, and repeatable execution</a:t>
            </a:r>
          </a:p>
          <a:p>
            <a:pPr lvl="0">
              <a:lnSpc>
                <a:spcPct val="115000"/>
              </a:lnSpc>
              <a:spcBef>
                <a:spcPts val="600"/>
              </a:spcBef>
            </a:pPr>
            <a:r>
              <a:rPr lang="en-US" sz="1800" dirty="0">
                <a:latin typeface="Proxima Nova"/>
                <a:ea typeface="Proxima Nova"/>
                <a:cs typeface="Proxima Nova"/>
                <a:sym typeface="Proxima Nova"/>
              </a:rPr>
              <a:t>Cannot mix OS types on hosts and containers</a:t>
            </a:r>
            <a:br>
              <a:rPr lang="en-US" sz="1800" dirty="0">
                <a:latin typeface="Proxima Nova"/>
                <a:ea typeface="Proxima Nova"/>
                <a:cs typeface="Proxima Nova"/>
                <a:sym typeface="Proxima Nova"/>
              </a:rPr>
            </a:br>
            <a:br>
              <a:rPr lang="en-US" sz="1800" dirty="0">
                <a:latin typeface="Proxima Nova"/>
                <a:ea typeface="Proxima Nova"/>
                <a:cs typeface="Proxima Nova"/>
                <a:sym typeface="Proxima Nova"/>
              </a:rPr>
            </a:br>
            <a:endParaRPr lang="en-US" sz="1800" dirty="0">
              <a:latin typeface="Proxima Nova"/>
              <a:ea typeface="Proxima Nova"/>
              <a:cs typeface="Proxima Nova"/>
              <a:sym typeface="Proxima Nova"/>
            </a:endParaRPr>
          </a:p>
        </p:txBody>
      </p:sp>
      <p:pic>
        <p:nvPicPr>
          <p:cNvPr id="8194" name="Picture 2" descr="Image result for docker container">
            <a:extLst>
              <a:ext uri="{FF2B5EF4-FFF2-40B4-BE49-F238E27FC236}">
                <a16:creationId xmlns:a16="http://schemas.microsoft.com/office/drawing/2014/main" id="{39E83640-D978-4218-9319-3FA583F51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137" y="1734207"/>
            <a:ext cx="2712063" cy="2109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34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Shape 331"/>
          <p:cNvPicPr preferRelativeResize="0"/>
          <p:nvPr/>
        </p:nvPicPr>
        <p:blipFill>
          <a:blip r:embed="rId3">
            <a:alphaModFix/>
          </a:blip>
          <a:stretch>
            <a:fillRect/>
          </a:stretch>
        </p:blipFill>
        <p:spPr>
          <a:xfrm>
            <a:off x="276217" y="1429321"/>
            <a:ext cx="8472041" cy="3108646"/>
          </a:xfrm>
          <a:prstGeom prst="rect">
            <a:avLst/>
          </a:prstGeom>
          <a:noFill/>
          <a:ln>
            <a:noFill/>
          </a:ln>
        </p:spPr>
      </p:pic>
      <p:sp>
        <p:nvSpPr>
          <p:cNvPr id="332" name="Shape 332"/>
          <p:cNvSpPr txBox="1">
            <a:spLocks noGrp="1"/>
          </p:cNvSpPr>
          <p:nvPr>
            <p:ph type="title" idx="4294967295"/>
          </p:nvPr>
        </p:nvSpPr>
        <p:spPr>
          <a:xfrm>
            <a:off x="417962" y="361535"/>
            <a:ext cx="8349300" cy="642600"/>
          </a:xfrm>
          <a:prstGeom prst="rect">
            <a:avLst/>
          </a:prstGeom>
        </p:spPr>
        <p:txBody>
          <a:bodyPr spcFirstLastPara="1" wrap="square" lIns="91425" tIns="91425" rIns="91425" bIns="91425" anchor="t" anchorCtr="0">
            <a:noAutofit/>
          </a:bodyPr>
          <a:lstStyle/>
          <a:p>
            <a:pPr marL="0" lvl="0" indent="0" algn="ctr" rtl="0">
              <a:lnSpc>
                <a:spcPct val="93000"/>
              </a:lnSpc>
              <a:spcBef>
                <a:spcPts val="0"/>
              </a:spcBef>
              <a:spcAft>
                <a:spcPts val="0"/>
              </a:spcAft>
              <a:buNone/>
            </a:pPr>
            <a:r>
              <a:rPr lang="en-US" sz="2800" dirty="0">
                <a:latin typeface="Proxima Nova"/>
                <a:sym typeface="Proxima Nova"/>
              </a:rPr>
              <a:t>UNDERSTANDING CONTAINERS</a:t>
            </a:r>
            <a:br>
              <a:rPr lang="en-US" sz="2800" dirty="0">
                <a:latin typeface="Proxima Nova"/>
                <a:sym typeface="Proxima Nova"/>
              </a:rPr>
            </a:br>
            <a:endParaRPr lang="en-US" sz="2800" dirty="0">
              <a:latin typeface="Proxima Nova"/>
              <a:sym typeface="Proxima Nova"/>
            </a:endParaRPr>
          </a:p>
        </p:txBody>
      </p:sp>
    </p:spTree>
    <p:extLst>
      <p:ext uri="{BB962C8B-B14F-4D97-AF65-F5344CB8AC3E}">
        <p14:creationId xmlns:p14="http://schemas.microsoft.com/office/powerpoint/2010/main" val="3692952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457140" y="205383"/>
            <a:ext cx="8228400" cy="857700"/>
          </a:xfrm>
          <a:prstGeom prst="rect">
            <a:avLst/>
          </a:prstGeom>
          <a:noFill/>
          <a:ln>
            <a:noFill/>
          </a:ln>
        </p:spPr>
        <p:txBody>
          <a:bodyPr spcFirstLastPara="1" wrap="square" lIns="0" tIns="0" rIns="0" bIns="0" anchor="ctr" anchorCtr="0">
            <a:noAutofit/>
          </a:bodyPr>
          <a:lstStyle/>
          <a:p>
            <a:pPr marL="0" marR="0" lvl="0" indent="0" algn="ctr" rtl="0">
              <a:lnSpc>
                <a:spcPct val="93000"/>
              </a:lnSpc>
              <a:spcBef>
                <a:spcPts val="0"/>
              </a:spcBef>
              <a:spcAft>
                <a:spcPts val="0"/>
              </a:spcAft>
              <a:buClr>
                <a:srgbClr val="000000"/>
              </a:buClr>
              <a:buFont typeface="Times New Roman"/>
              <a:buNone/>
            </a:pPr>
            <a:r>
              <a:rPr lang="en-US" sz="2800" dirty="0">
                <a:latin typeface="Proxima Nova"/>
              </a:rPr>
              <a:t>VIRTUALIZATION VS CONTAINERIZATION</a:t>
            </a:r>
            <a:endParaRPr lang="en-US" sz="2800" dirty="0">
              <a:latin typeface="Proxima Nova"/>
              <a:sym typeface="Proxima Nova"/>
            </a:endParaRPr>
          </a:p>
        </p:txBody>
      </p:sp>
      <p:pic>
        <p:nvPicPr>
          <p:cNvPr id="338" name="Shape 338"/>
          <p:cNvPicPr preferRelativeResize="0"/>
          <p:nvPr/>
        </p:nvPicPr>
        <p:blipFill rotWithShape="1">
          <a:blip r:embed="rId3">
            <a:alphaModFix/>
          </a:blip>
          <a:srcRect/>
          <a:stretch/>
        </p:blipFill>
        <p:spPr>
          <a:xfrm>
            <a:off x="1086304" y="1343025"/>
            <a:ext cx="8292300" cy="3286200"/>
          </a:xfrm>
          <a:prstGeom prst="rect">
            <a:avLst/>
          </a:prstGeom>
          <a:noFill/>
          <a:ln>
            <a:noFill/>
          </a:ln>
        </p:spPr>
      </p:pic>
    </p:spTree>
    <p:extLst>
      <p:ext uri="{BB962C8B-B14F-4D97-AF65-F5344CB8AC3E}">
        <p14:creationId xmlns:p14="http://schemas.microsoft.com/office/powerpoint/2010/main" val="310991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ABOUT DOCKER?</a:t>
            </a:r>
          </a:p>
        </p:txBody>
      </p:sp>
      <p:sp>
        <p:nvSpPr>
          <p:cNvPr id="2" name="Text Placeholder 1"/>
          <p:cNvSpPr>
            <a:spLocks noGrp="1"/>
          </p:cNvSpPr>
          <p:nvPr>
            <p:ph type="body" idx="1"/>
          </p:nvPr>
        </p:nvSpPr>
        <p:spPr>
          <a:xfrm>
            <a:off x="685800" y="1292613"/>
            <a:ext cx="6370846" cy="3274800"/>
          </a:xfrm>
        </p:spPr>
        <p:txBody>
          <a:bodyPr/>
          <a:lstStyle/>
          <a:p>
            <a:r>
              <a:rPr lang="en-US" sz="1400" b="1" dirty="0">
                <a:solidFill>
                  <a:schemeClr val="tx1">
                    <a:lumMod val="75000"/>
                  </a:schemeClr>
                </a:solidFill>
              </a:rPr>
              <a:t>Containers have been around for many years</a:t>
            </a:r>
          </a:p>
          <a:p>
            <a:r>
              <a:rPr lang="en-US" sz="1400" dirty="0"/>
              <a:t>Linux kernel: </a:t>
            </a:r>
            <a:r>
              <a:rPr lang="en-US" sz="1400" dirty="0" err="1"/>
              <a:t>cgroups</a:t>
            </a:r>
            <a:r>
              <a:rPr lang="en-US" sz="1400" dirty="0"/>
              <a:t>, namespaces</a:t>
            </a:r>
          </a:p>
          <a:p>
            <a:pPr lvl="1"/>
            <a:endParaRPr lang="en-US" sz="1400" dirty="0">
              <a:gradFill>
                <a:gsLst>
                  <a:gs pos="1250">
                    <a:schemeClr val="tx2"/>
                  </a:gs>
                  <a:gs pos="99000">
                    <a:schemeClr val="tx2"/>
                  </a:gs>
                </a:gsLst>
                <a:lin ang="5400000" scaled="0"/>
              </a:gradFill>
            </a:endParaRPr>
          </a:p>
          <a:p>
            <a:r>
              <a:rPr lang="en-US" sz="1400" b="1" dirty="0">
                <a:solidFill>
                  <a:schemeClr val="tx1">
                    <a:lumMod val="75000"/>
                  </a:schemeClr>
                </a:solidFill>
              </a:rPr>
              <a:t>Docker Inc. did not invent them</a:t>
            </a:r>
          </a:p>
          <a:p>
            <a:r>
              <a:rPr lang="en-US" sz="1400" dirty="0"/>
              <a:t>They created open source software to build and manage containers</a:t>
            </a:r>
          </a:p>
          <a:p>
            <a:endParaRPr lang="en-US" sz="1400" dirty="0">
              <a:gradFill>
                <a:gsLst>
                  <a:gs pos="1250">
                    <a:schemeClr val="tx2"/>
                  </a:gs>
                  <a:gs pos="99000">
                    <a:schemeClr val="tx2"/>
                  </a:gs>
                </a:gsLst>
                <a:lin ang="5400000" scaled="0"/>
              </a:gradFill>
            </a:endParaRPr>
          </a:p>
          <a:p>
            <a:r>
              <a:rPr lang="en-US" sz="1400" b="1" dirty="0">
                <a:solidFill>
                  <a:schemeClr val="tx1">
                    <a:lumMod val="75000"/>
                  </a:schemeClr>
                </a:solidFill>
              </a:rPr>
              <a:t>Docker makes containers easy</a:t>
            </a:r>
          </a:p>
          <a:p>
            <a:r>
              <a:rPr lang="en-US" sz="1400" dirty="0"/>
              <a:t>Super easy. Fast learning curve</a:t>
            </a:r>
          </a:p>
          <a:p>
            <a:endParaRPr lang="en-US" sz="1400" b="1" dirty="0">
              <a:solidFill>
                <a:schemeClr val="tx1">
                  <a:lumMod val="75000"/>
                </a:schemeClr>
              </a:solidFill>
            </a:endParaRPr>
          </a:p>
          <a:p>
            <a:r>
              <a:rPr lang="en-US" sz="1400" b="1" dirty="0">
                <a:solidFill>
                  <a:schemeClr val="tx1">
                    <a:lumMod val="75000"/>
                  </a:schemeClr>
                </a:solidFill>
              </a:rPr>
              <a:t>Docker is a container format and a set of tools</a:t>
            </a:r>
          </a:p>
          <a:p>
            <a:r>
              <a:rPr lang="en-US" sz="1400" dirty="0"/>
              <a:t>Docker CLI, Docker Engine, Docker Swarm, Docker Compose, Docker Machine</a:t>
            </a:r>
          </a:p>
        </p:txBody>
      </p:sp>
      <p:pic>
        <p:nvPicPr>
          <p:cNvPr id="6148" name="Picture 4" descr="Related image">
            <a:extLst>
              <a:ext uri="{FF2B5EF4-FFF2-40B4-BE49-F238E27FC236}">
                <a16:creationId xmlns:a16="http://schemas.microsoft.com/office/drawing/2014/main" id="{CC8E22A8-6E38-4EF6-98CE-527EEDE07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7091" y="1292613"/>
            <a:ext cx="238125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30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p:nvPr/>
        </p:nvSpPr>
        <p:spPr>
          <a:xfrm>
            <a:off x="806663" y="1401854"/>
            <a:ext cx="4198500" cy="11610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3200" dirty="0">
                <a:latin typeface="Proxima Nova"/>
                <a:ea typeface="Proxima Nova"/>
                <a:cs typeface="Proxima Nova"/>
                <a:sym typeface="Proxima Nova"/>
              </a:rPr>
              <a:t>Containerized Apps </a:t>
            </a:r>
          </a:p>
          <a:p>
            <a:pPr marL="0" lvl="0" indent="0" algn="ctr" rtl="0">
              <a:spcBef>
                <a:spcPts val="0"/>
              </a:spcBef>
              <a:buNone/>
            </a:pPr>
            <a:r>
              <a:rPr lang="en-US" sz="3200" dirty="0">
                <a:latin typeface="Proxima Nova"/>
                <a:ea typeface="Proxima Nova"/>
                <a:cs typeface="Proxima Nova"/>
                <a:sym typeface="Proxima Nova"/>
              </a:rPr>
              <a:t>on Docker Hub</a:t>
            </a:r>
          </a:p>
        </p:txBody>
      </p:sp>
      <p:sp>
        <p:nvSpPr>
          <p:cNvPr id="452" name="Shape 452"/>
          <p:cNvSpPr txBox="1"/>
          <p:nvPr/>
        </p:nvSpPr>
        <p:spPr>
          <a:xfrm>
            <a:off x="2310450" y="4355036"/>
            <a:ext cx="4523100" cy="527700"/>
          </a:xfrm>
          <a:prstGeom prst="rect">
            <a:avLst/>
          </a:prstGeom>
          <a:noFill/>
          <a:ln>
            <a:noFill/>
          </a:ln>
        </p:spPr>
        <p:txBody>
          <a:bodyPr wrap="square" lIns="91425" tIns="91425" rIns="91425" bIns="91425" anchor="t" anchorCtr="0">
            <a:noAutofit/>
          </a:bodyPr>
          <a:lstStyle/>
          <a:p>
            <a:pPr marL="0" lvl="0" indent="-69850" algn="ctr" rtl="0">
              <a:spcBef>
                <a:spcPts val="0"/>
              </a:spcBef>
              <a:buClr>
                <a:schemeClr val="dk1"/>
              </a:buClr>
              <a:buSzPts val="1100"/>
              <a:buFont typeface="Arial"/>
              <a:buNone/>
            </a:pPr>
            <a:r>
              <a:rPr lang="en-US" sz="1200">
                <a:solidFill>
                  <a:schemeClr val="dk1"/>
                </a:solidFill>
                <a:latin typeface="Proxima Nova"/>
                <a:ea typeface="Proxima Nova"/>
                <a:cs typeface="Proxima Nova"/>
                <a:sym typeface="Proxima Nova"/>
              </a:rPr>
              <a:t>Source: DockerCon 2017 Keynote</a:t>
            </a:r>
          </a:p>
        </p:txBody>
      </p:sp>
      <p:sp>
        <p:nvSpPr>
          <p:cNvPr id="453" name="Shape 453"/>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28</a:t>
            </a:fld>
            <a:endParaRPr lang="en-US"/>
          </a:p>
        </p:txBody>
      </p:sp>
      <p:sp>
        <p:nvSpPr>
          <p:cNvPr id="454" name="Shape 454"/>
          <p:cNvSpPr txBox="1"/>
          <p:nvPr/>
        </p:nvSpPr>
        <p:spPr>
          <a:xfrm>
            <a:off x="1199513" y="2674854"/>
            <a:ext cx="3412800" cy="14244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200" b="1">
                <a:solidFill>
                  <a:srgbClr val="007A87"/>
                </a:solidFill>
                <a:latin typeface="Proxima Nova"/>
                <a:ea typeface="Proxima Nova"/>
                <a:cs typeface="Proxima Nova"/>
                <a:sym typeface="Proxima Nova"/>
              </a:rPr>
              <a:t>900K</a:t>
            </a:r>
          </a:p>
        </p:txBody>
      </p:sp>
      <p:sp>
        <p:nvSpPr>
          <p:cNvPr id="455" name="Shape 455"/>
          <p:cNvSpPr txBox="1"/>
          <p:nvPr/>
        </p:nvSpPr>
        <p:spPr>
          <a:xfrm>
            <a:off x="4928550" y="1401854"/>
            <a:ext cx="3568500" cy="10884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3200">
                <a:latin typeface="Proxima Nova"/>
                <a:ea typeface="Proxima Nova"/>
                <a:cs typeface="Proxima Nova"/>
                <a:sym typeface="Proxima Nova"/>
              </a:rPr>
              <a:t>Image Pulls</a:t>
            </a:r>
            <a:br>
              <a:rPr lang="en-US" sz="3200">
                <a:latin typeface="Proxima Nova"/>
                <a:ea typeface="Proxima Nova"/>
                <a:cs typeface="Proxima Nova"/>
                <a:sym typeface="Proxima Nova"/>
              </a:rPr>
            </a:br>
            <a:r>
              <a:rPr lang="en-US" sz="3200">
                <a:latin typeface="Proxima Nova"/>
                <a:ea typeface="Proxima Nova"/>
                <a:cs typeface="Proxima Nova"/>
                <a:sym typeface="Proxima Nova"/>
              </a:rPr>
              <a:t>on Docker Hub</a:t>
            </a:r>
          </a:p>
        </p:txBody>
      </p:sp>
      <p:sp>
        <p:nvSpPr>
          <p:cNvPr id="456" name="Shape 456"/>
          <p:cNvSpPr txBox="1"/>
          <p:nvPr/>
        </p:nvSpPr>
        <p:spPr>
          <a:xfrm>
            <a:off x="5006400" y="2674854"/>
            <a:ext cx="3412800" cy="14244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200" b="1">
                <a:solidFill>
                  <a:srgbClr val="007A87"/>
                </a:solidFill>
                <a:latin typeface="Proxima Nova"/>
                <a:ea typeface="Proxima Nova"/>
                <a:cs typeface="Proxima Nova"/>
                <a:sym typeface="Proxima Nova"/>
              </a:rPr>
              <a:t>12B</a:t>
            </a:r>
          </a:p>
        </p:txBody>
      </p:sp>
      <p:sp>
        <p:nvSpPr>
          <p:cNvPr id="8" name="Shape 366">
            <a:extLst>
              <a:ext uri="{FF2B5EF4-FFF2-40B4-BE49-F238E27FC236}">
                <a16:creationId xmlns:a16="http://schemas.microsoft.com/office/drawing/2014/main" id="{F1702CA6-DF9B-44E4-8A09-9E27887DDF78}"/>
              </a:ext>
            </a:extLst>
          </p:cNvPr>
          <p:cNvSpPr txBox="1">
            <a:spLocks noGrp="1"/>
          </p:cNvSpPr>
          <p:nvPr>
            <p:ph type="title"/>
          </p:nvPr>
        </p:nvSpPr>
        <p:spPr>
          <a:xfrm>
            <a:off x="646800" y="63061"/>
            <a:ext cx="7772400" cy="757533"/>
          </a:xfrm>
          <a:prstGeom prst="rect">
            <a:avLst/>
          </a:prstGeom>
        </p:spPr>
        <p:txBody>
          <a:bodyPr wrap="square" lIns="91425" tIns="91425" rIns="91425" bIns="91425" anchor="b" anchorCtr="0">
            <a:noAutofit/>
          </a:bodyPr>
          <a:lstStyle/>
          <a:p>
            <a:pPr marL="0" lvl="0" indent="0" algn="ctr" rtl="0">
              <a:spcBef>
                <a:spcPts val="0"/>
              </a:spcBef>
              <a:buNone/>
            </a:pPr>
            <a:r>
              <a:rPr lang="en-US" dirty="0"/>
              <a:t>CONTAINERS ARE GREAT, RIGHT?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29</a:t>
            </a:fld>
            <a:endParaRPr lang="en-US"/>
          </a:p>
        </p:txBody>
      </p:sp>
      <p:sp>
        <p:nvSpPr>
          <p:cNvPr id="463" name="Shape 463"/>
          <p:cNvSpPr txBox="1"/>
          <p:nvPr/>
        </p:nvSpPr>
        <p:spPr>
          <a:xfrm>
            <a:off x="3254275" y="2111500"/>
            <a:ext cx="2883000" cy="14244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9600" b="1">
                <a:solidFill>
                  <a:srgbClr val="007A87"/>
                </a:solidFill>
                <a:latin typeface="Proxima Nova"/>
                <a:ea typeface="Proxima Nova"/>
                <a:cs typeface="Proxima Nova"/>
                <a:sym typeface="Proxima Nova"/>
              </a:rPr>
              <a:t>35%</a:t>
            </a:r>
          </a:p>
        </p:txBody>
      </p:sp>
      <p:sp>
        <p:nvSpPr>
          <p:cNvPr id="464" name="Shape 464"/>
          <p:cNvSpPr txBox="1"/>
          <p:nvPr/>
        </p:nvSpPr>
        <p:spPr>
          <a:xfrm>
            <a:off x="1340550" y="838500"/>
            <a:ext cx="6462900" cy="12966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3600">
                <a:latin typeface="Proxima Nova"/>
                <a:ea typeface="Proxima Nova"/>
                <a:cs typeface="Proxima Nova"/>
                <a:sym typeface="Proxima Nova"/>
              </a:rPr>
              <a:t>Container Adoption Rate</a:t>
            </a:r>
          </a:p>
          <a:p>
            <a:pPr marL="0" lvl="0" indent="0" algn="ctr" rtl="0">
              <a:spcBef>
                <a:spcPts val="0"/>
              </a:spcBef>
              <a:buNone/>
            </a:pPr>
            <a:r>
              <a:rPr lang="en-US" sz="3600">
                <a:latin typeface="Proxima Nova"/>
                <a:ea typeface="Proxima Nova"/>
                <a:cs typeface="Proxima Nova"/>
                <a:sym typeface="Proxima Nova"/>
              </a:rPr>
              <a:t>in Production</a:t>
            </a:r>
          </a:p>
        </p:txBody>
      </p:sp>
      <p:sp>
        <p:nvSpPr>
          <p:cNvPr id="465" name="Shape 465"/>
          <p:cNvSpPr txBox="1"/>
          <p:nvPr/>
        </p:nvSpPr>
        <p:spPr>
          <a:xfrm>
            <a:off x="2310450" y="4355036"/>
            <a:ext cx="4523100" cy="527700"/>
          </a:xfrm>
          <a:prstGeom prst="rect">
            <a:avLst/>
          </a:prstGeom>
          <a:noFill/>
          <a:ln>
            <a:noFill/>
          </a:ln>
        </p:spPr>
        <p:txBody>
          <a:bodyPr wrap="square" lIns="91425" tIns="91425" rIns="91425" bIns="91425" anchor="t" anchorCtr="0">
            <a:noAutofit/>
          </a:bodyPr>
          <a:lstStyle/>
          <a:p>
            <a:pPr marL="0" lvl="0" indent="-69850" algn="ctr" rtl="0">
              <a:spcBef>
                <a:spcPts val="0"/>
              </a:spcBef>
              <a:buClr>
                <a:schemeClr val="dk1"/>
              </a:buClr>
              <a:buSzPts val="1100"/>
              <a:buFont typeface="Arial"/>
              <a:buNone/>
            </a:pPr>
            <a:r>
              <a:rPr lang="en-US" sz="1200">
                <a:solidFill>
                  <a:schemeClr val="dk1"/>
                </a:solidFill>
                <a:latin typeface="Proxima Nova"/>
                <a:ea typeface="Proxima Nova"/>
                <a:cs typeface="Proxima Nova"/>
                <a:sym typeface="Proxima Nova"/>
              </a:rPr>
              <a:t>Source: RightScale 2017 State of the Cloud Report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p:nvPr/>
        </p:nvSpPr>
        <p:spPr>
          <a:xfrm>
            <a:off x="150" y="-26800"/>
            <a:ext cx="9144000" cy="5170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79" name="Shape 179"/>
          <p:cNvPicPr preferRelativeResize="0"/>
          <p:nvPr/>
        </p:nvPicPr>
        <p:blipFill>
          <a:blip r:embed="rId3">
            <a:alphaModFix/>
          </a:blip>
          <a:stretch>
            <a:fillRect/>
          </a:stretch>
        </p:blipFill>
        <p:spPr>
          <a:xfrm>
            <a:off x="0" y="-26800"/>
            <a:ext cx="9144000" cy="1828778"/>
          </a:xfrm>
          <a:prstGeom prst="rect">
            <a:avLst/>
          </a:prstGeom>
          <a:noFill/>
          <a:ln>
            <a:noFill/>
          </a:ln>
        </p:spPr>
      </p:pic>
      <p:sp>
        <p:nvSpPr>
          <p:cNvPr id="2" name="TextBox 1">
            <a:extLst>
              <a:ext uri="{FF2B5EF4-FFF2-40B4-BE49-F238E27FC236}">
                <a16:creationId xmlns:a16="http://schemas.microsoft.com/office/drawing/2014/main" id="{B711EF37-3E6A-664F-80FA-44192FB2DCEB}"/>
              </a:ext>
            </a:extLst>
          </p:cNvPr>
          <p:cNvSpPr txBox="1"/>
          <p:nvPr/>
        </p:nvSpPr>
        <p:spPr>
          <a:xfrm>
            <a:off x="148855" y="2025036"/>
            <a:ext cx="5390707" cy="2856167"/>
          </a:xfrm>
          <a:prstGeom prst="rect">
            <a:avLst/>
          </a:prstGeom>
          <a:noFill/>
        </p:spPr>
        <p:txBody>
          <a:bodyPr wrap="square" rtlCol="0">
            <a:spAutoFit/>
          </a:bodyPr>
          <a:lstStyle/>
          <a:p>
            <a:pPr marL="285750" lvl="0" indent="-285750">
              <a:lnSpc>
                <a:spcPct val="115000"/>
              </a:lnSpc>
              <a:buFont typeface="Arial" panose="020B0604020202020204" pitchFamily="34" charset="0"/>
              <a:buChar char="•"/>
            </a:pPr>
            <a:r>
              <a:rPr lang="en-US" sz="1600" dirty="0"/>
              <a:t>Organizations are turning to Linux to deploy key public cloud workloads.</a:t>
            </a:r>
          </a:p>
          <a:p>
            <a:pPr marL="285750" lvl="0" indent="-285750">
              <a:lnSpc>
                <a:spcPct val="115000"/>
              </a:lnSpc>
              <a:buFont typeface="Arial" panose="020B0604020202020204" pitchFamily="34" charset="0"/>
              <a:buChar char="•"/>
            </a:pPr>
            <a:endParaRPr lang="en-US" sz="1600" dirty="0"/>
          </a:p>
          <a:p>
            <a:pPr marL="285750" lvl="0" indent="-285750">
              <a:lnSpc>
                <a:spcPct val="115000"/>
              </a:lnSpc>
              <a:buFont typeface="Arial" panose="020B0604020202020204" pitchFamily="34" charset="0"/>
              <a:buChar char="•"/>
            </a:pPr>
            <a:r>
              <a:rPr lang="en-US" sz="1600" dirty="0"/>
              <a:t>Respondents’ requirements for enterprise Linux in public clouds are the same as those for </a:t>
            </a:r>
            <a:r>
              <a:rPr lang="en-US" sz="1600" dirty="0" err="1"/>
              <a:t>on-premise</a:t>
            </a:r>
            <a:r>
              <a:rPr lang="en-US" sz="1600" dirty="0"/>
              <a:t> deployments. </a:t>
            </a:r>
          </a:p>
          <a:p>
            <a:pPr marL="285750" lvl="0" indent="-285750">
              <a:lnSpc>
                <a:spcPct val="115000"/>
              </a:lnSpc>
              <a:buFont typeface="Arial" panose="020B0604020202020204" pitchFamily="34" charset="0"/>
              <a:buChar char="•"/>
            </a:pPr>
            <a:endParaRPr lang="en-US" sz="1600" dirty="0"/>
          </a:p>
          <a:p>
            <a:pPr marL="285750" lvl="0" indent="-285750">
              <a:lnSpc>
                <a:spcPct val="115000"/>
              </a:lnSpc>
              <a:buFont typeface="Arial" panose="020B0604020202020204" pitchFamily="34" charset="0"/>
              <a:buChar char="•"/>
            </a:pPr>
            <a:r>
              <a:rPr lang="en-US" sz="1600" dirty="0"/>
              <a:t>Red Hat® Enterprise Linux continues as the Linux market leader in public cloud deployments</a:t>
            </a:r>
          </a:p>
          <a:p>
            <a:endParaRPr lang="en-US" dirty="0"/>
          </a:p>
        </p:txBody>
      </p:sp>
      <p:pic>
        <p:nvPicPr>
          <p:cNvPr id="5" name="Shape 192">
            <a:extLst>
              <a:ext uri="{FF2B5EF4-FFF2-40B4-BE49-F238E27FC236}">
                <a16:creationId xmlns:a16="http://schemas.microsoft.com/office/drawing/2014/main" id="{CDACE2E5-36D7-A444-B174-B85409E7F29C}"/>
              </a:ext>
            </a:extLst>
          </p:cNvPr>
          <p:cNvPicPr preferRelativeResize="0">
            <a:picLocks noChangeAspect="1"/>
          </p:cNvPicPr>
          <p:nvPr/>
        </p:nvPicPr>
        <p:blipFill>
          <a:blip r:embed="rId4">
            <a:alphaModFix/>
          </a:blip>
          <a:stretch>
            <a:fillRect/>
          </a:stretch>
        </p:blipFill>
        <p:spPr>
          <a:xfrm>
            <a:off x="6489377" y="2025036"/>
            <a:ext cx="2130570" cy="2763991"/>
          </a:xfrm>
          <a:prstGeom prst="rect">
            <a:avLst/>
          </a:prstGeom>
          <a:noFill/>
          <a:ln>
            <a:solidFill>
              <a:schemeClr val="accent1"/>
            </a:solidFill>
          </a:ln>
        </p:spPr>
      </p:pic>
    </p:spTree>
    <p:extLst>
      <p:ext uri="{BB962C8B-B14F-4D97-AF65-F5344CB8AC3E}">
        <p14:creationId xmlns:p14="http://schemas.microsoft.com/office/powerpoint/2010/main" val="3006187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30</a:t>
            </a:fld>
            <a:endParaRPr lang="en-US"/>
          </a:p>
        </p:txBody>
      </p:sp>
      <p:sp>
        <p:nvSpPr>
          <p:cNvPr id="472" name="Shape 472"/>
          <p:cNvSpPr txBox="1"/>
          <p:nvPr/>
        </p:nvSpPr>
        <p:spPr>
          <a:xfrm>
            <a:off x="1466850" y="1585900"/>
            <a:ext cx="6210300" cy="1658400"/>
          </a:xfrm>
          <a:prstGeom prst="rect">
            <a:avLst/>
          </a:prstGeom>
          <a:noFill/>
          <a:ln>
            <a:noFill/>
          </a:ln>
        </p:spPr>
        <p:txBody>
          <a:bodyPr wrap="square" lIns="91425" tIns="91425" rIns="91425" bIns="91425" anchor="ctr" anchorCtr="0">
            <a:noAutofit/>
          </a:bodyPr>
          <a:lstStyle/>
          <a:p>
            <a:pPr marL="0" lvl="0" indent="0" algn="ctr">
              <a:spcBef>
                <a:spcPts val="0"/>
              </a:spcBef>
              <a:buNone/>
            </a:pPr>
            <a:r>
              <a:rPr lang="en-US" sz="4800">
                <a:latin typeface="Proxima Nova"/>
                <a:ea typeface="Proxima Nova"/>
                <a:cs typeface="Proxima Nova"/>
                <a:sym typeface="Proxima Nova"/>
              </a:rPr>
              <a:t>Why the Difference?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31</a:t>
            </a:fld>
            <a:endParaRPr lang="en-US"/>
          </a:p>
        </p:txBody>
      </p:sp>
      <p:sp>
        <p:nvSpPr>
          <p:cNvPr id="472" name="Shape 472"/>
          <p:cNvSpPr txBox="1"/>
          <p:nvPr/>
        </p:nvSpPr>
        <p:spPr>
          <a:xfrm>
            <a:off x="1466850" y="1585900"/>
            <a:ext cx="6210300" cy="1658400"/>
          </a:xfrm>
          <a:prstGeom prst="rect">
            <a:avLst/>
          </a:prstGeom>
          <a:noFill/>
          <a:ln>
            <a:noFill/>
          </a:ln>
        </p:spPr>
        <p:txBody>
          <a:bodyPr wrap="square" lIns="91425" tIns="91425" rIns="91425" bIns="91425" anchor="ctr" anchorCtr="0">
            <a:noAutofit/>
          </a:bodyPr>
          <a:lstStyle/>
          <a:p>
            <a:pPr marL="0" lvl="0" indent="0" algn="ctr">
              <a:spcBef>
                <a:spcPts val="0"/>
              </a:spcBef>
              <a:buNone/>
            </a:pPr>
            <a:r>
              <a:rPr lang="en-US" sz="4800" dirty="0">
                <a:latin typeface="Proxima Nova"/>
                <a:ea typeface="Proxima Nova"/>
                <a:cs typeface="Proxima Nova"/>
                <a:sym typeface="Proxima Nova"/>
              </a:rPr>
              <a:t>IT’S DIFFICULT!!!</a:t>
            </a:r>
          </a:p>
        </p:txBody>
      </p:sp>
    </p:spTree>
    <p:extLst>
      <p:ext uri="{BB962C8B-B14F-4D97-AF65-F5344CB8AC3E}">
        <p14:creationId xmlns:p14="http://schemas.microsoft.com/office/powerpoint/2010/main" val="693942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32</a:t>
            </a:fld>
            <a:endParaRPr lang="en-US"/>
          </a:p>
        </p:txBody>
      </p:sp>
      <p:sp>
        <p:nvSpPr>
          <p:cNvPr id="366" name="Shape 366"/>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CONTAINERS IN DEV</a:t>
            </a:r>
          </a:p>
        </p:txBody>
      </p:sp>
      <p:sp>
        <p:nvSpPr>
          <p:cNvPr id="367" name="Shape 367"/>
          <p:cNvSpPr txBox="1"/>
          <p:nvPr/>
        </p:nvSpPr>
        <p:spPr>
          <a:xfrm>
            <a:off x="760401" y="1601867"/>
            <a:ext cx="4171052" cy="2875539"/>
          </a:xfrm>
          <a:prstGeom prst="rect">
            <a:avLst/>
          </a:prstGeom>
          <a:noFill/>
          <a:ln>
            <a:noFill/>
          </a:ln>
        </p:spPr>
        <p:txBody>
          <a:bodyPr wrap="square" lIns="91425" tIns="91425" rIns="91425" bIns="91425" anchor="t" anchorCtr="0">
            <a:noAutofit/>
          </a:bodyPr>
          <a:lstStyle/>
          <a:p>
            <a:pPr lvl="0">
              <a:lnSpc>
                <a:spcPct val="115000"/>
              </a:lnSpc>
              <a:spcBef>
                <a:spcPts val="600"/>
              </a:spcBef>
            </a:pPr>
            <a:r>
              <a:rPr lang="en-US" sz="1800" dirty="0">
                <a:latin typeface="Proxima Nova"/>
                <a:ea typeface="Proxima Nova"/>
                <a:cs typeface="Proxima Nova"/>
                <a:sym typeface="Proxima Nova"/>
              </a:rPr>
              <a:t>Docker makes it very easy to spin up containers on any OS (Windows, Mac, Linux) for development</a:t>
            </a:r>
          </a:p>
          <a:p>
            <a:pPr lvl="0">
              <a:lnSpc>
                <a:spcPct val="115000"/>
              </a:lnSpc>
              <a:spcBef>
                <a:spcPts val="600"/>
              </a:spcBef>
            </a:pPr>
            <a:endParaRPr lang="en-US" sz="1800" dirty="0">
              <a:latin typeface="Proxima Nova"/>
              <a:ea typeface="Proxima Nova"/>
              <a:cs typeface="Proxima Nova"/>
              <a:sym typeface="Proxima Nova"/>
            </a:endParaRPr>
          </a:p>
          <a:p>
            <a:pPr lvl="0">
              <a:lnSpc>
                <a:spcPct val="115000"/>
              </a:lnSpc>
              <a:spcBef>
                <a:spcPts val="600"/>
              </a:spcBef>
            </a:pPr>
            <a:r>
              <a:rPr lang="en-US" sz="1800" dirty="0">
                <a:latin typeface="Proxima Nova"/>
                <a:ea typeface="Proxima Nova"/>
                <a:cs typeface="Proxima Nova"/>
                <a:sym typeface="Proxima Nova"/>
              </a:rPr>
              <a:t>It does not, however, help with the availability, scaling, and security requirements of production apps</a:t>
            </a:r>
            <a:br>
              <a:rPr lang="en-US" sz="1800" dirty="0">
                <a:latin typeface="Proxima Nova"/>
                <a:ea typeface="Proxima Nova"/>
                <a:cs typeface="Proxima Nova"/>
                <a:sym typeface="Proxima Nova"/>
              </a:rPr>
            </a:br>
            <a:br>
              <a:rPr lang="en-US" sz="1800" dirty="0">
                <a:latin typeface="Proxima Nova"/>
                <a:ea typeface="Proxima Nova"/>
                <a:cs typeface="Proxima Nova"/>
                <a:sym typeface="Proxima Nova"/>
              </a:rPr>
            </a:br>
            <a:endParaRPr lang="en-US" sz="1800" dirty="0">
              <a:latin typeface="Proxima Nova"/>
              <a:ea typeface="Proxima Nova"/>
              <a:cs typeface="Proxima Nova"/>
              <a:sym typeface="Proxima Nova"/>
            </a:endParaRPr>
          </a:p>
        </p:txBody>
      </p:sp>
    </p:spTree>
    <p:extLst>
      <p:ext uri="{BB962C8B-B14F-4D97-AF65-F5344CB8AC3E}">
        <p14:creationId xmlns:p14="http://schemas.microsoft.com/office/powerpoint/2010/main" val="183333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sp>
        <p:nvSpPr>
          <p:cNvPr id="478" name="Shape 478"/>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33</a:t>
            </a:fld>
            <a:endParaRPr lang="en-US"/>
          </a:p>
        </p:txBody>
      </p:sp>
      <p:sp>
        <p:nvSpPr>
          <p:cNvPr id="479" name="Shape 479"/>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a:solidFill>
                  <a:schemeClr val="dk1"/>
                </a:solidFill>
              </a:rPr>
              <a:t>DEVOPS WITH CONTAINERS</a:t>
            </a:r>
          </a:p>
        </p:txBody>
      </p:sp>
      <p:pic>
        <p:nvPicPr>
          <p:cNvPr id="480" name="Shape 480" descr="Icon_RH_Software_Container-App_RGB_Flat.png"/>
          <p:cNvPicPr preferRelativeResize="0"/>
          <p:nvPr/>
        </p:nvPicPr>
        <p:blipFill>
          <a:blip r:embed="rId3">
            <a:alphaModFix/>
          </a:blip>
          <a:stretch>
            <a:fillRect/>
          </a:stretch>
        </p:blipFill>
        <p:spPr>
          <a:xfrm>
            <a:off x="1062150" y="2776475"/>
            <a:ext cx="525132" cy="521000"/>
          </a:xfrm>
          <a:prstGeom prst="rect">
            <a:avLst/>
          </a:prstGeom>
          <a:noFill/>
          <a:ln>
            <a:noFill/>
          </a:ln>
        </p:spPr>
      </p:pic>
      <p:cxnSp>
        <p:nvCxnSpPr>
          <p:cNvPr id="481" name="Shape 481"/>
          <p:cNvCxnSpPr/>
          <p:nvPr/>
        </p:nvCxnSpPr>
        <p:spPr>
          <a:xfrm>
            <a:off x="1795425" y="3040075"/>
            <a:ext cx="1207500" cy="0"/>
          </a:xfrm>
          <a:prstGeom prst="straightConnector1">
            <a:avLst/>
          </a:prstGeom>
          <a:noFill/>
          <a:ln w="9525" cap="flat" cmpd="sng">
            <a:solidFill>
              <a:srgbClr val="666666"/>
            </a:solidFill>
            <a:prstDash val="solid"/>
            <a:round/>
            <a:headEnd type="none" w="lg" len="lg"/>
            <a:tailEnd type="triangle" w="lg" len="lg"/>
          </a:ln>
        </p:spPr>
      </p:cxnSp>
      <p:pic>
        <p:nvPicPr>
          <p:cNvPr id="482" name="Shape 482" descr="Icon_RH_Hardware_Datacenter-A_RGB_Flat.png"/>
          <p:cNvPicPr preferRelativeResize="0"/>
          <p:nvPr/>
        </p:nvPicPr>
        <p:blipFill>
          <a:blip r:embed="rId4">
            <a:alphaModFix/>
          </a:blip>
          <a:stretch>
            <a:fillRect/>
          </a:stretch>
        </p:blipFill>
        <p:spPr>
          <a:xfrm>
            <a:off x="3425525" y="2718050"/>
            <a:ext cx="1543910" cy="648950"/>
          </a:xfrm>
          <a:prstGeom prst="rect">
            <a:avLst/>
          </a:prstGeom>
          <a:noFill/>
          <a:ln>
            <a:noFill/>
          </a:ln>
        </p:spPr>
      </p:pic>
      <p:grpSp>
        <p:nvGrpSpPr>
          <p:cNvPr id="483" name="Shape 483"/>
          <p:cNvGrpSpPr/>
          <p:nvPr/>
        </p:nvGrpSpPr>
        <p:grpSpPr>
          <a:xfrm>
            <a:off x="3639117" y="2214275"/>
            <a:ext cx="1116725" cy="351925"/>
            <a:chOff x="3316150" y="2290475"/>
            <a:chExt cx="1116725" cy="351925"/>
          </a:xfrm>
        </p:grpSpPr>
        <p:pic>
          <p:nvPicPr>
            <p:cNvPr id="484" name="Shape 484" descr="Icon_RH_Software_Container-App_RGB_Flat.png"/>
            <p:cNvPicPr preferRelativeResize="0"/>
            <p:nvPr/>
          </p:nvPicPr>
          <p:blipFill>
            <a:blip r:embed="rId3">
              <a:alphaModFix/>
            </a:blip>
            <a:stretch>
              <a:fillRect/>
            </a:stretch>
          </p:blipFill>
          <p:spPr>
            <a:xfrm>
              <a:off x="3316150" y="2290475"/>
              <a:ext cx="354725" cy="351925"/>
            </a:xfrm>
            <a:prstGeom prst="rect">
              <a:avLst/>
            </a:prstGeom>
            <a:noFill/>
            <a:ln>
              <a:noFill/>
            </a:ln>
          </p:spPr>
        </p:pic>
        <p:pic>
          <p:nvPicPr>
            <p:cNvPr id="485" name="Shape 485" descr="Icon_RH_Software_Container-App_RGB_Flat.png"/>
            <p:cNvPicPr preferRelativeResize="0"/>
            <p:nvPr/>
          </p:nvPicPr>
          <p:blipFill>
            <a:blip r:embed="rId3">
              <a:alphaModFix/>
            </a:blip>
            <a:stretch>
              <a:fillRect/>
            </a:stretch>
          </p:blipFill>
          <p:spPr>
            <a:xfrm>
              <a:off x="3697150" y="2290475"/>
              <a:ext cx="354725" cy="351925"/>
            </a:xfrm>
            <a:prstGeom prst="rect">
              <a:avLst/>
            </a:prstGeom>
            <a:noFill/>
            <a:ln>
              <a:noFill/>
            </a:ln>
          </p:spPr>
        </p:pic>
        <p:pic>
          <p:nvPicPr>
            <p:cNvPr id="486" name="Shape 486" descr="Icon_RH_Software_Container-App_RGB_Flat.png"/>
            <p:cNvPicPr preferRelativeResize="0"/>
            <p:nvPr/>
          </p:nvPicPr>
          <p:blipFill>
            <a:blip r:embed="rId3">
              <a:alphaModFix/>
            </a:blip>
            <a:stretch>
              <a:fillRect/>
            </a:stretch>
          </p:blipFill>
          <p:spPr>
            <a:xfrm>
              <a:off x="4078150" y="2290475"/>
              <a:ext cx="354725" cy="351925"/>
            </a:xfrm>
            <a:prstGeom prst="rect">
              <a:avLst/>
            </a:prstGeom>
            <a:noFill/>
            <a:ln>
              <a:noFill/>
            </a:ln>
          </p:spPr>
        </p:pic>
      </p:grpSp>
      <p:pic>
        <p:nvPicPr>
          <p:cNvPr id="487" name="Shape 487" descr="Icon_RH_Hardware_Datacenter-A_RGB_Flat.png"/>
          <p:cNvPicPr preferRelativeResize="0"/>
          <p:nvPr/>
        </p:nvPicPr>
        <p:blipFill>
          <a:blip r:embed="rId4">
            <a:alphaModFix/>
          </a:blip>
          <a:stretch>
            <a:fillRect/>
          </a:stretch>
        </p:blipFill>
        <p:spPr>
          <a:xfrm>
            <a:off x="5101925" y="2718050"/>
            <a:ext cx="1543910" cy="648950"/>
          </a:xfrm>
          <a:prstGeom prst="rect">
            <a:avLst/>
          </a:prstGeom>
          <a:noFill/>
          <a:ln>
            <a:noFill/>
          </a:ln>
        </p:spPr>
      </p:pic>
      <p:grpSp>
        <p:nvGrpSpPr>
          <p:cNvPr id="488" name="Shape 488"/>
          <p:cNvGrpSpPr/>
          <p:nvPr/>
        </p:nvGrpSpPr>
        <p:grpSpPr>
          <a:xfrm>
            <a:off x="5315517" y="2214275"/>
            <a:ext cx="1116725" cy="351925"/>
            <a:chOff x="3316150" y="2290475"/>
            <a:chExt cx="1116725" cy="351925"/>
          </a:xfrm>
        </p:grpSpPr>
        <p:pic>
          <p:nvPicPr>
            <p:cNvPr id="489" name="Shape 489" descr="Icon_RH_Software_Container-App_RGB_Flat.png"/>
            <p:cNvPicPr preferRelativeResize="0"/>
            <p:nvPr/>
          </p:nvPicPr>
          <p:blipFill>
            <a:blip r:embed="rId3">
              <a:alphaModFix/>
            </a:blip>
            <a:stretch>
              <a:fillRect/>
            </a:stretch>
          </p:blipFill>
          <p:spPr>
            <a:xfrm>
              <a:off x="3316150" y="2290475"/>
              <a:ext cx="354725" cy="351925"/>
            </a:xfrm>
            <a:prstGeom prst="rect">
              <a:avLst/>
            </a:prstGeom>
            <a:noFill/>
            <a:ln>
              <a:noFill/>
            </a:ln>
          </p:spPr>
        </p:pic>
        <p:pic>
          <p:nvPicPr>
            <p:cNvPr id="490" name="Shape 490" descr="Icon_RH_Software_Container-App_RGB_Flat.png"/>
            <p:cNvPicPr preferRelativeResize="0"/>
            <p:nvPr/>
          </p:nvPicPr>
          <p:blipFill>
            <a:blip r:embed="rId3">
              <a:alphaModFix/>
            </a:blip>
            <a:stretch>
              <a:fillRect/>
            </a:stretch>
          </p:blipFill>
          <p:spPr>
            <a:xfrm>
              <a:off x="3697150" y="2290475"/>
              <a:ext cx="354725" cy="351925"/>
            </a:xfrm>
            <a:prstGeom prst="rect">
              <a:avLst/>
            </a:prstGeom>
            <a:noFill/>
            <a:ln>
              <a:noFill/>
            </a:ln>
          </p:spPr>
        </p:pic>
        <p:pic>
          <p:nvPicPr>
            <p:cNvPr id="491" name="Shape 491" descr="Icon_RH_Software_Container-App_RGB_Flat.png"/>
            <p:cNvPicPr preferRelativeResize="0"/>
            <p:nvPr/>
          </p:nvPicPr>
          <p:blipFill>
            <a:blip r:embed="rId3">
              <a:alphaModFix/>
            </a:blip>
            <a:stretch>
              <a:fillRect/>
            </a:stretch>
          </p:blipFill>
          <p:spPr>
            <a:xfrm>
              <a:off x="4078150" y="2290475"/>
              <a:ext cx="354725" cy="351925"/>
            </a:xfrm>
            <a:prstGeom prst="rect">
              <a:avLst/>
            </a:prstGeom>
            <a:noFill/>
            <a:ln>
              <a:noFill/>
            </a:ln>
          </p:spPr>
        </p:pic>
      </p:grpSp>
      <p:pic>
        <p:nvPicPr>
          <p:cNvPr id="492" name="Shape 492" descr="Icon_RH_Hardware_Datacenter-A_RGB_Flat.png"/>
          <p:cNvPicPr preferRelativeResize="0"/>
          <p:nvPr/>
        </p:nvPicPr>
        <p:blipFill>
          <a:blip r:embed="rId4">
            <a:alphaModFix/>
          </a:blip>
          <a:stretch>
            <a:fillRect/>
          </a:stretch>
        </p:blipFill>
        <p:spPr>
          <a:xfrm>
            <a:off x="6778325" y="2718050"/>
            <a:ext cx="1543910" cy="648950"/>
          </a:xfrm>
          <a:prstGeom prst="rect">
            <a:avLst/>
          </a:prstGeom>
          <a:noFill/>
          <a:ln>
            <a:noFill/>
          </a:ln>
        </p:spPr>
      </p:pic>
      <p:grpSp>
        <p:nvGrpSpPr>
          <p:cNvPr id="493" name="Shape 493"/>
          <p:cNvGrpSpPr/>
          <p:nvPr/>
        </p:nvGrpSpPr>
        <p:grpSpPr>
          <a:xfrm>
            <a:off x="6991917" y="2214275"/>
            <a:ext cx="1116725" cy="351925"/>
            <a:chOff x="3316150" y="2290475"/>
            <a:chExt cx="1116725" cy="351925"/>
          </a:xfrm>
        </p:grpSpPr>
        <p:pic>
          <p:nvPicPr>
            <p:cNvPr id="494" name="Shape 494" descr="Icon_RH_Software_Container-App_RGB_Flat.png"/>
            <p:cNvPicPr preferRelativeResize="0"/>
            <p:nvPr/>
          </p:nvPicPr>
          <p:blipFill>
            <a:blip r:embed="rId3">
              <a:alphaModFix/>
            </a:blip>
            <a:stretch>
              <a:fillRect/>
            </a:stretch>
          </p:blipFill>
          <p:spPr>
            <a:xfrm>
              <a:off x="3316150" y="2290475"/>
              <a:ext cx="354725" cy="351925"/>
            </a:xfrm>
            <a:prstGeom prst="rect">
              <a:avLst/>
            </a:prstGeom>
            <a:noFill/>
            <a:ln>
              <a:noFill/>
            </a:ln>
          </p:spPr>
        </p:pic>
        <p:pic>
          <p:nvPicPr>
            <p:cNvPr id="495" name="Shape 495" descr="Icon_RH_Software_Container-App_RGB_Flat.png"/>
            <p:cNvPicPr preferRelativeResize="0"/>
            <p:nvPr/>
          </p:nvPicPr>
          <p:blipFill>
            <a:blip r:embed="rId3">
              <a:alphaModFix/>
            </a:blip>
            <a:stretch>
              <a:fillRect/>
            </a:stretch>
          </p:blipFill>
          <p:spPr>
            <a:xfrm>
              <a:off x="3697150" y="2290475"/>
              <a:ext cx="354725" cy="351925"/>
            </a:xfrm>
            <a:prstGeom prst="rect">
              <a:avLst/>
            </a:prstGeom>
            <a:noFill/>
            <a:ln>
              <a:noFill/>
            </a:ln>
          </p:spPr>
        </p:pic>
        <p:pic>
          <p:nvPicPr>
            <p:cNvPr id="496" name="Shape 496" descr="Icon_RH_Software_Container-App_RGB_Flat.png"/>
            <p:cNvPicPr preferRelativeResize="0"/>
            <p:nvPr/>
          </p:nvPicPr>
          <p:blipFill>
            <a:blip r:embed="rId3">
              <a:alphaModFix/>
            </a:blip>
            <a:stretch>
              <a:fillRect/>
            </a:stretch>
          </p:blipFill>
          <p:spPr>
            <a:xfrm>
              <a:off x="4078150" y="2290475"/>
              <a:ext cx="354725" cy="351925"/>
            </a:xfrm>
            <a:prstGeom prst="rect">
              <a:avLst/>
            </a:prstGeom>
            <a:noFill/>
            <a:ln>
              <a:noFill/>
            </a:ln>
          </p:spPr>
        </p:pic>
      </p:grpSp>
      <p:sp>
        <p:nvSpPr>
          <p:cNvPr id="497" name="Shape 497"/>
          <p:cNvSpPr txBox="1"/>
          <p:nvPr/>
        </p:nvSpPr>
        <p:spPr>
          <a:xfrm>
            <a:off x="1995625" y="1540350"/>
            <a:ext cx="1207500" cy="15981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9600" b="1">
                <a:solidFill>
                  <a:srgbClr val="CC0000"/>
                </a:solidFill>
                <a:latin typeface="Proxima Nova"/>
                <a:ea typeface="Proxima Nova"/>
                <a:cs typeface="Proxima Nova"/>
                <a:sym typeface="Proxima Nova"/>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02"/>
        <p:cNvGrpSpPr/>
        <p:nvPr/>
      </p:nvGrpSpPr>
      <p:grpSpPr>
        <a:xfrm>
          <a:off x="0" y="0"/>
          <a:ext cx="0" cy="0"/>
          <a:chOff x="0" y="0"/>
          <a:chExt cx="0" cy="0"/>
        </a:xfrm>
      </p:grpSpPr>
      <p:sp>
        <p:nvSpPr>
          <p:cNvPr id="503" name="Shape 503"/>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34</a:t>
            </a:fld>
            <a:endParaRPr lang="en-US"/>
          </a:p>
        </p:txBody>
      </p:sp>
      <p:sp>
        <p:nvSpPr>
          <p:cNvPr id="504" name="Shape 504"/>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a:solidFill>
                  <a:schemeClr val="dk1"/>
                </a:solidFill>
              </a:rPr>
              <a:t>DEVOPS WITH CONTAINERS</a:t>
            </a:r>
          </a:p>
        </p:txBody>
      </p:sp>
      <p:cxnSp>
        <p:nvCxnSpPr>
          <p:cNvPr id="505" name="Shape 505"/>
          <p:cNvCxnSpPr/>
          <p:nvPr/>
        </p:nvCxnSpPr>
        <p:spPr>
          <a:xfrm>
            <a:off x="1795425" y="3040075"/>
            <a:ext cx="1207500" cy="0"/>
          </a:xfrm>
          <a:prstGeom prst="straightConnector1">
            <a:avLst/>
          </a:prstGeom>
          <a:noFill/>
          <a:ln w="9525" cap="flat" cmpd="sng">
            <a:solidFill>
              <a:srgbClr val="666666"/>
            </a:solidFill>
            <a:prstDash val="solid"/>
            <a:round/>
            <a:headEnd type="none" w="lg" len="lg"/>
            <a:tailEnd type="triangle" w="lg" len="lg"/>
          </a:ln>
        </p:spPr>
      </p:cxnSp>
      <p:pic>
        <p:nvPicPr>
          <p:cNvPr id="506" name="Shape 506" descr="Icon_RH_Hardware_Datacenter-A_RGB_Flat.png"/>
          <p:cNvPicPr preferRelativeResize="0"/>
          <p:nvPr/>
        </p:nvPicPr>
        <p:blipFill>
          <a:blip r:embed="rId3">
            <a:alphaModFix/>
          </a:blip>
          <a:stretch>
            <a:fillRect/>
          </a:stretch>
        </p:blipFill>
        <p:spPr>
          <a:xfrm>
            <a:off x="3425525" y="2718050"/>
            <a:ext cx="1543910" cy="648950"/>
          </a:xfrm>
          <a:prstGeom prst="rect">
            <a:avLst/>
          </a:prstGeom>
          <a:noFill/>
          <a:ln>
            <a:noFill/>
          </a:ln>
        </p:spPr>
      </p:pic>
      <p:pic>
        <p:nvPicPr>
          <p:cNvPr id="507" name="Shape 507" descr="Icon_RH_Hardware_Datacenter-A_RGB_Flat.png"/>
          <p:cNvPicPr preferRelativeResize="0"/>
          <p:nvPr/>
        </p:nvPicPr>
        <p:blipFill>
          <a:blip r:embed="rId3">
            <a:alphaModFix/>
          </a:blip>
          <a:stretch>
            <a:fillRect/>
          </a:stretch>
        </p:blipFill>
        <p:spPr>
          <a:xfrm>
            <a:off x="5101925" y="2718050"/>
            <a:ext cx="1543910" cy="648950"/>
          </a:xfrm>
          <a:prstGeom prst="rect">
            <a:avLst/>
          </a:prstGeom>
          <a:noFill/>
          <a:ln>
            <a:noFill/>
          </a:ln>
        </p:spPr>
      </p:pic>
      <p:pic>
        <p:nvPicPr>
          <p:cNvPr id="508" name="Shape 508" descr="Icon_RH_Hardware_Datacenter-A_RGB_Flat.png"/>
          <p:cNvPicPr preferRelativeResize="0"/>
          <p:nvPr/>
        </p:nvPicPr>
        <p:blipFill>
          <a:blip r:embed="rId3">
            <a:alphaModFix/>
          </a:blip>
          <a:stretch>
            <a:fillRect/>
          </a:stretch>
        </p:blipFill>
        <p:spPr>
          <a:xfrm>
            <a:off x="6778325" y="2718050"/>
            <a:ext cx="1543910" cy="648950"/>
          </a:xfrm>
          <a:prstGeom prst="rect">
            <a:avLst/>
          </a:prstGeom>
          <a:noFill/>
          <a:ln>
            <a:noFill/>
          </a:ln>
        </p:spPr>
      </p:pic>
      <p:sp>
        <p:nvSpPr>
          <p:cNvPr id="509" name="Shape 509"/>
          <p:cNvSpPr txBox="1"/>
          <p:nvPr/>
        </p:nvSpPr>
        <p:spPr>
          <a:xfrm>
            <a:off x="1995625" y="1540350"/>
            <a:ext cx="1207500" cy="15981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9600" b="1">
                <a:solidFill>
                  <a:srgbClr val="CC0000"/>
                </a:solidFill>
                <a:latin typeface="Proxima Nova"/>
                <a:ea typeface="Proxima Nova"/>
                <a:cs typeface="Proxima Nova"/>
                <a:sym typeface="Proxima Nova"/>
              </a:rPr>
              <a:t>?</a:t>
            </a:r>
          </a:p>
        </p:txBody>
      </p:sp>
      <p:grpSp>
        <p:nvGrpSpPr>
          <p:cNvPr id="510" name="Shape 510"/>
          <p:cNvGrpSpPr/>
          <p:nvPr/>
        </p:nvGrpSpPr>
        <p:grpSpPr>
          <a:xfrm>
            <a:off x="3475567" y="1823962"/>
            <a:ext cx="354725" cy="351925"/>
            <a:chOff x="3720867" y="1757075"/>
            <a:chExt cx="354725" cy="351925"/>
          </a:xfrm>
        </p:grpSpPr>
        <p:sp>
          <p:nvSpPr>
            <p:cNvPr id="511" name="Shape 511"/>
            <p:cNvSpPr/>
            <p:nvPr/>
          </p:nvSpPr>
          <p:spPr>
            <a:xfrm>
              <a:off x="3721775" y="1757675"/>
              <a:ext cx="353700" cy="351300"/>
            </a:xfrm>
            <a:prstGeom prst="rect">
              <a:avLst/>
            </a:prstGeom>
            <a:solidFill>
              <a:srgbClr val="00B9E4">
                <a:alpha val="3385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12" name="Shape 512" descr="Icon_RH_Software_Container-App_RGB_Flat.png"/>
            <p:cNvPicPr preferRelativeResize="0"/>
            <p:nvPr/>
          </p:nvPicPr>
          <p:blipFill>
            <a:blip r:embed="rId4">
              <a:alphaModFix/>
            </a:blip>
            <a:stretch>
              <a:fillRect/>
            </a:stretch>
          </p:blipFill>
          <p:spPr>
            <a:xfrm>
              <a:off x="3720867" y="1757075"/>
              <a:ext cx="354725" cy="351925"/>
            </a:xfrm>
            <a:prstGeom prst="rect">
              <a:avLst/>
            </a:prstGeom>
            <a:noFill/>
            <a:ln>
              <a:noFill/>
            </a:ln>
          </p:spPr>
        </p:pic>
      </p:grpSp>
      <p:grpSp>
        <p:nvGrpSpPr>
          <p:cNvPr id="513" name="Shape 513"/>
          <p:cNvGrpSpPr/>
          <p:nvPr/>
        </p:nvGrpSpPr>
        <p:grpSpPr>
          <a:xfrm>
            <a:off x="5936973" y="1822136"/>
            <a:ext cx="354725" cy="355578"/>
            <a:chOff x="6008401" y="1757075"/>
            <a:chExt cx="354725" cy="355578"/>
          </a:xfrm>
        </p:grpSpPr>
        <p:sp>
          <p:nvSpPr>
            <p:cNvPr id="514" name="Shape 514"/>
            <p:cNvSpPr/>
            <p:nvPr/>
          </p:nvSpPr>
          <p:spPr>
            <a:xfrm>
              <a:off x="6009256" y="1761353"/>
              <a:ext cx="353700" cy="351300"/>
            </a:xfrm>
            <a:prstGeom prst="rect">
              <a:avLst/>
            </a:prstGeom>
            <a:solidFill>
              <a:srgbClr val="00B9E4">
                <a:alpha val="3373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15" name="Shape 515" descr="Icon_RH_Software_Container-App_RGB_Flat.png"/>
            <p:cNvPicPr preferRelativeResize="0"/>
            <p:nvPr/>
          </p:nvPicPr>
          <p:blipFill>
            <a:blip r:embed="rId4">
              <a:alphaModFix/>
            </a:blip>
            <a:stretch>
              <a:fillRect/>
            </a:stretch>
          </p:blipFill>
          <p:spPr>
            <a:xfrm>
              <a:off x="6008401" y="1757075"/>
              <a:ext cx="354725" cy="351925"/>
            </a:xfrm>
            <a:prstGeom prst="rect">
              <a:avLst/>
            </a:prstGeom>
            <a:noFill/>
            <a:ln>
              <a:noFill/>
            </a:ln>
          </p:spPr>
        </p:pic>
      </p:grpSp>
      <p:grpSp>
        <p:nvGrpSpPr>
          <p:cNvPr id="516" name="Shape 516"/>
          <p:cNvGrpSpPr/>
          <p:nvPr/>
        </p:nvGrpSpPr>
        <p:grpSpPr>
          <a:xfrm>
            <a:off x="5479228" y="1823962"/>
            <a:ext cx="356492" cy="351925"/>
            <a:chOff x="5515980" y="1757075"/>
            <a:chExt cx="356492" cy="351925"/>
          </a:xfrm>
        </p:grpSpPr>
        <p:sp>
          <p:nvSpPr>
            <p:cNvPr id="517" name="Shape 517"/>
            <p:cNvSpPr/>
            <p:nvPr/>
          </p:nvSpPr>
          <p:spPr>
            <a:xfrm>
              <a:off x="5518772" y="1757675"/>
              <a:ext cx="353700" cy="351300"/>
            </a:xfrm>
            <a:prstGeom prst="rect">
              <a:avLst/>
            </a:prstGeom>
            <a:solidFill>
              <a:srgbClr val="92D400">
                <a:alpha val="3385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18" name="Shape 518" descr="Icon_RH_Software_Container-App_RGB_Flat.png"/>
            <p:cNvPicPr preferRelativeResize="0"/>
            <p:nvPr/>
          </p:nvPicPr>
          <p:blipFill>
            <a:blip r:embed="rId4">
              <a:alphaModFix/>
            </a:blip>
            <a:stretch>
              <a:fillRect/>
            </a:stretch>
          </p:blipFill>
          <p:spPr>
            <a:xfrm>
              <a:off x="5515980" y="1757075"/>
              <a:ext cx="354725" cy="351925"/>
            </a:xfrm>
            <a:prstGeom prst="rect">
              <a:avLst/>
            </a:prstGeom>
            <a:noFill/>
            <a:ln>
              <a:noFill/>
            </a:ln>
          </p:spPr>
        </p:pic>
      </p:grpSp>
      <p:grpSp>
        <p:nvGrpSpPr>
          <p:cNvPr id="519" name="Shape 519"/>
          <p:cNvGrpSpPr/>
          <p:nvPr/>
        </p:nvGrpSpPr>
        <p:grpSpPr>
          <a:xfrm>
            <a:off x="7601505" y="1823067"/>
            <a:ext cx="355409" cy="353717"/>
            <a:chOff x="7372905" y="1757075"/>
            <a:chExt cx="355409" cy="353717"/>
          </a:xfrm>
        </p:grpSpPr>
        <p:sp>
          <p:nvSpPr>
            <p:cNvPr id="520" name="Shape 520"/>
            <p:cNvSpPr/>
            <p:nvPr/>
          </p:nvSpPr>
          <p:spPr>
            <a:xfrm>
              <a:off x="7374614" y="1759492"/>
              <a:ext cx="353700" cy="351300"/>
            </a:xfrm>
            <a:prstGeom prst="rect">
              <a:avLst/>
            </a:prstGeom>
            <a:solidFill>
              <a:srgbClr val="92D400">
                <a:alpha val="3373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21" name="Shape 521" descr="Icon_RH_Software_Container-App_RGB_Flat.png"/>
            <p:cNvPicPr preferRelativeResize="0"/>
            <p:nvPr/>
          </p:nvPicPr>
          <p:blipFill>
            <a:blip r:embed="rId4">
              <a:alphaModFix/>
            </a:blip>
            <a:stretch>
              <a:fillRect/>
            </a:stretch>
          </p:blipFill>
          <p:spPr>
            <a:xfrm>
              <a:off x="7372905" y="1757075"/>
              <a:ext cx="354725" cy="351925"/>
            </a:xfrm>
            <a:prstGeom prst="rect">
              <a:avLst/>
            </a:prstGeom>
            <a:noFill/>
            <a:ln>
              <a:noFill/>
            </a:ln>
          </p:spPr>
        </p:pic>
      </p:grpSp>
      <p:grpSp>
        <p:nvGrpSpPr>
          <p:cNvPr id="522" name="Shape 522"/>
          <p:cNvGrpSpPr/>
          <p:nvPr/>
        </p:nvGrpSpPr>
        <p:grpSpPr>
          <a:xfrm>
            <a:off x="3931546" y="1823962"/>
            <a:ext cx="354725" cy="351925"/>
            <a:chOff x="4211955" y="1757075"/>
            <a:chExt cx="354725" cy="351925"/>
          </a:xfrm>
        </p:grpSpPr>
        <p:sp>
          <p:nvSpPr>
            <p:cNvPr id="523" name="Shape 523"/>
            <p:cNvSpPr/>
            <p:nvPr/>
          </p:nvSpPr>
          <p:spPr>
            <a:xfrm>
              <a:off x="4212463" y="1757634"/>
              <a:ext cx="353700" cy="351300"/>
            </a:xfrm>
            <a:prstGeom prst="rect">
              <a:avLst/>
            </a:prstGeom>
            <a:solidFill>
              <a:srgbClr val="F0AB00">
                <a:alpha val="3154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24" name="Shape 524" descr="Icon_RH_Software_Container-App_RGB_Flat.png"/>
            <p:cNvPicPr preferRelativeResize="0"/>
            <p:nvPr/>
          </p:nvPicPr>
          <p:blipFill>
            <a:blip r:embed="rId4">
              <a:alphaModFix/>
            </a:blip>
            <a:stretch>
              <a:fillRect/>
            </a:stretch>
          </p:blipFill>
          <p:spPr>
            <a:xfrm>
              <a:off x="4211955" y="1757075"/>
              <a:ext cx="354725" cy="351925"/>
            </a:xfrm>
            <a:prstGeom prst="rect">
              <a:avLst/>
            </a:prstGeom>
            <a:noFill/>
            <a:ln>
              <a:noFill/>
            </a:ln>
          </p:spPr>
        </p:pic>
      </p:grpSp>
      <p:grpSp>
        <p:nvGrpSpPr>
          <p:cNvPr id="525" name="Shape 525"/>
          <p:cNvGrpSpPr/>
          <p:nvPr/>
        </p:nvGrpSpPr>
        <p:grpSpPr>
          <a:xfrm>
            <a:off x="4387524" y="1823962"/>
            <a:ext cx="354725" cy="351925"/>
            <a:chOff x="4669155" y="1757075"/>
            <a:chExt cx="354725" cy="351925"/>
          </a:xfrm>
        </p:grpSpPr>
        <p:pic>
          <p:nvPicPr>
            <p:cNvPr id="526" name="Shape 526" descr="Icon_RH_Software_Container-App_RGB_Flat.png"/>
            <p:cNvPicPr preferRelativeResize="0"/>
            <p:nvPr/>
          </p:nvPicPr>
          <p:blipFill>
            <a:blip r:embed="rId4">
              <a:alphaModFix/>
            </a:blip>
            <a:stretch>
              <a:fillRect/>
            </a:stretch>
          </p:blipFill>
          <p:spPr>
            <a:xfrm>
              <a:off x="4669155" y="1757075"/>
              <a:ext cx="354725" cy="351925"/>
            </a:xfrm>
            <a:prstGeom prst="rect">
              <a:avLst/>
            </a:prstGeom>
            <a:noFill/>
            <a:ln>
              <a:noFill/>
            </a:ln>
          </p:spPr>
        </p:pic>
        <p:sp>
          <p:nvSpPr>
            <p:cNvPr id="527" name="Shape 527"/>
            <p:cNvSpPr/>
            <p:nvPr/>
          </p:nvSpPr>
          <p:spPr>
            <a:xfrm>
              <a:off x="4669663" y="1757634"/>
              <a:ext cx="353700" cy="351300"/>
            </a:xfrm>
            <a:prstGeom prst="rect">
              <a:avLst/>
            </a:prstGeom>
            <a:solidFill>
              <a:srgbClr val="3B0083">
                <a:alpha val="31540"/>
              </a:srgb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528" name="Shape 528"/>
          <p:cNvGrpSpPr/>
          <p:nvPr/>
        </p:nvGrpSpPr>
        <p:grpSpPr>
          <a:xfrm>
            <a:off x="7154951" y="1822136"/>
            <a:ext cx="354725" cy="355578"/>
            <a:chOff x="6389401" y="1757075"/>
            <a:chExt cx="354725" cy="355578"/>
          </a:xfrm>
        </p:grpSpPr>
        <p:sp>
          <p:nvSpPr>
            <p:cNvPr id="529" name="Shape 529"/>
            <p:cNvSpPr/>
            <p:nvPr/>
          </p:nvSpPr>
          <p:spPr>
            <a:xfrm>
              <a:off x="6390256" y="1761353"/>
              <a:ext cx="353700" cy="351300"/>
            </a:xfrm>
            <a:prstGeom prst="rect">
              <a:avLst/>
            </a:prstGeom>
            <a:solidFill>
              <a:srgbClr val="CC0000">
                <a:alpha val="30770"/>
              </a:srgbClr>
            </a:solidFill>
            <a:ln>
              <a:noFill/>
            </a:ln>
          </p:spPr>
          <p:txBody>
            <a:bodyPr wrap="square" lIns="91425" tIns="91425" rIns="91425" bIns="91425" anchor="ctr" anchorCtr="0">
              <a:noAutofit/>
            </a:bodyPr>
            <a:lstStyle/>
            <a:p>
              <a:pPr marL="0" lvl="0" indent="0">
                <a:spcBef>
                  <a:spcPts val="0"/>
                </a:spcBef>
                <a:buNone/>
              </a:pPr>
              <a:endParaRPr/>
            </a:p>
          </p:txBody>
        </p:sp>
        <p:pic>
          <p:nvPicPr>
            <p:cNvPr id="530" name="Shape 530" descr="Icon_RH_Software_Container-App_RGB_Flat.png"/>
            <p:cNvPicPr preferRelativeResize="0"/>
            <p:nvPr/>
          </p:nvPicPr>
          <p:blipFill>
            <a:blip r:embed="rId4">
              <a:alphaModFix/>
            </a:blip>
            <a:stretch>
              <a:fillRect/>
            </a:stretch>
          </p:blipFill>
          <p:spPr>
            <a:xfrm>
              <a:off x="6389401" y="1757075"/>
              <a:ext cx="354725" cy="351925"/>
            </a:xfrm>
            <a:prstGeom prst="rect">
              <a:avLst/>
            </a:prstGeom>
            <a:noFill/>
            <a:ln>
              <a:noFill/>
            </a:ln>
          </p:spPr>
        </p:pic>
      </p:grpSp>
      <p:cxnSp>
        <p:nvCxnSpPr>
          <p:cNvPr id="531" name="Shape 531"/>
          <p:cNvCxnSpPr>
            <a:stCxn id="512" idx="2"/>
            <a:endCxn id="518" idx="2"/>
          </p:cNvCxnSpPr>
          <p:nvPr/>
        </p:nvCxnSpPr>
        <p:spPr>
          <a:xfrm rot="-5400000" flipH="1">
            <a:off x="4654480" y="1174338"/>
            <a:ext cx="600" cy="2003700"/>
          </a:xfrm>
          <a:prstGeom prst="bentConnector3">
            <a:avLst>
              <a:gd name="adj1" fmla="val 39687500"/>
            </a:avLst>
          </a:prstGeom>
          <a:noFill/>
          <a:ln w="9525" cap="flat" cmpd="sng">
            <a:solidFill>
              <a:srgbClr val="666666"/>
            </a:solidFill>
            <a:prstDash val="solid"/>
            <a:round/>
            <a:headEnd type="none" w="lg" len="lg"/>
            <a:tailEnd type="none" w="lg" len="lg"/>
          </a:ln>
        </p:spPr>
      </p:cxnSp>
      <p:cxnSp>
        <p:nvCxnSpPr>
          <p:cNvPr id="532" name="Shape 532"/>
          <p:cNvCxnSpPr>
            <a:stCxn id="521" idx="0"/>
            <a:endCxn id="512" idx="1"/>
          </p:cNvCxnSpPr>
          <p:nvPr/>
        </p:nvCxnSpPr>
        <p:spPr>
          <a:xfrm rot="5400000">
            <a:off x="5538767" y="-240033"/>
            <a:ext cx="177000" cy="4303200"/>
          </a:xfrm>
          <a:prstGeom prst="bentConnector4">
            <a:avLst>
              <a:gd name="adj1" fmla="val -134534"/>
              <a:gd name="adj2" fmla="val 105536"/>
            </a:avLst>
          </a:prstGeom>
          <a:noFill/>
          <a:ln w="9525" cap="flat" cmpd="sng">
            <a:solidFill>
              <a:srgbClr val="666666"/>
            </a:solidFill>
            <a:prstDash val="solid"/>
            <a:round/>
            <a:headEnd type="none" w="lg" len="lg"/>
            <a:tailEnd type="none" w="lg" len="lg"/>
          </a:ln>
        </p:spPr>
      </p:cxnSp>
      <p:cxnSp>
        <p:nvCxnSpPr>
          <p:cNvPr id="533" name="Shape 533"/>
          <p:cNvCxnSpPr>
            <a:stCxn id="518" idx="3"/>
            <a:endCxn id="515" idx="1"/>
          </p:cNvCxnSpPr>
          <p:nvPr/>
        </p:nvCxnSpPr>
        <p:spPr>
          <a:xfrm rot="10800000" flipH="1">
            <a:off x="5833953" y="1998125"/>
            <a:ext cx="102900" cy="1800"/>
          </a:xfrm>
          <a:prstGeom prst="straightConnector1">
            <a:avLst/>
          </a:prstGeom>
          <a:noFill/>
          <a:ln w="9525" cap="flat" cmpd="sng">
            <a:solidFill>
              <a:srgbClr val="666666"/>
            </a:solidFill>
            <a:prstDash val="solid"/>
            <a:round/>
            <a:headEnd type="none" w="lg" len="lg"/>
            <a:tailEnd type="none" w="lg" len="lg"/>
          </a:ln>
        </p:spPr>
      </p:cxnSp>
      <p:cxnSp>
        <p:nvCxnSpPr>
          <p:cNvPr id="534" name="Shape 534"/>
          <p:cNvCxnSpPr>
            <a:stCxn id="515" idx="2"/>
            <a:endCxn id="521" idx="2"/>
          </p:cNvCxnSpPr>
          <p:nvPr/>
        </p:nvCxnSpPr>
        <p:spPr>
          <a:xfrm rot="-5400000" flipH="1">
            <a:off x="6946085" y="1342311"/>
            <a:ext cx="900" cy="1664400"/>
          </a:xfrm>
          <a:prstGeom prst="bentConnector3">
            <a:avLst>
              <a:gd name="adj1" fmla="val 26561742"/>
            </a:avLst>
          </a:prstGeom>
          <a:noFill/>
          <a:ln w="9525" cap="flat" cmpd="sng">
            <a:solidFill>
              <a:srgbClr val="666666"/>
            </a:solidFill>
            <a:prstDash val="solid"/>
            <a:round/>
            <a:headEnd type="none" w="lg" len="lg"/>
            <a:tailEnd type="none" w="lg" len="lg"/>
          </a:ln>
        </p:spPr>
      </p:cxnSp>
      <p:cxnSp>
        <p:nvCxnSpPr>
          <p:cNvPr id="535" name="Shape 535"/>
          <p:cNvCxnSpPr>
            <a:stCxn id="524" idx="1"/>
            <a:endCxn id="524" idx="1"/>
          </p:cNvCxnSpPr>
          <p:nvPr/>
        </p:nvCxnSpPr>
        <p:spPr>
          <a:xfrm>
            <a:off x="3931546" y="1999925"/>
            <a:ext cx="0" cy="0"/>
          </a:xfrm>
          <a:prstGeom prst="straightConnector1">
            <a:avLst/>
          </a:prstGeom>
          <a:noFill/>
          <a:ln w="9525" cap="flat" cmpd="sng">
            <a:solidFill>
              <a:srgbClr val="666666"/>
            </a:solidFill>
            <a:prstDash val="solid"/>
            <a:round/>
            <a:headEnd type="none" w="lg" len="lg"/>
            <a:tailEnd type="none" w="lg" len="lg"/>
          </a:ln>
        </p:spPr>
      </p:cxnSp>
      <p:cxnSp>
        <p:nvCxnSpPr>
          <p:cNvPr id="536" name="Shape 536"/>
          <p:cNvCxnSpPr>
            <a:stCxn id="512" idx="3"/>
            <a:endCxn id="524" idx="1"/>
          </p:cNvCxnSpPr>
          <p:nvPr/>
        </p:nvCxnSpPr>
        <p:spPr>
          <a:xfrm>
            <a:off x="3830292" y="1999925"/>
            <a:ext cx="101400" cy="0"/>
          </a:xfrm>
          <a:prstGeom prst="straightConnector1">
            <a:avLst/>
          </a:prstGeom>
          <a:noFill/>
          <a:ln w="9525" cap="flat" cmpd="sng">
            <a:solidFill>
              <a:srgbClr val="666666"/>
            </a:solidFill>
            <a:prstDash val="solid"/>
            <a:round/>
            <a:headEnd type="none" w="lg" len="lg"/>
            <a:tailEnd type="none" w="lg" len="lg"/>
          </a:ln>
        </p:spPr>
      </p:cxnSp>
      <p:cxnSp>
        <p:nvCxnSpPr>
          <p:cNvPr id="537" name="Shape 537"/>
          <p:cNvCxnSpPr>
            <a:stCxn id="512" idx="0"/>
            <a:endCxn id="527" idx="0"/>
          </p:cNvCxnSpPr>
          <p:nvPr/>
        </p:nvCxnSpPr>
        <p:spPr>
          <a:xfrm rot="-5400000" flipH="1">
            <a:off x="4108630" y="1368262"/>
            <a:ext cx="600" cy="912000"/>
          </a:xfrm>
          <a:prstGeom prst="bentConnector3">
            <a:avLst>
              <a:gd name="adj1" fmla="val -39687500"/>
            </a:avLst>
          </a:prstGeom>
          <a:noFill/>
          <a:ln w="9525" cap="flat" cmpd="sng">
            <a:solidFill>
              <a:srgbClr val="666666"/>
            </a:solidFill>
            <a:prstDash val="solid"/>
            <a:round/>
            <a:headEnd type="none" w="lg" len="lg"/>
            <a:tailEnd type="none" w="lg" len="lg"/>
          </a:ln>
        </p:spPr>
      </p:cxnSp>
      <p:cxnSp>
        <p:nvCxnSpPr>
          <p:cNvPr id="538" name="Shape 538"/>
          <p:cNvCxnSpPr>
            <a:stCxn id="515" idx="3"/>
            <a:endCxn id="530" idx="1"/>
          </p:cNvCxnSpPr>
          <p:nvPr/>
        </p:nvCxnSpPr>
        <p:spPr>
          <a:xfrm>
            <a:off x="6291698" y="1998099"/>
            <a:ext cx="863400" cy="0"/>
          </a:xfrm>
          <a:prstGeom prst="straightConnector1">
            <a:avLst/>
          </a:prstGeom>
          <a:noFill/>
          <a:ln w="9525" cap="flat" cmpd="sng">
            <a:solidFill>
              <a:srgbClr val="666666"/>
            </a:solidFill>
            <a:prstDash val="solid"/>
            <a:round/>
            <a:headEnd type="none" w="lg" len="lg"/>
            <a:tailEnd type="none" w="lg" len="lg"/>
          </a:ln>
        </p:spPr>
      </p:cxnSp>
      <p:cxnSp>
        <p:nvCxnSpPr>
          <p:cNvPr id="539" name="Shape 539"/>
          <p:cNvCxnSpPr>
            <a:stCxn id="515" idx="0"/>
            <a:endCxn id="524" idx="2"/>
          </p:cNvCxnSpPr>
          <p:nvPr/>
        </p:nvCxnSpPr>
        <p:spPr>
          <a:xfrm rot="5400000">
            <a:off x="4934735" y="996236"/>
            <a:ext cx="353700" cy="2005500"/>
          </a:xfrm>
          <a:prstGeom prst="bentConnector5">
            <a:avLst>
              <a:gd name="adj1" fmla="val -67324"/>
              <a:gd name="adj2" fmla="val 49998"/>
              <a:gd name="adj3" fmla="val 167339"/>
            </a:avLst>
          </a:prstGeom>
          <a:noFill/>
          <a:ln w="9525" cap="flat" cmpd="sng">
            <a:solidFill>
              <a:srgbClr val="666666"/>
            </a:solidFill>
            <a:prstDash val="solid"/>
            <a:round/>
            <a:headEnd type="none" w="lg" len="lg"/>
            <a:tailEnd type="none" w="lg" len="lg"/>
          </a:ln>
        </p:spPr>
      </p:cxnSp>
      <p:pic>
        <p:nvPicPr>
          <p:cNvPr id="540" name="Shape 540" descr="Icon_RH_Software_Container-App_RGB_Flat.png"/>
          <p:cNvPicPr preferRelativeResize="0"/>
          <p:nvPr/>
        </p:nvPicPr>
        <p:blipFill>
          <a:blip r:embed="rId4">
            <a:alphaModFix/>
          </a:blip>
          <a:stretch>
            <a:fillRect/>
          </a:stretch>
        </p:blipFill>
        <p:spPr>
          <a:xfrm>
            <a:off x="1162162" y="2406587"/>
            <a:ext cx="401932" cy="398775"/>
          </a:xfrm>
          <a:prstGeom prst="rect">
            <a:avLst/>
          </a:prstGeom>
          <a:noFill/>
          <a:ln>
            <a:noFill/>
          </a:ln>
        </p:spPr>
      </p:pic>
      <p:pic>
        <p:nvPicPr>
          <p:cNvPr id="541" name="Shape 541" descr="Icon_RH_Software_Container-App_RGB_Flat.png"/>
          <p:cNvPicPr preferRelativeResize="0"/>
          <p:nvPr/>
        </p:nvPicPr>
        <p:blipFill>
          <a:blip r:embed="rId4">
            <a:alphaModFix/>
          </a:blip>
          <a:stretch>
            <a:fillRect/>
          </a:stretch>
        </p:blipFill>
        <p:spPr>
          <a:xfrm>
            <a:off x="1162987" y="2864587"/>
            <a:ext cx="401932" cy="398775"/>
          </a:xfrm>
          <a:prstGeom prst="rect">
            <a:avLst/>
          </a:prstGeom>
          <a:noFill/>
          <a:ln>
            <a:noFill/>
          </a:ln>
        </p:spPr>
      </p:pic>
      <p:pic>
        <p:nvPicPr>
          <p:cNvPr id="542" name="Shape 542" descr="Icon_RH_Software_Container-App_RGB_Flat.png"/>
          <p:cNvPicPr preferRelativeResize="0"/>
          <p:nvPr/>
        </p:nvPicPr>
        <p:blipFill>
          <a:blip r:embed="rId4">
            <a:alphaModFix/>
          </a:blip>
          <a:stretch>
            <a:fillRect/>
          </a:stretch>
        </p:blipFill>
        <p:spPr>
          <a:xfrm>
            <a:off x="1162987" y="3322587"/>
            <a:ext cx="401932" cy="398775"/>
          </a:xfrm>
          <a:prstGeom prst="rect">
            <a:avLst/>
          </a:prstGeom>
          <a:noFill/>
          <a:ln>
            <a:noFill/>
          </a:ln>
        </p:spPr>
      </p:pic>
      <p:pic>
        <p:nvPicPr>
          <p:cNvPr id="543" name="Shape 543" descr="Icon_RH_Software_Container-App_RGB_Flat.png"/>
          <p:cNvPicPr preferRelativeResize="0"/>
          <p:nvPr/>
        </p:nvPicPr>
        <p:blipFill>
          <a:blip r:embed="rId4">
            <a:alphaModFix/>
          </a:blip>
          <a:stretch>
            <a:fillRect/>
          </a:stretch>
        </p:blipFill>
        <p:spPr>
          <a:xfrm>
            <a:off x="705787" y="2676475"/>
            <a:ext cx="401932" cy="398775"/>
          </a:xfrm>
          <a:prstGeom prst="rect">
            <a:avLst/>
          </a:prstGeom>
          <a:noFill/>
          <a:ln>
            <a:noFill/>
          </a:ln>
        </p:spPr>
      </p:pic>
      <p:pic>
        <p:nvPicPr>
          <p:cNvPr id="544" name="Shape 544" descr="Icon_RH_Software_Container-App_RGB_Flat.png"/>
          <p:cNvPicPr preferRelativeResize="0"/>
          <p:nvPr/>
        </p:nvPicPr>
        <p:blipFill>
          <a:blip r:embed="rId4">
            <a:alphaModFix/>
          </a:blip>
          <a:stretch>
            <a:fillRect/>
          </a:stretch>
        </p:blipFill>
        <p:spPr>
          <a:xfrm>
            <a:off x="705787" y="3133675"/>
            <a:ext cx="401932" cy="398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p:nvPr/>
        </p:nvSpPr>
        <p:spPr>
          <a:xfrm>
            <a:off x="1698475" y="1299175"/>
            <a:ext cx="32217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solidFill>
                  <a:srgbClr val="000000"/>
                </a:solidFill>
                <a:latin typeface="Proxima Nova"/>
                <a:ea typeface="Proxima Nova"/>
                <a:cs typeface="Proxima Nova"/>
                <a:sym typeface="Proxima Nova"/>
              </a:rPr>
              <a:t>Scheduling</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Decide where to deploy containers</a:t>
            </a:r>
          </a:p>
        </p:txBody>
      </p:sp>
      <p:sp>
        <p:nvSpPr>
          <p:cNvPr id="551" name="Shape 551"/>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35</a:t>
            </a:fld>
            <a:endParaRPr lang="en-US"/>
          </a:p>
        </p:txBody>
      </p:sp>
      <p:sp>
        <p:nvSpPr>
          <p:cNvPr id="552" name="Shape 552"/>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a:solidFill>
                  <a:schemeClr val="dk1"/>
                </a:solidFill>
              </a:rPr>
              <a:t>WE NEED MORE THAN JUST CONTAINERS</a:t>
            </a:r>
          </a:p>
        </p:txBody>
      </p:sp>
      <p:sp>
        <p:nvSpPr>
          <p:cNvPr id="553" name="Shape 553"/>
          <p:cNvSpPr txBox="1"/>
          <p:nvPr/>
        </p:nvSpPr>
        <p:spPr>
          <a:xfrm>
            <a:off x="1698475" y="2142896"/>
            <a:ext cx="32217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solidFill>
                  <a:srgbClr val="000000"/>
                </a:solidFill>
                <a:latin typeface="Proxima Nova"/>
                <a:ea typeface="Proxima Nova"/>
                <a:cs typeface="Proxima Nova"/>
                <a:sym typeface="Proxima Nova"/>
              </a:rPr>
              <a:t>Lifecycle and health</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Keep containers running despite failures</a:t>
            </a:r>
          </a:p>
        </p:txBody>
      </p:sp>
      <p:sp>
        <p:nvSpPr>
          <p:cNvPr id="554" name="Shape 554"/>
          <p:cNvSpPr txBox="1"/>
          <p:nvPr/>
        </p:nvSpPr>
        <p:spPr>
          <a:xfrm>
            <a:off x="1698475" y="2986618"/>
            <a:ext cx="32217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solidFill>
                  <a:srgbClr val="000000"/>
                </a:solidFill>
                <a:latin typeface="Proxima Nova"/>
                <a:ea typeface="Proxima Nova"/>
                <a:cs typeface="Proxima Nova"/>
                <a:sym typeface="Proxima Nova"/>
              </a:rPr>
              <a:t>Discovery</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Find other containers on the network</a:t>
            </a:r>
          </a:p>
        </p:txBody>
      </p:sp>
      <p:sp>
        <p:nvSpPr>
          <p:cNvPr id="555" name="Shape 555"/>
          <p:cNvSpPr txBox="1"/>
          <p:nvPr/>
        </p:nvSpPr>
        <p:spPr>
          <a:xfrm>
            <a:off x="1698475" y="3830339"/>
            <a:ext cx="32217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solidFill>
                  <a:srgbClr val="000000"/>
                </a:solidFill>
                <a:latin typeface="Proxima Nova"/>
                <a:ea typeface="Proxima Nova"/>
                <a:cs typeface="Proxima Nova"/>
                <a:sym typeface="Proxima Nova"/>
              </a:rPr>
              <a:t>Monitoring</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Visibility into running containers</a:t>
            </a:r>
          </a:p>
        </p:txBody>
      </p:sp>
      <p:sp>
        <p:nvSpPr>
          <p:cNvPr id="556" name="Shape 556"/>
          <p:cNvSpPr txBox="1"/>
          <p:nvPr/>
        </p:nvSpPr>
        <p:spPr>
          <a:xfrm>
            <a:off x="5377425" y="1299175"/>
            <a:ext cx="27864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latin typeface="Proxima Nova"/>
                <a:ea typeface="Proxima Nova"/>
                <a:cs typeface="Proxima Nova"/>
                <a:sym typeface="Proxima Nova"/>
              </a:rPr>
              <a:t>Security</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Control who can do what</a:t>
            </a:r>
          </a:p>
        </p:txBody>
      </p:sp>
      <p:sp>
        <p:nvSpPr>
          <p:cNvPr id="557" name="Shape 557"/>
          <p:cNvSpPr txBox="1"/>
          <p:nvPr/>
        </p:nvSpPr>
        <p:spPr>
          <a:xfrm>
            <a:off x="5377425" y="2142896"/>
            <a:ext cx="3384300" cy="710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buNone/>
            </a:pPr>
            <a:r>
              <a:rPr lang="en-US" sz="2200">
                <a:solidFill>
                  <a:srgbClr val="000000"/>
                </a:solidFill>
                <a:latin typeface="Proxima Nova"/>
                <a:ea typeface="Proxima Nova"/>
                <a:cs typeface="Proxima Nova"/>
                <a:sym typeface="Proxima Nova"/>
              </a:rPr>
              <a:t>Scaling</a:t>
            </a:r>
          </a:p>
          <a:p>
            <a:pPr marL="0" lvl="0" indent="0" rtl="0">
              <a:lnSpc>
                <a:spcPct val="100000"/>
              </a:lnSpc>
              <a:spcBef>
                <a:spcPts val="0"/>
              </a:spcBef>
              <a:buNone/>
            </a:pPr>
            <a:r>
              <a:rPr lang="en-US" sz="1200">
                <a:solidFill>
                  <a:schemeClr val="dk1"/>
                </a:solidFill>
                <a:latin typeface="Proxima Nova"/>
                <a:ea typeface="Proxima Nova"/>
                <a:cs typeface="Proxima Nova"/>
                <a:sym typeface="Proxima Nova"/>
              </a:rPr>
              <a:t>Scale containers up and down</a:t>
            </a:r>
          </a:p>
        </p:txBody>
      </p:sp>
      <p:sp>
        <p:nvSpPr>
          <p:cNvPr id="558" name="Shape 558"/>
          <p:cNvSpPr txBox="1"/>
          <p:nvPr/>
        </p:nvSpPr>
        <p:spPr>
          <a:xfrm>
            <a:off x="5377425" y="2986618"/>
            <a:ext cx="3384300" cy="710400"/>
          </a:xfrm>
          <a:prstGeom prst="rect">
            <a:avLst/>
          </a:prstGeom>
          <a:noFill/>
          <a:ln>
            <a:noFill/>
          </a:ln>
        </p:spPr>
        <p:txBody>
          <a:bodyPr wrap="square" lIns="91425" tIns="91425" rIns="91425" bIns="91425" anchor="t" anchorCtr="0">
            <a:noAutofit/>
          </a:bodyPr>
          <a:lstStyle/>
          <a:p>
            <a:pPr marL="0" lvl="0" indent="-69850" rtl="0">
              <a:spcBef>
                <a:spcPts val="0"/>
              </a:spcBef>
              <a:buClr>
                <a:schemeClr val="dk1"/>
              </a:buClr>
              <a:buSzPts val="1100"/>
              <a:buFont typeface="Arial"/>
              <a:buNone/>
            </a:pPr>
            <a:r>
              <a:rPr lang="en-US" sz="2200">
                <a:solidFill>
                  <a:schemeClr val="dk1"/>
                </a:solidFill>
                <a:latin typeface="Proxima Nova"/>
                <a:ea typeface="Proxima Nova"/>
                <a:cs typeface="Proxima Nova"/>
                <a:sym typeface="Proxima Nova"/>
              </a:rPr>
              <a:t>Persistence</a:t>
            </a:r>
          </a:p>
          <a:p>
            <a:pPr marL="0" lvl="0" indent="-69850" rtl="0">
              <a:spcBef>
                <a:spcPts val="0"/>
              </a:spcBef>
              <a:buClr>
                <a:schemeClr val="dk1"/>
              </a:buClr>
              <a:buSzPts val="1100"/>
              <a:buFont typeface="Arial"/>
              <a:buNone/>
            </a:pPr>
            <a:r>
              <a:rPr lang="en-US" sz="1200">
                <a:solidFill>
                  <a:schemeClr val="dk1"/>
                </a:solidFill>
                <a:latin typeface="Proxima Nova"/>
                <a:ea typeface="Proxima Nova"/>
                <a:cs typeface="Proxima Nova"/>
                <a:sym typeface="Proxima Nova"/>
              </a:rPr>
              <a:t>Survive data beyond container lifecycle</a:t>
            </a:r>
          </a:p>
        </p:txBody>
      </p:sp>
      <p:sp>
        <p:nvSpPr>
          <p:cNvPr id="559" name="Shape 559"/>
          <p:cNvSpPr txBox="1"/>
          <p:nvPr/>
        </p:nvSpPr>
        <p:spPr>
          <a:xfrm>
            <a:off x="5377425" y="3830339"/>
            <a:ext cx="3384300" cy="710400"/>
          </a:xfrm>
          <a:prstGeom prst="rect">
            <a:avLst/>
          </a:prstGeom>
          <a:noFill/>
          <a:ln>
            <a:noFill/>
          </a:ln>
        </p:spPr>
        <p:txBody>
          <a:bodyPr wrap="square" lIns="91425" tIns="91425" rIns="91425" bIns="91425" anchor="t" anchorCtr="0">
            <a:noAutofit/>
          </a:bodyPr>
          <a:lstStyle/>
          <a:p>
            <a:pPr marL="0" lvl="0" indent="-69850" rtl="0">
              <a:spcBef>
                <a:spcPts val="0"/>
              </a:spcBef>
              <a:buClr>
                <a:schemeClr val="dk1"/>
              </a:buClr>
              <a:buSzPts val="1100"/>
              <a:buFont typeface="Arial"/>
              <a:buNone/>
            </a:pPr>
            <a:r>
              <a:rPr lang="en-US" sz="2200">
                <a:solidFill>
                  <a:schemeClr val="dk1"/>
                </a:solidFill>
                <a:latin typeface="Proxima Nova"/>
                <a:ea typeface="Proxima Nova"/>
                <a:cs typeface="Proxima Nova"/>
                <a:sym typeface="Proxima Nova"/>
              </a:rPr>
              <a:t>Aggregation</a:t>
            </a:r>
          </a:p>
          <a:p>
            <a:pPr marL="0" lvl="0" indent="-69850" rtl="0">
              <a:spcBef>
                <a:spcPts val="0"/>
              </a:spcBef>
              <a:buClr>
                <a:schemeClr val="dk1"/>
              </a:buClr>
              <a:buSzPts val="1100"/>
              <a:buFont typeface="Arial"/>
              <a:buNone/>
            </a:pPr>
            <a:r>
              <a:rPr lang="en-US" sz="1200">
                <a:solidFill>
                  <a:schemeClr val="dk1"/>
                </a:solidFill>
                <a:latin typeface="Proxima Nova"/>
                <a:ea typeface="Proxima Nova"/>
                <a:cs typeface="Proxima Nova"/>
                <a:sym typeface="Proxima Nova"/>
              </a:rPr>
              <a:t>Compose apps from multiple containers</a:t>
            </a:r>
          </a:p>
          <a:p>
            <a:pPr marL="0" lvl="0" indent="0" rtl="0">
              <a:lnSpc>
                <a:spcPct val="150000"/>
              </a:lnSpc>
              <a:spcBef>
                <a:spcPts val="600"/>
              </a:spcBef>
              <a:buNone/>
            </a:pPr>
            <a:endParaRPr sz="2200">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Shape 1260"/>
          <p:cNvSpPr txBox="1">
            <a:spLocks noGrp="1"/>
          </p:cNvSpPr>
          <p:nvPr>
            <p:ph type="title"/>
          </p:nvPr>
        </p:nvSpPr>
        <p:spPr>
          <a:prstGeom prst="rect">
            <a:avLst/>
          </a:prstGeom>
        </p:spPr>
        <p:txBody>
          <a:bodyPr wrap="square" lIns="91425" tIns="91425" rIns="91425" bIns="91425" anchor="ctr" anchorCtr="0">
            <a:noAutofit/>
          </a:bodyPr>
          <a:lstStyle/>
          <a:p>
            <a:pPr lvl="0" rtl="0">
              <a:spcBef>
                <a:spcPts val="0"/>
              </a:spcBef>
              <a:buNone/>
            </a:pPr>
            <a:r>
              <a:rPr lang="en-US" sz="4800" dirty="0"/>
              <a:t>ORCHESTRATION</a:t>
            </a:r>
          </a:p>
        </p:txBody>
      </p:sp>
    </p:spTree>
    <p:extLst>
      <p:ext uri="{BB962C8B-B14F-4D97-AF65-F5344CB8AC3E}">
        <p14:creationId xmlns:p14="http://schemas.microsoft.com/office/powerpoint/2010/main" val="3116257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DC77E0-8DF6-4EF5-B278-02105B578F8B}"/>
              </a:ext>
            </a:extLst>
          </p:cNvPr>
          <p:cNvSpPr>
            <a:spLocks noGrp="1"/>
          </p:cNvSpPr>
          <p:nvPr>
            <p:ph type="title"/>
          </p:nvPr>
        </p:nvSpPr>
        <p:spPr/>
        <p:txBody>
          <a:bodyPr/>
          <a:lstStyle/>
          <a:p>
            <a:pPr algn="ctr"/>
            <a:r>
              <a:rPr lang="en-US" dirty="0"/>
              <a:t>STATE OF ORCHESTRATION</a:t>
            </a:r>
          </a:p>
        </p:txBody>
      </p:sp>
      <p:pic>
        <p:nvPicPr>
          <p:cNvPr id="5" name="Content Placeholder 4">
            <a:extLst>
              <a:ext uri="{FF2B5EF4-FFF2-40B4-BE49-F238E27FC236}">
                <a16:creationId xmlns:a16="http://schemas.microsoft.com/office/drawing/2014/main" id="{F293EF9E-357D-4D91-846C-20AB57F09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320120" y="1931158"/>
            <a:ext cx="1472519" cy="1428754"/>
          </a:xfrm>
          <a:prstGeom prst="rect">
            <a:avLst/>
          </a:prstGeom>
        </p:spPr>
      </p:pic>
      <p:pic>
        <p:nvPicPr>
          <p:cNvPr id="2" name="Picture 1">
            <a:extLst>
              <a:ext uri="{FF2B5EF4-FFF2-40B4-BE49-F238E27FC236}">
                <a16:creationId xmlns:a16="http://schemas.microsoft.com/office/drawing/2014/main" id="{6E54B33F-4D87-4DA7-A55B-F166F332AAE4}"/>
              </a:ext>
            </a:extLst>
          </p:cNvPr>
          <p:cNvPicPr>
            <a:picLocks noChangeAspect="1"/>
          </p:cNvPicPr>
          <p:nvPr/>
        </p:nvPicPr>
        <p:blipFill>
          <a:blip r:embed="rId3"/>
          <a:stretch>
            <a:fillRect/>
          </a:stretch>
        </p:blipFill>
        <p:spPr>
          <a:xfrm>
            <a:off x="3061282" y="1448670"/>
            <a:ext cx="3021435" cy="2266076"/>
          </a:xfrm>
          <a:prstGeom prst="rect">
            <a:avLst/>
          </a:prstGeom>
        </p:spPr>
      </p:pic>
      <p:pic>
        <p:nvPicPr>
          <p:cNvPr id="6" name="Picture 5">
            <a:extLst>
              <a:ext uri="{FF2B5EF4-FFF2-40B4-BE49-F238E27FC236}">
                <a16:creationId xmlns:a16="http://schemas.microsoft.com/office/drawing/2014/main" id="{8F3A2317-DBB0-47D1-83B6-C49F5D32D7CC}"/>
              </a:ext>
            </a:extLst>
          </p:cNvPr>
          <p:cNvPicPr>
            <a:picLocks noChangeAspect="1"/>
          </p:cNvPicPr>
          <p:nvPr/>
        </p:nvPicPr>
        <p:blipFill>
          <a:blip r:embed="rId4"/>
          <a:stretch>
            <a:fillRect/>
          </a:stretch>
        </p:blipFill>
        <p:spPr>
          <a:xfrm>
            <a:off x="6351360" y="1732004"/>
            <a:ext cx="1722269" cy="1699407"/>
          </a:xfrm>
          <a:prstGeom prst="rect">
            <a:avLst/>
          </a:prstGeom>
        </p:spPr>
      </p:pic>
      <p:sp>
        <p:nvSpPr>
          <p:cNvPr id="7" name="TextBox 6">
            <a:extLst>
              <a:ext uri="{FF2B5EF4-FFF2-40B4-BE49-F238E27FC236}">
                <a16:creationId xmlns:a16="http://schemas.microsoft.com/office/drawing/2014/main" id="{B5CBD0F2-37C1-40D1-B773-51212B8B6C6F}"/>
              </a:ext>
            </a:extLst>
          </p:cNvPr>
          <p:cNvSpPr txBox="1"/>
          <p:nvPr/>
        </p:nvSpPr>
        <p:spPr>
          <a:xfrm>
            <a:off x="1399789" y="3431411"/>
            <a:ext cx="1313180" cy="400110"/>
          </a:xfrm>
          <a:prstGeom prst="rect">
            <a:avLst/>
          </a:prstGeom>
          <a:noFill/>
        </p:spPr>
        <p:txBody>
          <a:bodyPr wrap="none" rtlCol="0">
            <a:spAutoFit/>
          </a:bodyPr>
          <a:lstStyle/>
          <a:p>
            <a:r>
              <a:rPr lang="en-US" sz="2000" dirty="0">
                <a:solidFill>
                  <a:schemeClr val="accent3">
                    <a:lumMod val="60000"/>
                    <a:lumOff val="40000"/>
                  </a:schemeClr>
                </a:solidFill>
                <a:latin typeface="Proxima Nova" panose="020B0604020202020204" charset="0"/>
              </a:rPr>
              <a:t>WINNER!!!</a:t>
            </a:r>
          </a:p>
        </p:txBody>
      </p:sp>
    </p:spTree>
    <p:extLst>
      <p:ext uri="{BB962C8B-B14F-4D97-AF65-F5344CB8AC3E}">
        <p14:creationId xmlns:p14="http://schemas.microsoft.com/office/powerpoint/2010/main" val="271203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2000" tmFilter="0, 0; .2, .5; .8, .5; 1, 0"/>
                                        <p:tgtEl>
                                          <p:spTgt spid="7"/>
                                        </p:tgtEl>
                                      </p:cBhvr>
                                    </p:animEffect>
                                    <p:animScale>
                                      <p:cBhvr>
                                        <p:cTn id="10" dur="10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DC77E0-8DF6-4EF5-B278-02105B578F8B}"/>
              </a:ext>
            </a:extLst>
          </p:cNvPr>
          <p:cNvSpPr>
            <a:spLocks noGrp="1"/>
          </p:cNvSpPr>
          <p:nvPr>
            <p:ph type="title"/>
          </p:nvPr>
        </p:nvSpPr>
        <p:spPr/>
        <p:txBody>
          <a:bodyPr/>
          <a:lstStyle/>
          <a:p>
            <a:pPr algn="ctr"/>
            <a:r>
              <a:rPr lang="en-US" dirty="0"/>
              <a:t>WHAT IS KUBERNETES?</a:t>
            </a:r>
          </a:p>
        </p:txBody>
      </p:sp>
      <p:sp>
        <p:nvSpPr>
          <p:cNvPr id="4" name="Text Placeholder 3">
            <a:extLst>
              <a:ext uri="{FF2B5EF4-FFF2-40B4-BE49-F238E27FC236}">
                <a16:creationId xmlns:a16="http://schemas.microsoft.com/office/drawing/2014/main" id="{9B05312A-9363-4076-A0C6-5FE004C910DF}"/>
              </a:ext>
            </a:extLst>
          </p:cNvPr>
          <p:cNvSpPr>
            <a:spLocks noGrp="1"/>
          </p:cNvSpPr>
          <p:nvPr>
            <p:ph type="body" idx="1"/>
          </p:nvPr>
        </p:nvSpPr>
        <p:spPr/>
        <p:txBody>
          <a:bodyPr/>
          <a:lstStyle/>
          <a:p>
            <a:r>
              <a:rPr lang="en-US" sz="1400" dirty="0"/>
              <a:t>Background</a:t>
            </a:r>
            <a:endParaRPr lang="en-US" sz="1200" dirty="0"/>
          </a:p>
          <a:p>
            <a:pPr lvl="1">
              <a:buFont typeface="Arial" panose="020B0604020202020204" pitchFamily="34" charset="0"/>
              <a:buChar char="•"/>
            </a:pPr>
            <a:r>
              <a:rPr lang="en-US" sz="1200" dirty="0"/>
              <a:t>"Kubernetes is an open-source system for automating deployment, scaling, and management of containerized applications” </a:t>
            </a:r>
          </a:p>
          <a:p>
            <a:pPr lvl="1">
              <a:buFont typeface="Arial" panose="020B0604020202020204" pitchFamily="34" charset="0"/>
              <a:buChar char="•"/>
            </a:pPr>
            <a:r>
              <a:rPr lang="en-US" sz="1200" dirty="0"/>
              <a:t>Schedules and runs application containers across a cluster of machines</a:t>
            </a:r>
          </a:p>
          <a:p>
            <a:pPr lvl="1">
              <a:buFont typeface="Arial" panose="020B0604020202020204" pitchFamily="34" charset="0"/>
              <a:buChar char="•"/>
            </a:pPr>
            <a:r>
              <a:rPr lang="en-US" sz="1200" dirty="0"/>
              <a:t>Kubernetes v1.0 released on July 21, 2015. Joe Beda, Brendan Burns, &amp; Craig McLuckie</a:t>
            </a:r>
          </a:p>
          <a:p>
            <a:r>
              <a:rPr lang="en-US" sz="1400" dirty="0"/>
              <a:t>Key</a:t>
            </a:r>
            <a:r>
              <a:rPr lang="en-US" sz="1200" dirty="0"/>
              <a:t> </a:t>
            </a:r>
            <a:r>
              <a:rPr lang="en-US" sz="1400" dirty="0"/>
              <a:t>features</a:t>
            </a:r>
            <a:endParaRPr lang="en-US" sz="1200" dirty="0"/>
          </a:p>
          <a:p>
            <a:pPr lvl="1">
              <a:buFont typeface="Arial" panose="020B0604020202020204" pitchFamily="34" charset="0"/>
              <a:buChar char="•"/>
            </a:pPr>
            <a:r>
              <a:rPr lang="en-US" sz="1200" dirty="0"/>
              <a:t>Declarative infrastructure</a:t>
            </a:r>
          </a:p>
          <a:p>
            <a:pPr lvl="1">
              <a:buFont typeface="Arial" panose="020B0604020202020204" pitchFamily="34" charset="0"/>
              <a:buChar char="•"/>
            </a:pPr>
            <a:r>
              <a:rPr lang="en-US" sz="1200" dirty="0"/>
              <a:t>Self-healing</a:t>
            </a:r>
          </a:p>
          <a:p>
            <a:pPr lvl="1">
              <a:buFont typeface="Arial" panose="020B0604020202020204" pitchFamily="34" charset="0"/>
              <a:buChar char="•"/>
            </a:pPr>
            <a:r>
              <a:rPr lang="en-US" sz="1200" dirty="0"/>
              <a:t>Horizontal scaling</a:t>
            </a:r>
          </a:p>
          <a:p>
            <a:pPr lvl="1">
              <a:buFont typeface="Arial" panose="020B0604020202020204" pitchFamily="34" charset="0"/>
              <a:buChar char="•"/>
            </a:pPr>
            <a:r>
              <a:rPr lang="en-US" sz="1200" dirty="0"/>
              <a:t>Automated rollouts and rollbacks</a:t>
            </a:r>
          </a:p>
          <a:p>
            <a:pPr lvl="1">
              <a:buFont typeface="Arial" panose="020B0604020202020204" pitchFamily="34" charset="0"/>
              <a:buChar char="•"/>
            </a:pPr>
            <a:r>
              <a:rPr lang="en-US" sz="1200" dirty="0"/>
              <a:t>Service discovery and load balancing</a:t>
            </a:r>
          </a:p>
          <a:p>
            <a:pPr lvl="1">
              <a:buFont typeface="Arial" panose="020B0604020202020204" pitchFamily="34" charset="0"/>
              <a:buChar char="•"/>
            </a:pPr>
            <a:r>
              <a:rPr lang="en-US" sz="1200" dirty="0"/>
              <a:t>Storage orchestration</a:t>
            </a:r>
          </a:p>
          <a:p>
            <a:pPr lvl="1">
              <a:buFont typeface="Arial" panose="020B0604020202020204" pitchFamily="34" charset="0"/>
              <a:buChar char="•"/>
            </a:pPr>
            <a:r>
              <a:rPr lang="en-US" sz="1200" dirty="0"/>
              <a:t>Secret and configuration management</a:t>
            </a:r>
          </a:p>
        </p:txBody>
      </p:sp>
      <p:pic>
        <p:nvPicPr>
          <p:cNvPr id="5" name="Content Placeholder 4">
            <a:extLst>
              <a:ext uri="{FF2B5EF4-FFF2-40B4-BE49-F238E27FC236}">
                <a16:creationId xmlns:a16="http://schemas.microsoft.com/office/drawing/2014/main" id="{F293EF9E-357D-4D91-846C-20AB57F09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529683" y="2837169"/>
            <a:ext cx="1472519" cy="1428754"/>
          </a:xfrm>
          <a:prstGeom prst="rect">
            <a:avLst/>
          </a:prstGeom>
        </p:spPr>
      </p:pic>
    </p:spTree>
    <p:extLst>
      <p:ext uri="{BB962C8B-B14F-4D97-AF65-F5344CB8AC3E}">
        <p14:creationId xmlns:p14="http://schemas.microsoft.com/office/powerpoint/2010/main" val="3713375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732" y="122556"/>
            <a:ext cx="7772400" cy="676362"/>
          </a:xfrm>
        </p:spPr>
        <p:txBody>
          <a:bodyPr/>
          <a:lstStyle/>
          <a:p>
            <a:pPr algn="ctr"/>
            <a:r>
              <a:rPr lang="en-US" dirty="0"/>
              <a:t>Kubernetes Resources</a:t>
            </a:r>
          </a:p>
        </p:txBody>
      </p:sp>
      <p:grpSp>
        <p:nvGrpSpPr>
          <p:cNvPr id="4" name="Group 3"/>
          <p:cNvGrpSpPr/>
          <p:nvPr/>
        </p:nvGrpSpPr>
        <p:grpSpPr>
          <a:xfrm>
            <a:off x="1082626" y="966246"/>
            <a:ext cx="3520306" cy="851115"/>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6" name="TextBox 5"/>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pod</a:t>
              </a:r>
            </a:p>
          </p:txBody>
        </p:sp>
      </p:grpSp>
      <p:grpSp>
        <p:nvGrpSpPr>
          <p:cNvPr id="7" name="Group 6"/>
          <p:cNvGrpSpPr/>
          <p:nvPr/>
        </p:nvGrpSpPr>
        <p:grpSpPr>
          <a:xfrm>
            <a:off x="4731726" y="966246"/>
            <a:ext cx="3520306" cy="851115"/>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9" name="TextBox 8"/>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deployment</a:t>
              </a:r>
            </a:p>
          </p:txBody>
        </p:sp>
      </p:grpSp>
      <p:grpSp>
        <p:nvGrpSpPr>
          <p:cNvPr id="13" name="Group 12"/>
          <p:cNvGrpSpPr/>
          <p:nvPr/>
        </p:nvGrpSpPr>
        <p:grpSpPr>
          <a:xfrm>
            <a:off x="1082626" y="1915887"/>
            <a:ext cx="3520306" cy="851115"/>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15" name="TextBox 14"/>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service</a:t>
              </a:r>
            </a:p>
          </p:txBody>
        </p:sp>
      </p:grpSp>
      <p:grpSp>
        <p:nvGrpSpPr>
          <p:cNvPr id="16" name="Group 15"/>
          <p:cNvGrpSpPr/>
          <p:nvPr/>
        </p:nvGrpSpPr>
        <p:grpSpPr>
          <a:xfrm>
            <a:off x="4731726" y="1915887"/>
            <a:ext cx="3520306" cy="851115"/>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18" name="TextBox 17"/>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replica set</a:t>
              </a:r>
            </a:p>
          </p:txBody>
        </p:sp>
      </p:grpSp>
      <p:grpSp>
        <p:nvGrpSpPr>
          <p:cNvPr id="19" name="Group 18"/>
          <p:cNvGrpSpPr/>
          <p:nvPr/>
        </p:nvGrpSpPr>
        <p:grpSpPr>
          <a:xfrm>
            <a:off x="1082626" y="2865528"/>
            <a:ext cx="3520306" cy="851115"/>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21" name="TextBox 20"/>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ingress</a:t>
              </a:r>
            </a:p>
          </p:txBody>
        </p:sp>
      </p:grpSp>
      <p:grpSp>
        <p:nvGrpSpPr>
          <p:cNvPr id="22" name="Group 21"/>
          <p:cNvGrpSpPr/>
          <p:nvPr/>
        </p:nvGrpSpPr>
        <p:grpSpPr>
          <a:xfrm>
            <a:off x="4731726" y="2865528"/>
            <a:ext cx="3520306" cy="851115"/>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24" name="TextBox 23"/>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daemon set, job</a:t>
              </a:r>
            </a:p>
          </p:txBody>
        </p:sp>
      </p:grpSp>
      <p:grpSp>
        <p:nvGrpSpPr>
          <p:cNvPr id="25" name="Group 24"/>
          <p:cNvGrpSpPr/>
          <p:nvPr/>
        </p:nvGrpSpPr>
        <p:grpSpPr>
          <a:xfrm>
            <a:off x="1082626" y="3815169"/>
            <a:ext cx="3520306" cy="851115"/>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27" name="TextBox 26"/>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namespace</a:t>
              </a:r>
            </a:p>
          </p:txBody>
        </p:sp>
      </p:grpSp>
      <p:grpSp>
        <p:nvGrpSpPr>
          <p:cNvPr id="28" name="Group 27"/>
          <p:cNvGrpSpPr/>
          <p:nvPr/>
        </p:nvGrpSpPr>
        <p:grpSpPr>
          <a:xfrm>
            <a:off x="4731726" y="3815169"/>
            <a:ext cx="3520306" cy="851115"/>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rial"/>
                <a:ea typeface="Segoe UI" pitchFamily="34" charset="0"/>
                <a:cs typeface="Segoe UI" pitchFamily="34" charset="0"/>
                <a:sym typeface="Arial"/>
              </a:endParaRPr>
            </a:p>
          </p:txBody>
        </p:sp>
        <p:sp>
          <p:nvSpPr>
            <p:cNvPr id="30" name="TextBox 29"/>
            <p:cNvSpPr txBox="1"/>
            <p:nvPr/>
          </p:nvSpPr>
          <p:spPr>
            <a:xfrm>
              <a:off x="6353717" y="1616765"/>
              <a:ext cx="5097090" cy="712411"/>
            </a:xfrm>
            <a:prstGeom prst="rect">
              <a:avLst/>
            </a:prstGeom>
            <a:noFill/>
            <a:ln>
              <a:solidFill>
                <a:schemeClr val="accent1"/>
              </a:solidFill>
            </a:ln>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Arial"/>
                  <a:cs typeface="Arial"/>
                  <a:sym typeface="Arial"/>
                </a:rPr>
                <a:t>secret, config-map</a:t>
              </a:r>
            </a:p>
          </p:txBody>
        </p:sp>
      </p:grpSp>
    </p:spTree>
    <p:extLst>
      <p:ext uri="{BB962C8B-B14F-4D97-AF65-F5344CB8AC3E}">
        <p14:creationId xmlns:p14="http://schemas.microsoft.com/office/powerpoint/2010/main" val="3153402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Shape 624"/>
          <p:cNvSpPr/>
          <p:nvPr/>
        </p:nvSpPr>
        <p:spPr>
          <a:xfrm>
            <a:off x="4751518" y="1377477"/>
            <a:ext cx="2241062" cy="3230074"/>
          </a:xfrm>
          <a:prstGeom prst="rect">
            <a:avLst/>
          </a:prstGeom>
          <a:noFill/>
          <a:ln>
            <a:noFill/>
          </a:ln>
        </p:spPr>
        <p:txBody>
          <a:bodyPr wrap="square" lIns="100850" tIns="571475" rIns="134475" bIns="107575" anchor="t" anchorCtr="0">
            <a:noAutofit/>
          </a:bodyPr>
          <a:lstStyle/>
          <a:p>
            <a:pPr marL="0" marR="0" lvl="0" indent="0" algn="l" rtl="0">
              <a:lnSpc>
                <a:spcPct val="110000"/>
              </a:lnSpc>
              <a:spcBef>
                <a:spcPts val="0"/>
              </a:spcBef>
              <a:spcAft>
                <a:spcPts val="0"/>
              </a:spcAft>
              <a:buClr>
                <a:schemeClr val="dk1"/>
              </a:buClr>
              <a:buFont typeface="Arial"/>
              <a:buNone/>
            </a:pPr>
            <a:endParaRPr sz="1300" b="0" i="0" u="none" strike="noStrike" cap="none" dirty="0">
              <a:solidFill>
                <a:srgbClr val="353535"/>
              </a:solidFill>
              <a:latin typeface="Quattrocento Sans"/>
              <a:ea typeface="Quattrocento Sans"/>
              <a:cs typeface="Quattrocento Sans"/>
              <a:sym typeface="Quattrocento Sans"/>
            </a:endParaRPr>
          </a:p>
          <a:p>
            <a:pPr marL="0" marR="0" lvl="0" indent="0" algn="l" rtl="0">
              <a:lnSpc>
                <a:spcPct val="110000"/>
              </a:lnSpc>
              <a:spcBef>
                <a:spcPts val="0"/>
              </a:spcBef>
              <a:spcAft>
                <a:spcPts val="0"/>
              </a:spcAft>
              <a:buClr>
                <a:srgbClr val="353535"/>
              </a:buClr>
              <a:buFont typeface="Quattrocento Sans"/>
              <a:buNone/>
            </a:pPr>
            <a:r>
              <a:rPr lang="en-US" sz="1600" b="0" i="0" u="none" strike="noStrike" cap="none" dirty="0">
                <a:solidFill>
                  <a:srgbClr val="353535"/>
                </a:solidFill>
                <a:latin typeface="Quattrocento Sans"/>
                <a:ea typeface="Quattrocento Sans"/>
                <a:cs typeface="Quattrocento Sans"/>
                <a:sym typeface="Quattrocento Sans"/>
              </a:rPr>
              <a:t>Secure, </a:t>
            </a:r>
            <a:r>
              <a:rPr lang="en-US" sz="1600" b="1" i="0" u="none" strike="noStrike" cap="none" dirty="0">
                <a:solidFill>
                  <a:srgbClr val="0072C6"/>
                </a:solidFill>
                <a:latin typeface="Quattrocento Sans"/>
                <a:ea typeface="Quattrocento Sans"/>
                <a:cs typeface="Quattrocento Sans"/>
                <a:sym typeface="Quattrocento Sans"/>
              </a:rPr>
              <a:t>manageable</a:t>
            </a:r>
            <a:r>
              <a:rPr lang="en-US" sz="1600" b="0" i="0" u="none" strike="noStrike" cap="none" dirty="0">
                <a:solidFill>
                  <a:srgbClr val="353535"/>
                </a:solidFill>
                <a:latin typeface="Quattrocento Sans"/>
                <a:ea typeface="Quattrocento Sans"/>
                <a:cs typeface="Quattrocento Sans"/>
                <a:sym typeface="Quattrocento Sans"/>
              </a:rPr>
              <a:t> and well-supported Red Hat solutions in the Microsoft cloud, including Red Hat Enterprise Linux, OpenShift, CloudForms, Ansible and JBOSS middleware.  </a:t>
            </a:r>
          </a:p>
          <a:p>
            <a:pPr marL="0" marR="0" lvl="0" indent="0" algn="l" rtl="0">
              <a:lnSpc>
                <a:spcPct val="110000"/>
              </a:lnSpc>
              <a:spcBef>
                <a:spcPts val="0"/>
              </a:spcBef>
              <a:spcAft>
                <a:spcPts val="0"/>
              </a:spcAft>
              <a:buClr>
                <a:schemeClr val="dk1"/>
              </a:buClr>
              <a:buFont typeface="Arial"/>
              <a:buNone/>
            </a:pPr>
            <a:endParaRPr sz="1300" b="0" i="0" u="none" strike="noStrike" cap="none" dirty="0">
              <a:solidFill>
                <a:srgbClr val="353535"/>
              </a:solidFill>
              <a:latin typeface="Quattrocento Sans"/>
              <a:ea typeface="Quattrocento Sans"/>
              <a:cs typeface="Quattrocento Sans"/>
              <a:sym typeface="Quattrocento Sans"/>
            </a:endParaRPr>
          </a:p>
        </p:txBody>
      </p:sp>
      <p:sp>
        <p:nvSpPr>
          <p:cNvPr id="642" name="Shape 642"/>
          <p:cNvSpPr txBox="1">
            <a:spLocks noGrp="1"/>
          </p:cNvSpPr>
          <p:nvPr>
            <p:ph type="title"/>
          </p:nvPr>
        </p:nvSpPr>
        <p:spPr>
          <a:prstGeom prst="rect">
            <a:avLst/>
          </a:prstGeom>
          <a:noFill/>
          <a:ln>
            <a:noFill/>
          </a:ln>
        </p:spPr>
        <p:txBody>
          <a:bodyPr wrap="square" lIns="91425" tIns="91425" rIns="91425" bIns="91425" anchor="b" anchorCtr="0">
            <a:noAutofit/>
          </a:bodyPr>
          <a:lstStyle/>
          <a:p>
            <a:r>
              <a:rPr lang="en-US" sz="3200" dirty="0">
                <a:sym typeface="Quattrocento Sans"/>
              </a:rPr>
              <a:t>Microsoft + Red Hat: Stronger Together</a:t>
            </a:r>
            <a:endParaRPr lang="en-US" sz="3200" dirty="0">
              <a:sym typeface="Proxima Nova"/>
            </a:endParaRPr>
          </a:p>
        </p:txBody>
      </p:sp>
      <p:sp>
        <p:nvSpPr>
          <p:cNvPr id="626" name="Shape 626"/>
          <p:cNvSpPr/>
          <p:nvPr/>
        </p:nvSpPr>
        <p:spPr>
          <a:xfrm>
            <a:off x="6861529" y="1377477"/>
            <a:ext cx="2151420" cy="3243599"/>
          </a:xfrm>
          <a:prstGeom prst="rect">
            <a:avLst/>
          </a:prstGeom>
          <a:noFill/>
          <a:ln>
            <a:noFill/>
          </a:ln>
        </p:spPr>
        <p:txBody>
          <a:bodyPr wrap="square" lIns="100850" tIns="571475" rIns="100850" bIns="107575" anchor="t" anchorCtr="0">
            <a:noAutofit/>
          </a:bodyPr>
          <a:lstStyle/>
          <a:p>
            <a:pPr marL="0" marR="0" lvl="0" indent="0" algn="l" rtl="0">
              <a:lnSpc>
                <a:spcPct val="110000"/>
              </a:lnSpc>
              <a:spcBef>
                <a:spcPts val="0"/>
              </a:spcBef>
              <a:spcAft>
                <a:spcPts val="0"/>
              </a:spcAft>
              <a:buClr>
                <a:srgbClr val="000000"/>
              </a:buClr>
              <a:buFont typeface="Arial"/>
              <a:buNone/>
            </a:pPr>
            <a:endParaRPr sz="1600" b="1" i="0" u="none" strike="noStrike" cap="none" dirty="0">
              <a:solidFill>
                <a:srgbClr val="0072C6"/>
              </a:solidFill>
              <a:latin typeface="Quattrocento Sans"/>
              <a:ea typeface="Quattrocento Sans"/>
              <a:cs typeface="Quattrocento Sans"/>
              <a:sym typeface="Quattrocento Sans"/>
            </a:endParaRPr>
          </a:p>
          <a:p>
            <a:pPr marL="0" marR="0" lvl="0" indent="0" algn="l" rtl="0">
              <a:lnSpc>
                <a:spcPct val="110000"/>
              </a:lnSpc>
              <a:spcBef>
                <a:spcPts val="0"/>
              </a:spcBef>
              <a:spcAft>
                <a:spcPts val="0"/>
              </a:spcAft>
              <a:buClr>
                <a:srgbClr val="0072C6"/>
              </a:buClr>
              <a:buFont typeface="Quattrocento Sans"/>
              <a:buNone/>
            </a:pPr>
            <a:r>
              <a:rPr lang="en-US" sz="1600" b="1" i="0" u="none" strike="noStrike" cap="none" dirty="0">
                <a:solidFill>
                  <a:srgbClr val="0072C6"/>
                </a:solidFill>
                <a:latin typeface="Quattrocento Sans"/>
                <a:ea typeface="Quattrocento Sans"/>
                <a:cs typeface="Quattrocento Sans"/>
                <a:sym typeface="Quattrocento Sans"/>
              </a:rPr>
              <a:t>Integrated </a:t>
            </a:r>
            <a:r>
              <a:rPr lang="en-US" sz="1600" b="0" i="0" u="none" strike="noStrike" cap="none" dirty="0">
                <a:solidFill>
                  <a:srgbClr val="353535"/>
                </a:solidFill>
                <a:latin typeface="Quattrocento Sans"/>
                <a:ea typeface="Quattrocento Sans"/>
                <a:cs typeface="Quattrocento Sans"/>
                <a:sym typeface="Quattrocento Sans"/>
              </a:rPr>
              <a:t>enterprise-grade support spanning hybrid cloud, including co-located support resources.  </a:t>
            </a:r>
          </a:p>
        </p:txBody>
      </p:sp>
      <p:sp>
        <p:nvSpPr>
          <p:cNvPr id="627" name="Shape 627"/>
          <p:cNvSpPr/>
          <p:nvPr/>
        </p:nvSpPr>
        <p:spPr>
          <a:xfrm>
            <a:off x="179955" y="1693758"/>
            <a:ext cx="2229857" cy="2913794"/>
          </a:xfrm>
          <a:prstGeom prst="rect">
            <a:avLst/>
          </a:prstGeom>
          <a:noFill/>
          <a:ln>
            <a:noFill/>
          </a:ln>
        </p:spPr>
        <p:txBody>
          <a:bodyPr wrap="square" lIns="100850" tIns="571475" rIns="134475" bIns="107575" anchor="t" anchorCtr="0">
            <a:noAutofit/>
          </a:bodyPr>
          <a:lstStyle/>
          <a:p>
            <a:pPr marL="0" marR="0" lvl="0" indent="0" algn="l" rtl="0">
              <a:lnSpc>
                <a:spcPct val="110000"/>
              </a:lnSpc>
              <a:spcBef>
                <a:spcPts val="0"/>
              </a:spcBef>
              <a:spcAft>
                <a:spcPts val="0"/>
              </a:spcAft>
              <a:buClr>
                <a:schemeClr val="dk1"/>
              </a:buClr>
              <a:buFont typeface="Arial"/>
              <a:buNone/>
            </a:pPr>
            <a:endParaRPr sz="1300" b="1" i="0" u="none" strike="noStrike" cap="none">
              <a:solidFill>
                <a:srgbClr val="0072C6"/>
              </a:solidFill>
              <a:latin typeface="Quattrocento Sans"/>
              <a:ea typeface="Quattrocento Sans"/>
              <a:cs typeface="Quattrocento Sans"/>
              <a:sym typeface="Quattrocento Sans"/>
            </a:endParaRPr>
          </a:p>
        </p:txBody>
      </p:sp>
      <p:sp>
        <p:nvSpPr>
          <p:cNvPr id="628" name="Shape 628"/>
          <p:cNvSpPr/>
          <p:nvPr/>
        </p:nvSpPr>
        <p:spPr>
          <a:xfrm>
            <a:off x="2524026" y="1377477"/>
            <a:ext cx="2241062" cy="3230074"/>
          </a:xfrm>
          <a:prstGeom prst="rect">
            <a:avLst/>
          </a:prstGeom>
          <a:noFill/>
          <a:ln>
            <a:noFill/>
          </a:ln>
        </p:spPr>
        <p:txBody>
          <a:bodyPr wrap="square" lIns="100850" tIns="571475" rIns="134475" bIns="107575" anchor="t" anchorCtr="0">
            <a:noAutofit/>
          </a:bodyPr>
          <a:lstStyle/>
          <a:p>
            <a:pPr marL="0" marR="0" lvl="0" indent="0" algn="l" rtl="0">
              <a:lnSpc>
                <a:spcPct val="110000"/>
              </a:lnSpc>
              <a:spcBef>
                <a:spcPts val="0"/>
              </a:spcBef>
              <a:spcAft>
                <a:spcPts val="0"/>
              </a:spcAft>
              <a:buClr>
                <a:schemeClr val="dk1"/>
              </a:buClr>
              <a:buFont typeface="Arial"/>
              <a:buNone/>
            </a:pPr>
            <a:endParaRPr sz="1300" b="0" i="0" u="none" strike="noStrike" cap="none" dirty="0">
              <a:solidFill>
                <a:srgbClr val="353535"/>
              </a:solidFill>
              <a:latin typeface="Quattrocento Sans"/>
              <a:ea typeface="Quattrocento Sans"/>
              <a:cs typeface="Quattrocento Sans"/>
              <a:sym typeface="Quattrocento Sans"/>
            </a:endParaRPr>
          </a:p>
          <a:p>
            <a:pPr marL="0" marR="0" lvl="0" indent="0" algn="l" rtl="0">
              <a:lnSpc>
                <a:spcPct val="110000"/>
              </a:lnSpc>
              <a:spcBef>
                <a:spcPts val="0"/>
              </a:spcBef>
              <a:spcAft>
                <a:spcPts val="0"/>
              </a:spcAft>
              <a:buClr>
                <a:srgbClr val="353535"/>
              </a:buClr>
              <a:buFont typeface="Quattrocento Sans"/>
              <a:buNone/>
            </a:pPr>
            <a:r>
              <a:rPr lang="en-US" sz="1600" b="0" i="0" u="none" strike="noStrike" cap="none" dirty="0">
                <a:solidFill>
                  <a:srgbClr val="353535"/>
                </a:solidFill>
                <a:latin typeface="Quattrocento Sans"/>
                <a:ea typeface="Quattrocento Sans"/>
                <a:cs typeface="Quattrocento Sans"/>
                <a:sym typeface="Quattrocento Sans"/>
              </a:rPr>
              <a:t>Developers can easily create and </a:t>
            </a:r>
            <a:r>
              <a:rPr lang="en-US" sz="1600" b="1" i="0" u="none" strike="noStrike" cap="none" dirty="0">
                <a:solidFill>
                  <a:srgbClr val="0072C6"/>
                </a:solidFill>
                <a:latin typeface="Quattrocento Sans"/>
                <a:ea typeface="Quattrocento Sans"/>
                <a:cs typeface="Quattrocento Sans"/>
                <a:sym typeface="Quattrocento Sans"/>
              </a:rPr>
              <a:t>deploy</a:t>
            </a:r>
            <a:r>
              <a:rPr lang="en-US" sz="1600" b="0" i="0" u="none" strike="noStrike" cap="none" dirty="0">
                <a:solidFill>
                  <a:srgbClr val="353535"/>
                </a:solidFill>
                <a:latin typeface="Quattrocento Sans"/>
                <a:ea typeface="Quattrocento Sans"/>
                <a:cs typeface="Quattrocento Sans"/>
                <a:sym typeface="Quattrocento Sans"/>
              </a:rPr>
              <a:t> apps with a .NET front-end on Windows and a MySQL database on Red Hat Enterprise Linux through OpenShift Container Platform.  </a:t>
            </a:r>
          </a:p>
          <a:p>
            <a:pPr marL="0" marR="0" lvl="0" indent="0" algn="l" rtl="0">
              <a:lnSpc>
                <a:spcPct val="110000"/>
              </a:lnSpc>
              <a:spcBef>
                <a:spcPts val="0"/>
              </a:spcBef>
              <a:spcAft>
                <a:spcPts val="0"/>
              </a:spcAft>
              <a:buClr>
                <a:srgbClr val="000000"/>
              </a:buClr>
              <a:buFont typeface="Arial"/>
              <a:buNone/>
            </a:pPr>
            <a:endParaRPr sz="1300" b="0" i="0" u="none" strike="noStrike" cap="none" dirty="0">
              <a:solidFill>
                <a:srgbClr val="353535"/>
              </a:solidFill>
              <a:latin typeface="Quattrocento Sans"/>
              <a:ea typeface="Quattrocento Sans"/>
              <a:cs typeface="Quattrocento Sans"/>
              <a:sym typeface="Quattrocento Sans"/>
            </a:endParaRPr>
          </a:p>
          <a:p>
            <a:pPr marL="0" marR="0" lvl="0" indent="0" algn="l" rtl="0">
              <a:lnSpc>
                <a:spcPct val="110000"/>
              </a:lnSpc>
              <a:spcBef>
                <a:spcPts val="0"/>
              </a:spcBef>
              <a:spcAft>
                <a:spcPts val="0"/>
              </a:spcAft>
              <a:buClr>
                <a:srgbClr val="353535"/>
              </a:buClr>
              <a:buFont typeface="Quattrocento Sans"/>
              <a:buNone/>
            </a:pPr>
            <a:r>
              <a:rPr lang="en-US" sz="1300" b="0" i="0" u="none" strike="noStrike" cap="none" dirty="0">
                <a:solidFill>
                  <a:srgbClr val="353535"/>
                </a:solidFill>
                <a:latin typeface="Quattrocento Sans"/>
                <a:ea typeface="Quattrocento Sans"/>
                <a:cs typeface="Quattrocento Sans"/>
                <a:sym typeface="Quattrocento Sans"/>
              </a:rPr>
              <a:t>.</a:t>
            </a:r>
          </a:p>
        </p:txBody>
      </p:sp>
      <p:sp>
        <p:nvSpPr>
          <p:cNvPr id="629" name="Shape 629"/>
          <p:cNvSpPr/>
          <p:nvPr/>
        </p:nvSpPr>
        <p:spPr>
          <a:xfrm>
            <a:off x="258392" y="1363952"/>
            <a:ext cx="2151420" cy="3257124"/>
          </a:xfrm>
          <a:prstGeom prst="rect">
            <a:avLst/>
          </a:prstGeom>
          <a:noFill/>
          <a:ln>
            <a:noFill/>
          </a:ln>
        </p:spPr>
        <p:txBody>
          <a:bodyPr wrap="square" lIns="100850" tIns="571475" rIns="0" bIns="107575" anchor="t" anchorCtr="0">
            <a:noAutofit/>
          </a:bodyPr>
          <a:lstStyle/>
          <a:p>
            <a:pPr marL="0" marR="0" lvl="0" indent="0" algn="l" rtl="0">
              <a:lnSpc>
                <a:spcPct val="110000"/>
              </a:lnSpc>
              <a:spcBef>
                <a:spcPts val="0"/>
              </a:spcBef>
              <a:spcAft>
                <a:spcPts val="0"/>
              </a:spcAft>
              <a:buClr>
                <a:schemeClr val="dk1"/>
              </a:buClr>
              <a:buFont typeface="Arial"/>
              <a:buNone/>
            </a:pPr>
            <a:endParaRPr sz="1300" b="0" i="0" u="none" strike="noStrike" cap="none" dirty="0">
              <a:solidFill>
                <a:srgbClr val="353535"/>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353535"/>
              </a:buClr>
              <a:buFont typeface="Quattrocento Sans"/>
              <a:buNone/>
            </a:pPr>
            <a:r>
              <a:rPr lang="en-US" sz="1600" b="0" i="0" u="none" strike="noStrike" cap="none" dirty="0">
                <a:solidFill>
                  <a:srgbClr val="353535"/>
                </a:solidFill>
                <a:latin typeface="Quattrocento Sans"/>
                <a:ea typeface="Quattrocento Sans"/>
                <a:cs typeface="Quattrocento Sans"/>
                <a:sym typeface="Quattrocento Sans"/>
              </a:rPr>
              <a:t>Wide </a:t>
            </a:r>
            <a:r>
              <a:rPr lang="en-US" sz="1600" b="1" i="0" u="none" strike="noStrike" cap="none" dirty="0">
                <a:solidFill>
                  <a:srgbClr val="0072C6"/>
                </a:solidFill>
                <a:latin typeface="Quattrocento Sans"/>
                <a:ea typeface="Quattrocento Sans"/>
                <a:cs typeface="Quattrocento Sans"/>
                <a:sym typeface="Quattrocento Sans"/>
              </a:rPr>
              <a:t>availability</a:t>
            </a:r>
            <a:r>
              <a:rPr lang="en-US" sz="1600" b="0" i="0" u="none" strike="noStrike" cap="none" dirty="0">
                <a:solidFill>
                  <a:srgbClr val="353535"/>
                </a:solidFill>
                <a:latin typeface="Quattrocento Sans"/>
                <a:ea typeface="Quattrocento Sans"/>
                <a:cs typeface="Quattrocento Sans"/>
                <a:sym typeface="Quattrocento Sans"/>
              </a:rPr>
              <a:t> of Red Hat solutions whether PAYG or BYOS, across all Azure regions.</a:t>
            </a:r>
          </a:p>
          <a:p>
            <a:pPr marL="0" marR="0" lvl="0" indent="0" algn="l" rtl="0">
              <a:lnSpc>
                <a:spcPct val="100000"/>
              </a:lnSpc>
              <a:spcBef>
                <a:spcPts val="0"/>
              </a:spcBef>
              <a:spcAft>
                <a:spcPts val="0"/>
              </a:spcAft>
              <a:buClr>
                <a:srgbClr val="000000"/>
              </a:buClr>
              <a:buFont typeface="Arial"/>
              <a:buNone/>
            </a:pPr>
            <a:endParaRPr sz="1600" b="0" i="0" u="none" strike="noStrike" cap="none" dirty="0">
              <a:solidFill>
                <a:srgbClr val="353535"/>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353535"/>
              </a:buClr>
              <a:buFont typeface="Quattrocento Sans"/>
              <a:buNone/>
            </a:pPr>
            <a:r>
              <a:rPr lang="en-US" sz="1600" b="0" i="0" u="none" strike="noStrike" cap="none" dirty="0">
                <a:solidFill>
                  <a:srgbClr val="353535"/>
                </a:solidFill>
                <a:latin typeface="Quattrocento Sans"/>
                <a:ea typeface="Quattrocento Sans"/>
                <a:cs typeface="Quattrocento Sans"/>
                <a:sym typeface="Quattrocento Sans"/>
              </a:rPr>
              <a:t>Microsoft Azure participation in Red Hat Cloud &amp; Service Provider Program (CCSP)</a:t>
            </a:r>
          </a:p>
          <a:p>
            <a:pPr marL="0" marR="0" lvl="0" indent="0" algn="l" rtl="0">
              <a:lnSpc>
                <a:spcPct val="100000"/>
              </a:lnSpc>
              <a:spcBef>
                <a:spcPts val="0"/>
              </a:spcBef>
              <a:spcAft>
                <a:spcPts val="0"/>
              </a:spcAft>
              <a:buClr>
                <a:srgbClr val="000000"/>
              </a:buClr>
              <a:buFont typeface="Arial"/>
              <a:buNone/>
            </a:pPr>
            <a:endParaRPr sz="1300" b="0" i="0" u="none" strike="noStrike" cap="none" dirty="0">
              <a:solidFill>
                <a:srgbClr val="353535"/>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Font typeface="Arial"/>
              <a:buNone/>
            </a:pPr>
            <a:endParaRPr sz="1300" b="0" i="0" u="none" strike="noStrike" cap="none" dirty="0">
              <a:solidFill>
                <a:srgbClr val="353535"/>
              </a:solidFill>
              <a:latin typeface="Quattrocento Sans"/>
              <a:ea typeface="Quattrocento Sans"/>
              <a:cs typeface="Quattrocento Sans"/>
              <a:sym typeface="Quattrocento Sans"/>
            </a:endParaRPr>
          </a:p>
        </p:txBody>
      </p:sp>
      <p:sp>
        <p:nvSpPr>
          <p:cNvPr id="630" name="Shape 630"/>
          <p:cNvSpPr/>
          <p:nvPr/>
        </p:nvSpPr>
        <p:spPr>
          <a:xfrm>
            <a:off x="7071888" y="1410599"/>
            <a:ext cx="418133" cy="418396"/>
          </a:xfrm>
          <a:custGeom>
            <a:avLst/>
            <a:gdLst/>
            <a:ahLst/>
            <a:cxnLst/>
            <a:rect l="0" t="0" r="0" b="0"/>
            <a:pathLst>
              <a:path w="120000" h="120000" extrusionOk="0">
                <a:moveTo>
                  <a:pt x="34306" y="120000"/>
                </a:moveTo>
                <a:lnTo>
                  <a:pt x="0" y="120000"/>
                </a:lnTo>
                <a:lnTo>
                  <a:pt x="0" y="85710"/>
                </a:lnTo>
                <a:lnTo>
                  <a:pt x="34306" y="85710"/>
                </a:lnTo>
                <a:lnTo>
                  <a:pt x="34306" y="120000"/>
                </a:lnTo>
                <a:moveTo>
                  <a:pt x="120000" y="85710"/>
                </a:moveTo>
                <a:lnTo>
                  <a:pt x="85722" y="85710"/>
                </a:lnTo>
                <a:lnTo>
                  <a:pt x="85722" y="120000"/>
                </a:lnTo>
                <a:lnTo>
                  <a:pt x="120000" y="120000"/>
                </a:lnTo>
                <a:lnTo>
                  <a:pt x="120000" y="85710"/>
                </a:lnTo>
                <a:moveTo>
                  <a:pt x="77153" y="0"/>
                </a:moveTo>
                <a:lnTo>
                  <a:pt x="42875" y="0"/>
                </a:lnTo>
                <a:lnTo>
                  <a:pt x="42875" y="34289"/>
                </a:lnTo>
                <a:lnTo>
                  <a:pt x="77153" y="34289"/>
                </a:lnTo>
                <a:lnTo>
                  <a:pt x="77153" y="0"/>
                </a:lnTo>
                <a:moveTo>
                  <a:pt x="60014" y="34289"/>
                </a:moveTo>
                <a:lnTo>
                  <a:pt x="60014" y="60014"/>
                </a:lnTo>
                <a:moveTo>
                  <a:pt x="102861" y="85710"/>
                </a:moveTo>
                <a:lnTo>
                  <a:pt x="102861" y="60014"/>
                </a:lnTo>
                <a:lnTo>
                  <a:pt x="17138" y="60014"/>
                </a:lnTo>
                <a:lnTo>
                  <a:pt x="17138" y="85710"/>
                </a:lnTo>
              </a:path>
            </a:pathLst>
          </a:custGeom>
          <a:noFill/>
          <a:ln w="15875" cap="sq" cmpd="sng">
            <a:solidFill>
              <a:srgbClr val="2D1648"/>
            </a:solidFill>
            <a:prstDash val="solid"/>
            <a:miter lim="800000"/>
            <a:headEnd type="none" w="med" len="med"/>
            <a:tailEnd type="none" w="med" len="med"/>
          </a:ln>
        </p:spPr>
        <p:txBody>
          <a:bodyPr wrap="square" lIns="67225" tIns="33600" rIns="67225" bIns="33600" anchor="t" anchorCtr="0">
            <a:noAutofit/>
          </a:bodyPr>
          <a:lstStyle/>
          <a:p>
            <a:pPr marL="0" marR="0" lvl="0" indent="0" algn="l" rtl="0">
              <a:lnSpc>
                <a:spcPct val="100000"/>
              </a:lnSpc>
              <a:spcBef>
                <a:spcPts val="0"/>
              </a:spcBef>
              <a:spcAft>
                <a:spcPts val="0"/>
              </a:spcAft>
              <a:buClr>
                <a:schemeClr val="dk1"/>
              </a:buClr>
              <a:buFont typeface="Arial"/>
              <a:buNone/>
            </a:pPr>
            <a:endParaRPr sz="700" b="0" i="0" u="none" strike="noStrike" cap="none">
              <a:solidFill>
                <a:srgbClr val="505050"/>
              </a:solidFill>
              <a:latin typeface="Quattrocento Sans"/>
              <a:ea typeface="Quattrocento Sans"/>
              <a:cs typeface="Quattrocento Sans"/>
              <a:sym typeface="Quattrocento Sans"/>
            </a:endParaRPr>
          </a:p>
        </p:txBody>
      </p:sp>
      <p:sp>
        <p:nvSpPr>
          <p:cNvPr id="631" name="Shape 631"/>
          <p:cNvSpPr/>
          <p:nvPr/>
        </p:nvSpPr>
        <p:spPr>
          <a:xfrm>
            <a:off x="7066154" y="2015507"/>
            <a:ext cx="313749" cy="0"/>
          </a:xfrm>
          <a:custGeom>
            <a:avLst/>
            <a:gdLst/>
            <a:ahLst/>
            <a:cxnLst/>
            <a:rect l="0" t="0" r="0" b="0"/>
            <a:pathLst>
              <a:path w="120000" h="120000" extrusionOk="0">
                <a:moveTo>
                  <a:pt x="0" y="0"/>
                </a:moveTo>
                <a:lnTo>
                  <a:pt x="120000" y="0"/>
                </a:lnTo>
              </a:path>
            </a:pathLst>
          </a:custGeom>
          <a:noFill/>
          <a:ln w="19050" cap="rnd" cmpd="sng">
            <a:solidFill>
              <a:srgbClr val="353535"/>
            </a:solidFill>
            <a:prstDash val="solid"/>
            <a:round/>
            <a:headEnd type="none" w="med" len="med"/>
            <a:tailEnd type="none" w="med" len="med"/>
          </a:ln>
        </p:spPr>
        <p:txBody>
          <a:bodyPr wrap="square" lIns="67225" tIns="33600" rIns="67225" bIns="33600" anchor="ctr" anchorCtr="0">
            <a:noAutofit/>
          </a:bodyPr>
          <a:lstStyle/>
          <a:p>
            <a:pPr marL="0" marR="0" lvl="0" indent="0" algn="ctr" rtl="0">
              <a:lnSpc>
                <a:spcPct val="100000"/>
              </a:lnSpc>
              <a:spcBef>
                <a:spcPts val="0"/>
              </a:spcBef>
              <a:spcAft>
                <a:spcPts val="0"/>
              </a:spcAft>
              <a:buClr>
                <a:schemeClr val="dk1"/>
              </a:buClr>
              <a:buFont typeface="Arial"/>
              <a:buNone/>
            </a:pPr>
            <a:endParaRPr sz="1300" b="0" i="0" u="none" strike="noStrike" cap="none">
              <a:solidFill>
                <a:srgbClr val="FFFFFF"/>
              </a:solidFill>
              <a:latin typeface="Quattrocento Sans"/>
              <a:ea typeface="Quattrocento Sans"/>
              <a:cs typeface="Quattrocento Sans"/>
              <a:sym typeface="Quattrocento Sans"/>
            </a:endParaRPr>
          </a:p>
        </p:txBody>
      </p:sp>
      <p:sp>
        <p:nvSpPr>
          <p:cNvPr id="632" name="Shape 632"/>
          <p:cNvSpPr/>
          <p:nvPr/>
        </p:nvSpPr>
        <p:spPr>
          <a:xfrm>
            <a:off x="359036" y="1974463"/>
            <a:ext cx="313749" cy="0"/>
          </a:xfrm>
          <a:custGeom>
            <a:avLst/>
            <a:gdLst/>
            <a:ahLst/>
            <a:cxnLst/>
            <a:rect l="0" t="0" r="0" b="0"/>
            <a:pathLst>
              <a:path w="120000" h="120000" extrusionOk="0">
                <a:moveTo>
                  <a:pt x="0" y="0"/>
                </a:moveTo>
                <a:lnTo>
                  <a:pt x="120000" y="0"/>
                </a:lnTo>
              </a:path>
            </a:pathLst>
          </a:custGeom>
          <a:noFill/>
          <a:ln w="19050" cap="rnd" cmpd="sng">
            <a:solidFill>
              <a:srgbClr val="353535"/>
            </a:solidFill>
            <a:prstDash val="solid"/>
            <a:round/>
            <a:headEnd type="none" w="med" len="med"/>
            <a:tailEnd type="none" w="med" len="med"/>
          </a:ln>
        </p:spPr>
        <p:txBody>
          <a:bodyPr wrap="square" lIns="67225" tIns="33600" rIns="67225" bIns="33600" anchor="ctr" anchorCtr="0">
            <a:noAutofit/>
          </a:bodyPr>
          <a:lstStyle/>
          <a:p>
            <a:pPr marL="0" marR="0" lvl="0" indent="0" algn="ctr" rtl="0">
              <a:lnSpc>
                <a:spcPct val="100000"/>
              </a:lnSpc>
              <a:spcBef>
                <a:spcPts val="0"/>
              </a:spcBef>
              <a:spcAft>
                <a:spcPts val="0"/>
              </a:spcAft>
              <a:buClr>
                <a:schemeClr val="dk1"/>
              </a:buClr>
              <a:buFont typeface="Arial"/>
              <a:buNone/>
            </a:pPr>
            <a:endParaRPr sz="1300" b="0" i="0" u="none" strike="noStrike" cap="none">
              <a:solidFill>
                <a:srgbClr val="FFFFFF"/>
              </a:solidFill>
              <a:latin typeface="Quattrocento Sans"/>
              <a:ea typeface="Quattrocento Sans"/>
              <a:cs typeface="Quattrocento Sans"/>
              <a:sym typeface="Quattrocento Sans"/>
            </a:endParaRPr>
          </a:p>
        </p:txBody>
      </p:sp>
      <p:sp>
        <p:nvSpPr>
          <p:cNvPr id="633" name="Shape 633"/>
          <p:cNvSpPr/>
          <p:nvPr/>
        </p:nvSpPr>
        <p:spPr>
          <a:xfrm>
            <a:off x="4874770" y="1993138"/>
            <a:ext cx="313749" cy="0"/>
          </a:xfrm>
          <a:custGeom>
            <a:avLst/>
            <a:gdLst/>
            <a:ahLst/>
            <a:cxnLst/>
            <a:rect l="0" t="0" r="0" b="0"/>
            <a:pathLst>
              <a:path w="120000" h="120000" extrusionOk="0">
                <a:moveTo>
                  <a:pt x="0" y="0"/>
                </a:moveTo>
                <a:lnTo>
                  <a:pt x="120000" y="0"/>
                </a:lnTo>
              </a:path>
            </a:pathLst>
          </a:custGeom>
          <a:noFill/>
          <a:ln w="19050" cap="rnd" cmpd="sng">
            <a:solidFill>
              <a:srgbClr val="353535"/>
            </a:solidFill>
            <a:prstDash val="solid"/>
            <a:round/>
            <a:headEnd type="none" w="med" len="med"/>
            <a:tailEnd type="none" w="med" len="med"/>
          </a:ln>
        </p:spPr>
        <p:txBody>
          <a:bodyPr wrap="square" lIns="67225" tIns="33600" rIns="67225" bIns="33600" anchor="ctr" anchorCtr="0">
            <a:noAutofit/>
          </a:bodyPr>
          <a:lstStyle/>
          <a:p>
            <a:pPr marL="0" marR="0" lvl="0" indent="0" algn="ctr" rtl="0">
              <a:lnSpc>
                <a:spcPct val="100000"/>
              </a:lnSpc>
              <a:spcBef>
                <a:spcPts val="0"/>
              </a:spcBef>
              <a:spcAft>
                <a:spcPts val="0"/>
              </a:spcAft>
              <a:buClr>
                <a:schemeClr val="dk1"/>
              </a:buClr>
              <a:buFont typeface="Arial"/>
              <a:buNone/>
            </a:pPr>
            <a:endParaRPr sz="1300" b="0" i="0" u="none" strike="noStrike" cap="none">
              <a:solidFill>
                <a:srgbClr val="FFFFFF"/>
              </a:solidFill>
              <a:latin typeface="Quattrocento Sans"/>
              <a:ea typeface="Quattrocento Sans"/>
              <a:cs typeface="Quattrocento Sans"/>
              <a:sym typeface="Quattrocento Sans"/>
            </a:endParaRPr>
          </a:p>
        </p:txBody>
      </p:sp>
      <p:sp>
        <p:nvSpPr>
          <p:cNvPr id="634" name="Shape 634"/>
          <p:cNvSpPr/>
          <p:nvPr/>
        </p:nvSpPr>
        <p:spPr>
          <a:xfrm>
            <a:off x="2640625" y="1980546"/>
            <a:ext cx="313749" cy="0"/>
          </a:xfrm>
          <a:custGeom>
            <a:avLst/>
            <a:gdLst/>
            <a:ahLst/>
            <a:cxnLst/>
            <a:rect l="0" t="0" r="0" b="0"/>
            <a:pathLst>
              <a:path w="120000" h="120000" extrusionOk="0">
                <a:moveTo>
                  <a:pt x="0" y="0"/>
                </a:moveTo>
                <a:lnTo>
                  <a:pt x="120000" y="0"/>
                </a:lnTo>
              </a:path>
            </a:pathLst>
          </a:custGeom>
          <a:noFill/>
          <a:ln w="19050" cap="rnd" cmpd="sng">
            <a:solidFill>
              <a:srgbClr val="353535"/>
            </a:solidFill>
            <a:prstDash val="solid"/>
            <a:round/>
            <a:headEnd type="none" w="med" len="med"/>
            <a:tailEnd type="none" w="med" len="med"/>
          </a:ln>
        </p:spPr>
        <p:txBody>
          <a:bodyPr wrap="square" lIns="67225" tIns="33600" rIns="67225" bIns="33600" anchor="ctr" anchorCtr="0">
            <a:noAutofit/>
          </a:bodyPr>
          <a:lstStyle/>
          <a:p>
            <a:pPr marL="0" marR="0" lvl="0" indent="0" algn="ctr" rtl="0">
              <a:lnSpc>
                <a:spcPct val="100000"/>
              </a:lnSpc>
              <a:spcBef>
                <a:spcPts val="0"/>
              </a:spcBef>
              <a:spcAft>
                <a:spcPts val="0"/>
              </a:spcAft>
              <a:buClr>
                <a:schemeClr val="dk1"/>
              </a:buClr>
              <a:buFont typeface="Arial"/>
              <a:buNone/>
            </a:pPr>
            <a:endParaRPr sz="1300" b="0" i="0" u="none" strike="noStrike" cap="none">
              <a:solidFill>
                <a:srgbClr val="FFFFFF"/>
              </a:solidFill>
              <a:latin typeface="Quattrocento Sans"/>
              <a:ea typeface="Quattrocento Sans"/>
              <a:cs typeface="Quattrocento Sans"/>
              <a:sym typeface="Quattrocento Sans"/>
            </a:endParaRPr>
          </a:p>
        </p:txBody>
      </p:sp>
      <p:sp>
        <p:nvSpPr>
          <p:cNvPr id="635" name="Shape 635"/>
          <p:cNvSpPr/>
          <p:nvPr/>
        </p:nvSpPr>
        <p:spPr>
          <a:xfrm>
            <a:off x="2640625" y="1442009"/>
            <a:ext cx="372178" cy="406364"/>
          </a:xfrm>
          <a:custGeom>
            <a:avLst/>
            <a:gdLst/>
            <a:ahLst/>
            <a:cxnLst/>
            <a:rect l="0" t="0" r="0" b="0"/>
            <a:pathLst>
              <a:path w="120000" h="120000" extrusionOk="0">
                <a:moveTo>
                  <a:pt x="9873" y="69565"/>
                </a:moveTo>
                <a:cubicBezTo>
                  <a:pt x="9873" y="58086"/>
                  <a:pt x="19746" y="49043"/>
                  <a:pt x="32278" y="49043"/>
                </a:cubicBezTo>
                <a:cubicBezTo>
                  <a:pt x="44430" y="49043"/>
                  <a:pt x="54683" y="58086"/>
                  <a:pt x="54683" y="69565"/>
                </a:cubicBezTo>
                <a:cubicBezTo>
                  <a:pt x="54683" y="81043"/>
                  <a:pt x="44430" y="90086"/>
                  <a:pt x="32278" y="90086"/>
                </a:cubicBezTo>
                <a:cubicBezTo>
                  <a:pt x="19746" y="90086"/>
                  <a:pt x="9873" y="81043"/>
                  <a:pt x="9873" y="69565"/>
                </a:cubicBezTo>
                <a:close/>
                <a:moveTo>
                  <a:pt x="65316" y="120000"/>
                </a:moveTo>
                <a:cubicBezTo>
                  <a:pt x="65316" y="103652"/>
                  <a:pt x="50506" y="90086"/>
                  <a:pt x="32658" y="90086"/>
                </a:cubicBezTo>
                <a:cubicBezTo>
                  <a:pt x="14430" y="90086"/>
                  <a:pt x="0" y="103652"/>
                  <a:pt x="0" y="120000"/>
                </a:cubicBezTo>
                <a:moveTo>
                  <a:pt x="86962" y="41043"/>
                </a:moveTo>
                <a:cubicBezTo>
                  <a:pt x="99113" y="41043"/>
                  <a:pt x="109367" y="32000"/>
                  <a:pt x="109367" y="20521"/>
                </a:cubicBezTo>
                <a:cubicBezTo>
                  <a:pt x="109367" y="9043"/>
                  <a:pt x="99113" y="0"/>
                  <a:pt x="86962" y="0"/>
                </a:cubicBezTo>
                <a:cubicBezTo>
                  <a:pt x="74430" y="0"/>
                  <a:pt x="64556" y="9043"/>
                  <a:pt x="64556" y="20521"/>
                </a:cubicBezTo>
                <a:cubicBezTo>
                  <a:pt x="64556" y="32000"/>
                  <a:pt x="74430" y="41043"/>
                  <a:pt x="86962" y="41043"/>
                </a:cubicBezTo>
                <a:close/>
                <a:moveTo>
                  <a:pt x="120000" y="70956"/>
                </a:moveTo>
                <a:cubicBezTo>
                  <a:pt x="120000" y="54608"/>
                  <a:pt x="105189" y="41043"/>
                  <a:pt x="87341" y="41043"/>
                </a:cubicBezTo>
                <a:cubicBezTo>
                  <a:pt x="69113" y="41043"/>
                  <a:pt x="54683" y="54608"/>
                  <a:pt x="54683" y="70956"/>
                </a:cubicBezTo>
              </a:path>
            </a:pathLst>
          </a:custGeom>
          <a:noFill/>
          <a:ln w="15875" cap="flat" cmpd="sng">
            <a:solidFill>
              <a:schemeClr val="dk1"/>
            </a:solidFill>
            <a:prstDash val="solid"/>
            <a:miter lim="800000"/>
            <a:headEnd type="none" w="med" len="med"/>
            <a:tailEnd type="none" w="med" len="med"/>
          </a:ln>
        </p:spPr>
        <p:txBody>
          <a:bodyPr wrap="square" lIns="68575" tIns="34275" rIns="68575" bIns="34275" anchor="t" anchorCtr="0">
            <a:noAutofit/>
          </a:bodyPr>
          <a:lstStyle/>
          <a:p>
            <a:pPr marL="0" marR="0" lvl="0" indent="0" algn="l" rtl="0">
              <a:lnSpc>
                <a:spcPct val="100000"/>
              </a:lnSpc>
              <a:spcBef>
                <a:spcPts val="0"/>
              </a:spcBef>
              <a:spcAft>
                <a:spcPts val="0"/>
              </a:spcAft>
              <a:buClr>
                <a:schemeClr val="dk1"/>
              </a:buClr>
              <a:buFont typeface="Arial"/>
              <a:buNone/>
            </a:pPr>
            <a:endParaRPr sz="1300" b="0" i="0" u="none" strike="noStrike" cap="none">
              <a:solidFill>
                <a:srgbClr val="505050"/>
              </a:solidFill>
              <a:latin typeface="Quattrocento Sans"/>
              <a:ea typeface="Quattrocento Sans"/>
              <a:cs typeface="Quattrocento Sans"/>
              <a:sym typeface="Quattrocento Sans"/>
            </a:endParaRPr>
          </a:p>
        </p:txBody>
      </p:sp>
      <p:sp>
        <p:nvSpPr>
          <p:cNvPr id="636" name="Shape 636"/>
          <p:cNvSpPr/>
          <p:nvPr/>
        </p:nvSpPr>
        <p:spPr>
          <a:xfrm>
            <a:off x="4852924" y="1453555"/>
            <a:ext cx="344122" cy="383272"/>
          </a:xfrm>
          <a:custGeom>
            <a:avLst/>
            <a:gdLst/>
            <a:ahLst/>
            <a:cxnLst/>
            <a:rect l="0" t="0" r="0" b="0"/>
            <a:pathLst>
              <a:path w="120000" h="120000" extrusionOk="0">
                <a:moveTo>
                  <a:pt x="9895" y="51182"/>
                </a:moveTo>
                <a:cubicBezTo>
                  <a:pt x="9895" y="15914"/>
                  <a:pt x="9895" y="15914"/>
                  <a:pt x="9895" y="15914"/>
                </a:cubicBezTo>
                <a:cubicBezTo>
                  <a:pt x="14853" y="18201"/>
                  <a:pt x="22270" y="20469"/>
                  <a:pt x="30937" y="20469"/>
                </a:cubicBezTo>
                <a:cubicBezTo>
                  <a:pt x="42062" y="20469"/>
                  <a:pt x="54437" y="15914"/>
                  <a:pt x="59375" y="13646"/>
                </a:cubicBezTo>
                <a:cubicBezTo>
                  <a:pt x="64333" y="15914"/>
                  <a:pt x="75458" y="20469"/>
                  <a:pt x="87833" y="20469"/>
                </a:cubicBezTo>
                <a:cubicBezTo>
                  <a:pt x="96499" y="20469"/>
                  <a:pt x="103916" y="18201"/>
                  <a:pt x="110104" y="17067"/>
                </a:cubicBezTo>
                <a:cubicBezTo>
                  <a:pt x="110104" y="51182"/>
                  <a:pt x="110104" y="51182"/>
                  <a:pt x="110104" y="51182"/>
                </a:cubicBezTo>
                <a:cubicBezTo>
                  <a:pt x="110104" y="87585"/>
                  <a:pt x="68041" y="106920"/>
                  <a:pt x="59375" y="110341"/>
                </a:cubicBezTo>
                <a:cubicBezTo>
                  <a:pt x="50728" y="106920"/>
                  <a:pt x="9895" y="87585"/>
                  <a:pt x="9895" y="51182"/>
                </a:cubicBezTo>
                <a:close/>
                <a:moveTo>
                  <a:pt x="59375" y="120000"/>
                </a:moveTo>
                <a:cubicBezTo>
                  <a:pt x="60624" y="119432"/>
                  <a:pt x="60624" y="119432"/>
                  <a:pt x="60624" y="119432"/>
                </a:cubicBezTo>
                <a:cubicBezTo>
                  <a:pt x="63083" y="118298"/>
                  <a:pt x="120000" y="97829"/>
                  <a:pt x="120000" y="51182"/>
                </a:cubicBezTo>
                <a:cubicBezTo>
                  <a:pt x="120000" y="0"/>
                  <a:pt x="120000" y="0"/>
                  <a:pt x="120000" y="0"/>
                </a:cubicBezTo>
                <a:cubicBezTo>
                  <a:pt x="111333" y="5689"/>
                  <a:pt x="111333" y="5689"/>
                  <a:pt x="111333" y="5689"/>
                </a:cubicBezTo>
                <a:cubicBezTo>
                  <a:pt x="111333" y="5689"/>
                  <a:pt x="101437" y="11378"/>
                  <a:pt x="87833" y="11378"/>
                </a:cubicBezTo>
                <a:cubicBezTo>
                  <a:pt x="78824" y="11378"/>
                  <a:pt x="70359" y="8871"/>
                  <a:pt x="65663" y="7189"/>
                </a:cubicBezTo>
                <a:cubicBezTo>
                  <a:pt x="63305" y="6347"/>
                  <a:pt x="61168" y="5048"/>
                  <a:pt x="59375" y="3402"/>
                </a:cubicBezTo>
                <a:cubicBezTo>
                  <a:pt x="59375" y="3402"/>
                  <a:pt x="59375" y="3402"/>
                  <a:pt x="59375" y="3402"/>
                </a:cubicBezTo>
                <a:cubicBezTo>
                  <a:pt x="56896" y="4554"/>
                  <a:pt x="56896" y="4554"/>
                  <a:pt x="56896" y="4554"/>
                </a:cubicBezTo>
                <a:cubicBezTo>
                  <a:pt x="56896" y="4554"/>
                  <a:pt x="43291" y="11378"/>
                  <a:pt x="30937" y="11378"/>
                </a:cubicBezTo>
                <a:cubicBezTo>
                  <a:pt x="18562" y="11378"/>
                  <a:pt x="7416" y="5689"/>
                  <a:pt x="7416" y="5689"/>
                </a:cubicBezTo>
                <a:cubicBezTo>
                  <a:pt x="0" y="1134"/>
                  <a:pt x="0" y="1134"/>
                  <a:pt x="0" y="1134"/>
                </a:cubicBezTo>
                <a:cubicBezTo>
                  <a:pt x="0" y="51182"/>
                  <a:pt x="0" y="51182"/>
                  <a:pt x="0" y="51182"/>
                </a:cubicBezTo>
                <a:cubicBezTo>
                  <a:pt x="0" y="97829"/>
                  <a:pt x="55666" y="118298"/>
                  <a:pt x="58145" y="119432"/>
                </a:cubicBezTo>
                <a:lnTo>
                  <a:pt x="59375" y="120000"/>
                </a:lnTo>
                <a:close/>
              </a:path>
            </a:pathLst>
          </a:custGeom>
          <a:solidFill>
            <a:srgbClr val="262626"/>
          </a:solidFill>
          <a:ln>
            <a:noFill/>
          </a:ln>
        </p:spPr>
        <p:txBody>
          <a:bodyPr wrap="square" lIns="68575" tIns="34275" rIns="68575" bIns="34275" anchor="t" anchorCtr="0">
            <a:noAutofit/>
          </a:bodyPr>
          <a:lstStyle/>
          <a:p>
            <a:pPr marL="0" marR="0" lvl="0" indent="0" algn="l" rtl="0">
              <a:lnSpc>
                <a:spcPct val="100000"/>
              </a:lnSpc>
              <a:spcBef>
                <a:spcPts val="0"/>
              </a:spcBef>
              <a:spcAft>
                <a:spcPts val="0"/>
              </a:spcAft>
              <a:buClr>
                <a:schemeClr val="dk1"/>
              </a:buClr>
              <a:buFont typeface="Arial"/>
              <a:buNone/>
            </a:pPr>
            <a:endParaRPr sz="1300" b="0" i="0" u="none" strike="noStrike" cap="none">
              <a:solidFill>
                <a:srgbClr val="505050"/>
              </a:solidFill>
              <a:latin typeface="Quattrocento Sans"/>
              <a:ea typeface="Quattrocento Sans"/>
              <a:cs typeface="Quattrocento Sans"/>
              <a:sym typeface="Quattrocento Sans"/>
            </a:endParaRPr>
          </a:p>
        </p:txBody>
      </p:sp>
      <p:grpSp>
        <p:nvGrpSpPr>
          <p:cNvPr id="637" name="Shape 637"/>
          <p:cNvGrpSpPr/>
          <p:nvPr/>
        </p:nvGrpSpPr>
        <p:grpSpPr>
          <a:xfrm>
            <a:off x="372607" y="1602693"/>
            <a:ext cx="549557" cy="226302"/>
            <a:chOff x="511035" y="1897062"/>
            <a:chExt cx="747436" cy="307743"/>
          </a:xfrm>
        </p:grpSpPr>
        <p:sp>
          <p:nvSpPr>
            <p:cNvPr id="638" name="Shape 638"/>
            <p:cNvSpPr/>
            <p:nvPr/>
          </p:nvSpPr>
          <p:spPr>
            <a:xfrm>
              <a:off x="1113967" y="1897062"/>
              <a:ext cx="144504" cy="131571"/>
            </a:xfrm>
            <a:custGeom>
              <a:avLst/>
              <a:gdLst/>
              <a:ahLst/>
              <a:cxnLst/>
              <a:rect l="0" t="0" r="0" b="0"/>
              <a:pathLst>
                <a:path w="120000" h="120000" extrusionOk="0">
                  <a:moveTo>
                    <a:pt x="120000" y="120000"/>
                  </a:moveTo>
                  <a:lnTo>
                    <a:pt x="120000" y="0"/>
                  </a:lnTo>
                  <a:lnTo>
                    <a:pt x="0" y="0"/>
                  </a:lnTo>
                </a:path>
              </a:pathLst>
            </a:custGeom>
            <a:noFill/>
            <a:ln w="19050" cap="flat" cmpd="sng">
              <a:solidFill>
                <a:schemeClr val="dk1"/>
              </a:solidFill>
              <a:prstDash val="solid"/>
              <a:miter lim="800000"/>
              <a:headEnd type="none" w="med" len="med"/>
              <a:tailEnd type="none" w="med" len="med"/>
            </a:ln>
          </p:spPr>
          <p:txBody>
            <a:bodyPr wrap="square" lIns="67200" tIns="33600" rIns="67200" bIns="33600" anchor="t" anchorCtr="0">
              <a:noAutofit/>
            </a:bodyPr>
            <a:lstStyle/>
            <a:p>
              <a:pPr marL="0" marR="0" lvl="0" indent="0" algn="l" rtl="0">
                <a:lnSpc>
                  <a:spcPct val="100000"/>
                </a:lnSpc>
                <a:spcBef>
                  <a:spcPts val="0"/>
                </a:spcBef>
                <a:spcAft>
                  <a:spcPts val="0"/>
                </a:spcAft>
                <a:buClr>
                  <a:schemeClr val="dk1"/>
                </a:buClr>
                <a:buFont typeface="Arial"/>
                <a:buNone/>
              </a:pPr>
              <a:endParaRPr sz="1300" b="0" i="0" u="none" strike="noStrike" cap="none">
                <a:solidFill>
                  <a:srgbClr val="FFFFFF"/>
                </a:solidFill>
                <a:latin typeface="Quattrocento Sans"/>
                <a:ea typeface="Quattrocento Sans"/>
                <a:cs typeface="Quattrocento Sans"/>
                <a:sym typeface="Quattrocento Sans"/>
              </a:endParaRPr>
            </a:p>
          </p:txBody>
        </p:sp>
        <p:cxnSp>
          <p:nvCxnSpPr>
            <p:cNvPr id="639" name="Shape 639"/>
            <p:cNvCxnSpPr/>
            <p:nvPr/>
          </p:nvCxnSpPr>
          <p:spPr>
            <a:xfrm>
              <a:off x="511035" y="2204805"/>
              <a:ext cx="94675" cy="0"/>
            </a:xfrm>
            <a:prstGeom prst="straightConnector1">
              <a:avLst/>
            </a:prstGeom>
            <a:noFill/>
            <a:ln w="19050" cap="flat" cmpd="sng">
              <a:solidFill>
                <a:schemeClr val="dk1"/>
              </a:solidFill>
              <a:prstDash val="solid"/>
              <a:miter lim="800000"/>
              <a:headEnd type="none" w="med" len="med"/>
              <a:tailEnd type="none" w="med" len="med"/>
            </a:ln>
          </p:spPr>
        </p:cxnSp>
        <p:cxnSp>
          <p:nvCxnSpPr>
            <p:cNvPr id="640" name="Shape 640"/>
            <p:cNvCxnSpPr/>
            <p:nvPr/>
          </p:nvCxnSpPr>
          <p:spPr>
            <a:xfrm>
              <a:off x="655539" y="2204805"/>
              <a:ext cx="94675" cy="0"/>
            </a:xfrm>
            <a:prstGeom prst="straightConnector1">
              <a:avLst/>
            </a:prstGeom>
            <a:noFill/>
            <a:ln w="19050" cap="flat" cmpd="sng">
              <a:solidFill>
                <a:schemeClr val="dk1"/>
              </a:solidFill>
              <a:prstDash val="solid"/>
              <a:miter lim="800000"/>
              <a:headEnd type="none" w="med" len="med"/>
              <a:tailEnd type="none" w="med" len="med"/>
            </a:ln>
          </p:spPr>
        </p:cxnSp>
        <p:sp>
          <p:nvSpPr>
            <p:cNvPr id="641" name="Shape 641"/>
            <p:cNvSpPr/>
            <p:nvPr/>
          </p:nvSpPr>
          <p:spPr>
            <a:xfrm>
              <a:off x="800044" y="1897062"/>
              <a:ext cx="458427" cy="307743"/>
            </a:xfrm>
            <a:custGeom>
              <a:avLst/>
              <a:gdLst/>
              <a:ahLst/>
              <a:cxnLst/>
              <a:rect l="0" t="0" r="0" b="0"/>
              <a:pathLst>
                <a:path w="120000" h="120000" extrusionOk="0">
                  <a:moveTo>
                    <a:pt x="0" y="120000"/>
                  </a:moveTo>
                  <a:lnTo>
                    <a:pt x="31304" y="120000"/>
                  </a:lnTo>
                  <a:lnTo>
                    <a:pt x="120000" y="0"/>
                  </a:lnTo>
                </a:path>
              </a:pathLst>
            </a:custGeom>
            <a:noFill/>
            <a:ln w="19050" cap="flat" cmpd="sng">
              <a:solidFill>
                <a:schemeClr val="dk1"/>
              </a:solidFill>
              <a:prstDash val="solid"/>
              <a:miter lim="800000"/>
              <a:headEnd type="none" w="med" len="med"/>
              <a:tailEnd type="none" w="med" len="med"/>
            </a:ln>
          </p:spPr>
          <p:txBody>
            <a:bodyPr wrap="square" lIns="67200" tIns="33600" rIns="67200" bIns="33600" anchor="t" anchorCtr="0">
              <a:noAutofit/>
            </a:bodyPr>
            <a:lstStyle/>
            <a:p>
              <a:pPr marL="0" marR="0" lvl="0" indent="0" algn="l" rtl="0">
                <a:lnSpc>
                  <a:spcPct val="100000"/>
                </a:lnSpc>
                <a:spcBef>
                  <a:spcPts val="0"/>
                </a:spcBef>
                <a:spcAft>
                  <a:spcPts val="0"/>
                </a:spcAft>
                <a:buClr>
                  <a:schemeClr val="dk1"/>
                </a:buClr>
                <a:buFont typeface="Arial"/>
                <a:buNone/>
              </a:pPr>
              <a:endParaRPr sz="1300" b="0" i="0" u="none" strike="noStrike" cap="none">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118559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732" y="122556"/>
            <a:ext cx="7772400" cy="676362"/>
          </a:xfrm>
        </p:spPr>
        <p:txBody>
          <a:bodyPr/>
          <a:lstStyle/>
          <a:p>
            <a:pPr algn="ctr"/>
            <a:r>
              <a:rPr lang="en-US" dirty="0"/>
              <a:t>Kubernetes Architecture</a:t>
            </a:r>
          </a:p>
        </p:txBody>
      </p:sp>
      <p:pic>
        <p:nvPicPr>
          <p:cNvPr id="31" name="Picture 30">
            <a:extLst>
              <a:ext uri="{FF2B5EF4-FFF2-40B4-BE49-F238E27FC236}">
                <a16:creationId xmlns:a16="http://schemas.microsoft.com/office/drawing/2014/main" id="{E051CB68-4090-4EFC-A48F-C3455A1DB9C1}"/>
              </a:ext>
            </a:extLst>
          </p:cNvPr>
          <p:cNvPicPr>
            <a:picLocks noChangeAspect="1"/>
          </p:cNvPicPr>
          <p:nvPr/>
        </p:nvPicPr>
        <p:blipFill>
          <a:blip r:embed="rId2"/>
          <a:stretch>
            <a:fillRect/>
          </a:stretch>
        </p:blipFill>
        <p:spPr>
          <a:xfrm>
            <a:off x="1919641" y="798918"/>
            <a:ext cx="5366581" cy="3877745"/>
          </a:xfrm>
          <a:prstGeom prst="rect">
            <a:avLst/>
          </a:prstGeom>
        </p:spPr>
      </p:pic>
    </p:spTree>
    <p:extLst>
      <p:ext uri="{BB962C8B-B14F-4D97-AF65-F5344CB8AC3E}">
        <p14:creationId xmlns:p14="http://schemas.microsoft.com/office/powerpoint/2010/main" val="3925242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What is a Pod?</a:t>
            </a:r>
          </a:p>
        </p:txBody>
      </p:sp>
      <p:sp>
        <p:nvSpPr>
          <p:cNvPr id="327" name="Shape 327"/>
          <p:cNvSpPr txBox="1"/>
          <p:nvPr/>
        </p:nvSpPr>
        <p:spPr>
          <a:xfrm>
            <a:off x="1113318" y="1204868"/>
            <a:ext cx="3393600" cy="3400687"/>
          </a:xfrm>
          <a:prstGeom prst="rect">
            <a:avLst/>
          </a:prstGeom>
          <a:noFill/>
          <a:ln>
            <a:noFill/>
          </a:ln>
        </p:spPr>
        <p:txBody>
          <a:bodyPr wrap="square" lIns="91425" tIns="91425" rIns="91425" bIns="91425" anchor="t" anchorCtr="0">
            <a:noAutofit/>
          </a:bodyPr>
          <a:lstStyle/>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Pod is the basic building block in kubernetes</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Pods are how containers are delivered</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Can be multiple containers (e.g. - side car)</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Encapsulates container(s), storage, network IP, and options on how to run</a:t>
            </a:r>
          </a:p>
          <a:p>
            <a:pPr marL="0" marR="0" lvl="0" indent="0" algn="l" defTabSz="914400" rtl="0" eaLnBrk="1" fontAlgn="auto" latinLnBrk="0" hangingPunct="1">
              <a:lnSpc>
                <a:spcPct val="115000"/>
              </a:lnSpc>
              <a:spcBef>
                <a:spcPts val="60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15000"/>
              </a:lnSpc>
              <a:spcBef>
                <a:spcPts val="60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pic>
        <p:nvPicPr>
          <p:cNvPr id="6" name="Picture 5">
            <a:extLst>
              <a:ext uri="{FF2B5EF4-FFF2-40B4-BE49-F238E27FC236}">
                <a16:creationId xmlns:a16="http://schemas.microsoft.com/office/drawing/2014/main" id="{C52BBD84-0A25-4D5B-B8DE-0FFD77D48938}"/>
              </a:ext>
            </a:extLst>
          </p:cNvPr>
          <p:cNvPicPr>
            <a:picLocks noChangeAspect="1"/>
          </p:cNvPicPr>
          <p:nvPr/>
        </p:nvPicPr>
        <p:blipFill>
          <a:blip r:embed="rId3"/>
          <a:stretch>
            <a:fillRect/>
          </a:stretch>
        </p:blipFill>
        <p:spPr>
          <a:xfrm>
            <a:off x="5486694" y="1355870"/>
            <a:ext cx="2393454" cy="2546228"/>
          </a:xfrm>
          <a:prstGeom prst="rect">
            <a:avLst/>
          </a:prstGeom>
        </p:spPr>
      </p:pic>
    </p:spTree>
    <p:extLst>
      <p:ext uri="{BB962C8B-B14F-4D97-AF65-F5344CB8AC3E}">
        <p14:creationId xmlns:p14="http://schemas.microsoft.com/office/powerpoint/2010/main" val="4049038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Manifest File: Pod</a:t>
            </a:r>
          </a:p>
        </p:txBody>
      </p:sp>
      <p:sp>
        <p:nvSpPr>
          <p:cNvPr id="327" name="Shape 327"/>
          <p:cNvSpPr txBox="1"/>
          <p:nvPr/>
        </p:nvSpPr>
        <p:spPr>
          <a:xfrm>
            <a:off x="1113318" y="1112589"/>
            <a:ext cx="6763944" cy="3400687"/>
          </a:xfrm>
          <a:prstGeom prst="rect">
            <a:avLst/>
          </a:prstGeom>
          <a:noFill/>
          <a:ln>
            <a:noFill/>
          </a:ln>
        </p:spPr>
        <p:txBody>
          <a:bodyPr wrap="square" lIns="91425" tIns="91425" rIns="91425" bIns="91425" anchor="t" anchorCtr="0">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apiVersion: v1</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kind: Pod</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metadata:</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name: redis-django</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labels: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app: web</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spec:</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containers: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name: key-value-store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image: redis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ports: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containerPort: 6379</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name: frontend</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image: django</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ports: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containerPort: 8000</a:t>
            </a:r>
          </a:p>
          <a:p>
            <a:pPr marL="0" marR="0" lvl="0" indent="0" algn="l" defTabSz="914400" rtl="0" eaLnBrk="1" fontAlgn="auto" latinLnBrk="0" hangingPunct="1">
              <a:lnSpc>
                <a:spcPct val="115000"/>
              </a:lnSpc>
              <a:spcBef>
                <a:spcPts val="60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Proxima Nova"/>
              <a:cs typeface="Arial"/>
              <a:sym typeface="Arial"/>
            </a:endParaRPr>
          </a:p>
        </p:txBody>
      </p:sp>
    </p:spTree>
    <p:extLst>
      <p:ext uri="{BB962C8B-B14F-4D97-AF65-F5344CB8AC3E}">
        <p14:creationId xmlns:p14="http://schemas.microsoft.com/office/powerpoint/2010/main" val="2970220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What is a Service?</a:t>
            </a:r>
          </a:p>
        </p:txBody>
      </p:sp>
      <p:sp>
        <p:nvSpPr>
          <p:cNvPr id="327" name="Shape 327"/>
          <p:cNvSpPr txBox="1"/>
          <p:nvPr/>
        </p:nvSpPr>
        <p:spPr>
          <a:xfrm>
            <a:off x="1113318" y="1204868"/>
            <a:ext cx="3601295" cy="3400687"/>
          </a:xfrm>
          <a:prstGeom prst="rect">
            <a:avLst/>
          </a:prstGeom>
          <a:noFill/>
          <a:ln>
            <a:noFill/>
          </a:ln>
        </p:spPr>
        <p:txBody>
          <a:bodyPr wrap="square" lIns="91425" tIns="91425" rIns="91425" bIns="91425" anchor="t" anchorCtr="0">
            <a:noAutofit/>
          </a:bodyPr>
          <a:lstStyle/>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Defines a logical set of pods (your microservice)</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Essentially a virtual load balancer in front of pods</a:t>
            </a:r>
            <a:endParaRPr kumimoji="0" lang="en-US" sz="1600" b="0" i="0" u="none" strike="noStrike" kern="0" cap="none" spc="0" normalizeH="0" baseline="0" noProof="0" dirty="0">
              <a:ln>
                <a:noFill/>
              </a:ln>
              <a:solidFill>
                <a:srgbClr val="000000"/>
              </a:solidFill>
              <a:effectLst/>
              <a:uLnTx/>
              <a:uFillTx/>
              <a:latin typeface="Proxima Nova"/>
              <a:cs typeface="Arial"/>
              <a:sym typeface="Proxima Nova"/>
            </a:endParaRP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Proxima Nova"/>
              <a:cs typeface="Arial"/>
              <a:sym typeface="Proxima Nova"/>
            </a:endParaRP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endParaRPr kumimoji="0" sz="1600" b="0" i="0" u="none" strike="noStrike" kern="0" cap="none" spc="0" normalizeH="0" baseline="0" noProof="0" dirty="0">
              <a:ln>
                <a:noFill/>
              </a:ln>
              <a:solidFill>
                <a:srgbClr val="000000"/>
              </a:solidFill>
              <a:effectLst/>
              <a:uLnTx/>
              <a:uFillTx/>
              <a:latin typeface="Proxima Nova"/>
              <a:cs typeface="Arial"/>
              <a:sym typeface="Proxima Nova"/>
            </a:endParaRPr>
          </a:p>
        </p:txBody>
      </p:sp>
      <p:pic>
        <p:nvPicPr>
          <p:cNvPr id="3" name="Picture 2">
            <a:extLst>
              <a:ext uri="{FF2B5EF4-FFF2-40B4-BE49-F238E27FC236}">
                <a16:creationId xmlns:a16="http://schemas.microsoft.com/office/drawing/2014/main" id="{8692E7C7-C7C5-4E43-9EFD-F9D8004780FC}"/>
              </a:ext>
            </a:extLst>
          </p:cNvPr>
          <p:cNvPicPr>
            <a:picLocks noChangeAspect="1"/>
          </p:cNvPicPr>
          <p:nvPr/>
        </p:nvPicPr>
        <p:blipFill>
          <a:blip r:embed="rId3"/>
          <a:stretch>
            <a:fillRect/>
          </a:stretch>
        </p:blipFill>
        <p:spPr>
          <a:xfrm>
            <a:off x="4879797" y="1204868"/>
            <a:ext cx="4129979" cy="2751592"/>
          </a:xfrm>
          <a:prstGeom prst="rect">
            <a:avLst/>
          </a:prstGeom>
        </p:spPr>
      </p:pic>
    </p:spTree>
    <p:extLst>
      <p:ext uri="{BB962C8B-B14F-4D97-AF65-F5344CB8AC3E}">
        <p14:creationId xmlns:p14="http://schemas.microsoft.com/office/powerpoint/2010/main" val="1815052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Manifest File: Service</a:t>
            </a:r>
          </a:p>
        </p:txBody>
      </p:sp>
      <p:sp>
        <p:nvSpPr>
          <p:cNvPr id="327" name="Shape 327"/>
          <p:cNvSpPr txBox="1"/>
          <p:nvPr/>
        </p:nvSpPr>
        <p:spPr>
          <a:xfrm>
            <a:off x="1113318" y="1112589"/>
            <a:ext cx="6763944" cy="3400687"/>
          </a:xfrm>
          <a:prstGeom prst="rect">
            <a:avLst/>
          </a:prstGeom>
          <a:noFill/>
          <a:ln>
            <a:noFill/>
          </a:ln>
        </p:spPr>
        <p:txBody>
          <a:bodyPr wrap="square" lIns="91425" tIns="91425" rIns="91425" bIns="91425" anchor="t" anchorCtr="0">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apiVersion: v1</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kind: Service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metadata: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name: my-service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spec: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selector: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app: web</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type: ClusterIP</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ports: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protocol: TCP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port: 80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targetPort: 9376</a:t>
            </a:r>
          </a:p>
        </p:txBody>
      </p:sp>
    </p:spTree>
    <p:extLst>
      <p:ext uri="{BB962C8B-B14F-4D97-AF65-F5344CB8AC3E}">
        <p14:creationId xmlns:p14="http://schemas.microsoft.com/office/powerpoint/2010/main" val="2020912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Service Types</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Proxima Nova" panose="020B0604020202020204" charset="0"/>
                <a:cs typeface="Arial"/>
                <a:sym typeface="Arial"/>
              </a:rPr>
              <a:t>ClusterIP</a:t>
            </a: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 </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Exposes the service on a cluster-internal IP. Choosing this value makes the service only reachable from within the cluster</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Proxima Nova" panose="020B0604020202020204" charset="0"/>
                <a:cs typeface="Arial"/>
                <a:sym typeface="Arial"/>
              </a:rPr>
              <a:t>NodePort</a:t>
            </a: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 </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Exposes the service on each Node’s IP at a static port (the NodePort) </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Connect from outside the cluster by requesting &lt;NodeIP&gt;:&lt;NodePort&gt;</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Proxima Nova" panose="020B0604020202020204" charset="0"/>
                <a:cs typeface="Arial"/>
                <a:sym typeface="Arial"/>
              </a:rPr>
              <a:t>LoadBalancer</a:t>
            </a: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 </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panose="020B0604020202020204" charset="0"/>
                <a:cs typeface="Arial"/>
                <a:sym typeface="Arial"/>
              </a:rPr>
              <a:t>Exposes the service externally using a cloud provider’s load balancer</a:t>
            </a:r>
          </a:p>
          <a:p>
            <a:pPr marL="0" marR="0" lvl="0" indent="0" algn="l" defTabSz="914400" rtl="0" eaLnBrk="1" fontAlgn="auto" latinLnBrk="0" hangingPunct="1">
              <a:lnSpc>
                <a:spcPct val="115000"/>
              </a:lnSpc>
              <a:spcBef>
                <a:spcPts val="60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Proxima Nova" panose="020B0604020202020204" charset="0"/>
              <a:ea typeface="Proxima Nova"/>
              <a:cs typeface="Proxima Nova"/>
              <a:sym typeface="Proxima Nova"/>
            </a:endParaRPr>
          </a:p>
          <a:p>
            <a:pPr marL="0" marR="0" lvl="0" indent="0" algn="l" defTabSz="914400" rtl="0" eaLnBrk="1" fontAlgn="auto" latinLnBrk="0" hangingPunct="1">
              <a:lnSpc>
                <a:spcPct val="115000"/>
              </a:lnSpc>
              <a:spcBef>
                <a:spcPts val="60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Proxima Nova" panose="020B0604020202020204" charset="0"/>
              <a:ea typeface="Proxima Nova"/>
              <a:cs typeface="Proxima Nova"/>
              <a:sym typeface="Proxima Nova"/>
            </a:endParaRPr>
          </a:p>
        </p:txBody>
      </p:sp>
    </p:spTree>
    <p:extLst>
      <p:ext uri="{BB962C8B-B14F-4D97-AF65-F5344CB8AC3E}">
        <p14:creationId xmlns:p14="http://schemas.microsoft.com/office/powerpoint/2010/main" val="1079008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Deployments</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Provides declarative updates for Pods and Replica Sets</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Deployment describes ”desired state”</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Can:</a:t>
            </a:r>
          </a:p>
          <a:p>
            <a:pPr marL="285750" marR="0" lvl="5"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Create deployment to rollout ReplicaSet</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Declare new state for pods (e.g. </a:t>
            </a:r>
            <a:r>
              <a:rPr kumimoji="0" lang="mr-IN" sz="1600" b="0" i="0" u="none" strike="noStrike" kern="0" cap="none" spc="0" normalizeH="0" baseline="0" noProof="0" dirty="0">
                <a:ln>
                  <a:noFill/>
                </a:ln>
                <a:solidFill>
                  <a:srgbClr val="000000"/>
                </a:solidFill>
                <a:effectLst/>
                <a:uLnTx/>
                <a:uFillTx/>
                <a:latin typeface="Proxima Nova"/>
                <a:sym typeface="Arial"/>
              </a:rPr>
              <a:t>–</a:t>
            </a:r>
            <a:r>
              <a:rPr kumimoji="0" lang="en-US" sz="1600" b="0" i="0" u="none" strike="noStrike" kern="0" cap="none" spc="0" normalizeH="0" baseline="0" noProof="0" dirty="0">
                <a:ln>
                  <a:noFill/>
                </a:ln>
                <a:solidFill>
                  <a:srgbClr val="000000"/>
                </a:solidFill>
                <a:effectLst/>
                <a:uLnTx/>
                <a:uFillTx/>
                <a:latin typeface="Proxima Nova"/>
                <a:cs typeface="Arial"/>
                <a:sym typeface="Arial"/>
              </a:rPr>
              <a:t> new imageTag)</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Rollback to earlier state</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Scale up/down</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Check rollout history</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Clean-up</a:t>
            </a:r>
          </a:p>
        </p:txBody>
      </p:sp>
    </p:spTree>
    <p:extLst>
      <p:ext uri="{BB962C8B-B14F-4D97-AF65-F5344CB8AC3E}">
        <p14:creationId xmlns:p14="http://schemas.microsoft.com/office/powerpoint/2010/main" val="3435745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Manifest File: Deployment</a:t>
            </a:r>
          </a:p>
        </p:txBody>
      </p:sp>
      <p:sp>
        <p:nvSpPr>
          <p:cNvPr id="327" name="Shape 327"/>
          <p:cNvSpPr txBox="1"/>
          <p:nvPr/>
        </p:nvSpPr>
        <p:spPr>
          <a:xfrm>
            <a:off x="1113318" y="1112589"/>
            <a:ext cx="6763944" cy="3400687"/>
          </a:xfrm>
          <a:prstGeom prst="rect">
            <a:avLst/>
          </a:prstGeom>
          <a:noFill/>
          <a:ln>
            <a:noFill/>
          </a:ln>
        </p:spPr>
        <p:txBody>
          <a:bodyPr wrap="square" lIns="91425" tIns="91425" rIns="91425" bIns="91425" anchor="t" anchorCtr="0">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apiVersion: apps/v1beta1</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kind: Deployment</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metadata:</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name: ocpweb-deploy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spec:</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replicas: 5</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template: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metadata:</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labels: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app: ocpweb</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spec:</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containers: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name: ocpweb</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image: ded101/ocpweb</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ports:</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nsolas" charset="0"/>
                <a:ea typeface="Consolas" charset="0"/>
                <a:cs typeface="Consolas" charset="0"/>
                <a:sym typeface="Arial"/>
              </a:rPr>
              <a:t>        - containerPort: 8080</a:t>
            </a:r>
          </a:p>
        </p:txBody>
      </p:sp>
    </p:spTree>
    <p:extLst>
      <p:ext uri="{BB962C8B-B14F-4D97-AF65-F5344CB8AC3E}">
        <p14:creationId xmlns:p14="http://schemas.microsoft.com/office/powerpoint/2010/main" val="3142739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Namespaces</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Allow for multiple virtual clusters backed by the same physical cluster</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Logical separation</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Namespace used in FQDN of Kubernetes services</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E.g. -  &lt;service-name&gt;.&lt;namespace-name&gt;.svc.cluster.local</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Every Kubernetes resource type is scoped to a namespace (except for nodes, persistentVolumes, etc.)</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Intended for environments with many users, teams, projects</a:t>
            </a:r>
          </a:p>
        </p:txBody>
      </p:sp>
    </p:spTree>
    <p:extLst>
      <p:ext uri="{BB962C8B-B14F-4D97-AF65-F5344CB8AC3E}">
        <p14:creationId xmlns:p14="http://schemas.microsoft.com/office/powerpoint/2010/main" val="2104885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Labels and Selectors</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Not related to CSS</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Labels are key/value pairs for any API object in Kubernetes</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”Label selectors” == queries against labels to match objects</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Use cases:</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Associating pods to a service</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Pinning workloads to specific nodes </a:t>
            </a:r>
          </a:p>
          <a:p>
            <a:pPr marL="285750" marR="0" lvl="0" indent="-285750" algn="l" defTabSz="914400" rtl="0" eaLnBrk="1" fontAlgn="auto" latinLnBrk="0" hangingPunct="1">
              <a:lnSpc>
                <a:spcPct val="115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Proxima Nova"/>
                <a:cs typeface="Arial"/>
                <a:sym typeface="Arial"/>
              </a:rPr>
              <a:t>Selecting a subset of resources</a:t>
            </a:r>
          </a:p>
        </p:txBody>
      </p:sp>
    </p:spTree>
    <p:extLst>
      <p:ext uri="{BB962C8B-B14F-4D97-AF65-F5344CB8AC3E}">
        <p14:creationId xmlns:p14="http://schemas.microsoft.com/office/powerpoint/2010/main" val="40498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CD3D-4EC7-F442-AED2-3AE9A4742814}"/>
              </a:ext>
            </a:extLst>
          </p:cNvPr>
          <p:cNvSpPr>
            <a:spLocks noGrp="1"/>
          </p:cNvSpPr>
          <p:nvPr>
            <p:ph type="title"/>
          </p:nvPr>
        </p:nvSpPr>
        <p:spPr/>
        <p:txBody>
          <a:bodyPr/>
          <a:lstStyle/>
          <a:p>
            <a:r>
              <a:rPr lang="en-US" dirty="0"/>
              <a:t>Released, &amp; Coming Soon</a:t>
            </a:r>
          </a:p>
        </p:txBody>
      </p:sp>
      <p:sp>
        <p:nvSpPr>
          <p:cNvPr id="3" name="Text Placeholder 2">
            <a:extLst>
              <a:ext uri="{FF2B5EF4-FFF2-40B4-BE49-F238E27FC236}">
                <a16:creationId xmlns:a16="http://schemas.microsoft.com/office/drawing/2014/main" id="{E8A57B45-18A2-5940-A477-171C56EC69C8}"/>
              </a:ext>
            </a:extLst>
          </p:cNvPr>
          <p:cNvSpPr>
            <a:spLocks noGrp="1"/>
          </p:cNvSpPr>
          <p:nvPr>
            <p:ph type="body" idx="1"/>
          </p:nvPr>
        </p:nvSpPr>
        <p:spPr/>
        <p:txBody>
          <a:bodyPr/>
          <a:lstStyle/>
          <a:p>
            <a:pPr marL="88900" lvl="0" indent="0">
              <a:lnSpc>
                <a:spcPct val="115000"/>
              </a:lnSpc>
              <a:spcBef>
                <a:spcPts val="0"/>
              </a:spcBef>
              <a:buClr>
                <a:srgbClr val="000000"/>
              </a:buClr>
              <a:buSzPts val="1400"/>
              <a:buNone/>
            </a:pPr>
            <a:r>
              <a:rPr lang="en-US" sz="2400" b="1" dirty="0">
                <a:sym typeface="Proxima Nova"/>
              </a:rPr>
              <a:t>Released</a:t>
            </a:r>
          </a:p>
          <a:p>
            <a:pPr marL="431800" indent="-342900">
              <a:lnSpc>
                <a:spcPct val="115000"/>
              </a:lnSpc>
              <a:spcBef>
                <a:spcPts val="0"/>
              </a:spcBef>
              <a:buClr>
                <a:srgbClr val="000000"/>
              </a:buClr>
              <a:buSzPts val="1400"/>
            </a:pPr>
            <a:r>
              <a:rPr lang="en-US" sz="2400" dirty="0">
                <a:sym typeface="Proxima Nova"/>
              </a:rPr>
              <a:t>SQL 2017 on RHEL</a:t>
            </a:r>
          </a:p>
          <a:p>
            <a:pPr marL="431800" indent="-342900">
              <a:lnSpc>
                <a:spcPct val="115000"/>
              </a:lnSpc>
              <a:spcBef>
                <a:spcPts val="0"/>
              </a:spcBef>
              <a:buClr>
                <a:srgbClr val="000000"/>
              </a:buClr>
              <a:buSzPts val="1400"/>
            </a:pPr>
            <a:r>
              <a:rPr lang="en-US" sz="2400">
                <a:sym typeface="Proxima Nova"/>
              </a:rPr>
              <a:t>SAP, </a:t>
            </a:r>
            <a:r>
              <a:rPr lang="en-US" sz="2400" dirty="0">
                <a:sym typeface="Proxima Nova"/>
              </a:rPr>
              <a:t>SAP HANA on RHEL</a:t>
            </a:r>
          </a:p>
          <a:p>
            <a:pPr marL="88900" lvl="0" indent="0">
              <a:lnSpc>
                <a:spcPct val="115000"/>
              </a:lnSpc>
              <a:spcBef>
                <a:spcPts val="0"/>
              </a:spcBef>
              <a:buClr>
                <a:srgbClr val="000000"/>
              </a:buClr>
              <a:buSzPts val="1400"/>
              <a:buNone/>
            </a:pPr>
            <a:r>
              <a:rPr lang="en-US" sz="2400" b="1" dirty="0">
                <a:sym typeface="Proxima Nova"/>
              </a:rPr>
              <a:t>Spring</a:t>
            </a:r>
          </a:p>
          <a:p>
            <a:pPr marL="381000" indent="-292100">
              <a:lnSpc>
                <a:spcPct val="115000"/>
              </a:lnSpc>
              <a:spcBef>
                <a:spcPts val="0"/>
              </a:spcBef>
              <a:buClr>
                <a:srgbClr val="000000"/>
              </a:buClr>
              <a:buSzPts val="1400"/>
              <a:buFont typeface="Proxima Nova"/>
              <a:buChar char="●"/>
            </a:pPr>
            <a:r>
              <a:rPr lang="en-US" sz="2400" dirty="0">
                <a:sym typeface="Proxima Nova"/>
              </a:rPr>
              <a:t>OpenShift Dedicated for Azure</a:t>
            </a:r>
          </a:p>
          <a:p>
            <a:pPr marL="88900" lvl="0" indent="0">
              <a:lnSpc>
                <a:spcPct val="115000"/>
              </a:lnSpc>
              <a:spcBef>
                <a:spcPts val="0"/>
              </a:spcBef>
              <a:buClr>
                <a:srgbClr val="000000"/>
              </a:buClr>
              <a:buSzPts val="1400"/>
              <a:buNone/>
            </a:pPr>
            <a:r>
              <a:rPr lang="en-US" sz="2400" b="1" dirty="0">
                <a:sym typeface="Proxima Nova"/>
              </a:rPr>
              <a:t>Summer</a:t>
            </a:r>
          </a:p>
          <a:p>
            <a:pPr marL="381000" lvl="0" indent="-292100">
              <a:lnSpc>
                <a:spcPct val="115000"/>
              </a:lnSpc>
              <a:spcBef>
                <a:spcPts val="0"/>
              </a:spcBef>
              <a:buClr>
                <a:srgbClr val="000000"/>
              </a:buClr>
              <a:buSzPts val="1400"/>
              <a:buFont typeface="Proxima Nova"/>
              <a:buChar char="●"/>
            </a:pPr>
            <a:r>
              <a:rPr lang="en-US" sz="2400" dirty="0">
                <a:sym typeface="Proxima Nova"/>
              </a:rPr>
              <a:t>Windows Server Container in OpenShift</a:t>
            </a:r>
          </a:p>
          <a:p>
            <a:pPr marL="381000" lvl="0" indent="-292100">
              <a:lnSpc>
                <a:spcPct val="115000"/>
              </a:lnSpc>
              <a:spcBef>
                <a:spcPts val="0"/>
              </a:spcBef>
              <a:buClr>
                <a:srgbClr val="000000"/>
              </a:buClr>
              <a:buSzPts val="1400"/>
              <a:buFont typeface="Proxima Nova"/>
              <a:buChar char="●"/>
            </a:pPr>
            <a:r>
              <a:rPr lang="en-US" sz="2400" dirty="0">
                <a:sym typeface="Proxima Nova"/>
              </a:rPr>
              <a:t>Support for RHEL on Azure Stack</a:t>
            </a:r>
          </a:p>
        </p:txBody>
      </p:sp>
      <p:sp>
        <p:nvSpPr>
          <p:cNvPr id="4" name="Slide Number Placeholder 3">
            <a:extLst>
              <a:ext uri="{FF2B5EF4-FFF2-40B4-BE49-F238E27FC236}">
                <a16:creationId xmlns:a16="http://schemas.microsoft.com/office/drawing/2014/main" id="{DCD90BD3-D07B-8E45-95B7-77AA1E2C756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980266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Labs 1-5</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Client Tools Setup</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Proxima Nova"/>
                <a:cs typeface="Arial"/>
                <a:sym typeface="Arial"/>
              </a:rPr>
              <a:t>OpenShift CLI</a:t>
            </a:r>
          </a:p>
          <a:p>
            <a:pPr lvl="0">
              <a:lnSpc>
                <a:spcPct val="115000"/>
              </a:lnSpc>
              <a:spcBef>
                <a:spcPts val="600"/>
              </a:spcBef>
            </a:pPr>
            <a:r>
              <a:rPr lang="en-US" dirty="0">
                <a:latin typeface="Proxima Nova"/>
              </a:rPr>
              <a:t>Step 1 </a:t>
            </a:r>
          </a:p>
          <a:p>
            <a:pPr lvl="0">
              <a:lnSpc>
                <a:spcPct val="115000"/>
              </a:lnSpc>
              <a:spcBef>
                <a:spcPts val="600"/>
              </a:spcBef>
            </a:pPr>
            <a:r>
              <a:rPr lang="en-US" dirty="0">
                <a:latin typeface="Proxima Nova"/>
              </a:rPr>
              <a:t>For all OSes, navigate to the following URL and download the client tools package: </a:t>
            </a:r>
            <a:r>
              <a:rPr lang="en-US" dirty="0">
                <a:solidFill>
                  <a:schemeClr val="accent4"/>
                </a:solidFill>
                <a:latin typeface="Proxima Nova"/>
              </a:rPr>
              <a:t>https://goo.gl/kdAaF5</a:t>
            </a:r>
            <a:r>
              <a:rPr lang="en-US" dirty="0">
                <a:solidFill>
                  <a:srgbClr val="92D050"/>
                </a:solidFill>
                <a:latin typeface="Proxima Nova"/>
              </a:rPr>
              <a:t> </a:t>
            </a:r>
          </a:p>
          <a:p>
            <a:pPr lvl="0">
              <a:lnSpc>
                <a:spcPct val="115000"/>
              </a:lnSpc>
              <a:spcBef>
                <a:spcPts val="600"/>
              </a:spcBef>
            </a:pPr>
            <a:endParaRPr lang="en-US" dirty="0">
              <a:latin typeface="Proxima Nova"/>
            </a:endParaRPr>
          </a:p>
          <a:p>
            <a:pPr lvl="0">
              <a:lnSpc>
                <a:spcPct val="115000"/>
              </a:lnSpc>
              <a:spcBef>
                <a:spcPts val="600"/>
              </a:spcBef>
            </a:pPr>
            <a:r>
              <a:rPr lang="en-US" dirty="0">
                <a:latin typeface="Proxima Nova"/>
              </a:rPr>
              <a:t>Step 2</a:t>
            </a:r>
          </a:p>
          <a:p>
            <a:pPr lvl="0">
              <a:lnSpc>
                <a:spcPct val="115000"/>
              </a:lnSpc>
              <a:spcBef>
                <a:spcPts val="600"/>
              </a:spcBef>
            </a:pPr>
            <a:r>
              <a:rPr lang="en-US" dirty="0">
                <a:latin typeface="Proxima Nova"/>
              </a:rPr>
              <a:t> For Linux and OSX users, decompress the zip file and copy the binary to the /usr/local/bin directory, or one of the paths listed in the PATH environment variable</a:t>
            </a:r>
          </a:p>
          <a:p>
            <a:pPr lvl="0">
              <a:lnSpc>
                <a:spcPct val="115000"/>
              </a:lnSpc>
              <a:spcBef>
                <a:spcPts val="600"/>
              </a:spcBef>
            </a:pPr>
            <a:r>
              <a:rPr lang="en-US" dirty="0">
                <a:latin typeface="Proxima Nova"/>
              </a:rPr>
              <a:t>For Windows users, go to http://git-scm.com/download/win to download git bash for Windows (during installation you need to specify in the selection to integrate with the command prompt). Then, unzip the OpenShift client tools compressed file and add the file path into the PATH environment variable. </a:t>
            </a:r>
            <a:endParaRPr kumimoji="0" lang="en-US" b="0" i="0" u="none" strike="noStrike" kern="0" cap="none" spc="0" normalizeH="0" baseline="0" noProof="0" dirty="0">
              <a:ln>
                <a:noFill/>
              </a:ln>
              <a:solidFill>
                <a:srgbClr val="000000"/>
              </a:solidFill>
              <a:effectLst/>
              <a:uLnTx/>
              <a:uFillTx/>
              <a:latin typeface="Proxima Nova"/>
              <a:cs typeface="Arial"/>
              <a:sym typeface="Arial"/>
            </a:endParaRPr>
          </a:p>
        </p:txBody>
      </p:sp>
    </p:spTree>
    <p:extLst>
      <p:ext uri="{BB962C8B-B14F-4D97-AF65-F5344CB8AC3E}">
        <p14:creationId xmlns:p14="http://schemas.microsoft.com/office/powerpoint/2010/main" val="3958680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Labs 1-5 Overview</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lvl="0">
              <a:lnSpc>
                <a:spcPct val="115000"/>
              </a:lnSpc>
              <a:spcBef>
                <a:spcPts val="600"/>
              </a:spcBef>
            </a:pPr>
            <a:r>
              <a:rPr kumimoji="0" lang="en-US" b="0" i="0" u="none" strike="noStrike" kern="0" cap="none" spc="0" normalizeH="0" baseline="0" noProof="0" dirty="0">
                <a:ln>
                  <a:noFill/>
                </a:ln>
                <a:solidFill>
                  <a:srgbClr val="000000"/>
                </a:solidFill>
                <a:effectLst/>
                <a:uLnTx/>
                <a:uFillTx/>
                <a:latin typeface="Proxima Nova"/>
                <a:cs typeface="Arial"/>
                <a:sym typeface="Arial"/>
              </a:rPr>
              <a:t>Link to </a:t>
            </a:r>
            <a:r>
              <a:rPr lang="en-US" dirty="0">
                <a:latin typeface="Proxima Nova"/>
              </a:rPr>
              <a:t>the labs: http://guides-labguide.apps.ocp.openshiftlabs.com </a:t>
            </a:r>
          </a:p>
          <a:p>
            <a:pPr lvl="0">
              <a:lnSpc>
                <a:spcPct val="115000"/>
              </a:lnSpc>
              <a:spcBef>
                <a:spcPts val="600"/>
              </a:spcBef>
            </a:pPr>
            <a:endParaRPr lang="en-US" b="1">
              <a:latin typeface="Proxima Nova"/>
            </a:endParaRPr>
          </a:p>
          <a:p>
            <a:pPr lvl="0">
              <a:lnSpc>
                <a:spcPct val="115000"/>
              </a:lnSpc>
              <a:spcBef>
                <a:spcPts val="600"/>
              </a:spcBef>
            </a:pPr>
            <a:r>
              <a:rPr lang="en-US" b="1">
                <a:latin typeface="Proxima Nova"/>
              </a:rPr>
              <a:t>Labs</a:t>
            </a:r>
            <a:endParaRPr lang="en-US" b="1" dirty="0">
              <a:latin typeface="Proxima Nova"/>
            </a:endParaRPr>
          </a:p>
          <a:p>
            <a:pPr lvl="0">
              <a:lnSpc>
                <a:spcPct val="115000"/>
              </a:lnSpc>
              <a:spcBef>
                <a:spcPts val="600"/>
              </a:spcBef>
            </a:pPr>
            <a:r>
              <a:rPr lang="en-US" dirty="0">
                <a:latin typeface="Proxima Nova"/>
              </a:rPr>
              <a:t>1. Setting up client tools</a:t>
            </a:r>
          </a:p>
          <a:p>
            <a:pPr lvl="0">
              <a:lnSpc>
                <a:spcPct val="115000"/>
              </a:lnSpc>
              <a:spcBef>
                <a:spcPts val="600"/>
              </a:spcBef>
            </a:pPr>
            <a:r>
              <a:rPr lang="en-US" dirty="0">
                <a:latin typeface="Proxima Nova"/>
              </a:rPr>
              <a:t>2. Create an App from a Docker image</a:t>
            </a:r>
          </a:p>
          <a:p>
            <a:pPr lvl="0">
              <a:lnSpc>
                <a:spcPct val="115000"/>
              </a:lnSpc>
              <a:spcBef>
                <a:spcPts val="600"/>
              </a:spcBef>
            </a:pPr>
            <a:r>
              <a:rPr lang="en-US" dirty="0">
                <a:latin typeface="Proxima Nova"/>
              </a:rPr>
              <a:t>3. Create an App using Docker build</a:t>
            </a:r>
          </a:p>
          <a:p>
            <a:pPr lvl="0">
              <a:lnSpc>
                <a:spcPct val="115000"/>
              </a:lnSpc>
              <a:spcBef>
                <a:spcPts val="600"/>
              </a:spcBef>
            </a:pPr>
            <a:r>
              <a:rPr lang="en-US" dirty="0">
                <a:latin typeface="Proxima Nova"/>
              </a:rPr>
              <a:t>4. Using Web Console</a:t>
            </a:r>
          </a:p>
          <a:p>
            <a:pPr lvl="0">
              <a:lnSpc>
                <a:spcPct val="115000"/>
              </a:lnSpc>
              <a:spcBef>
                <a:spcPts val="600"/>
              </a:spcBef>
            </a:pPr>
            <a:r>
              <a:rPr lang="en-US" dirty="0">
                <a:latin typeface="Proxima Nova"/>
              </a:rPr>
              <a:t>5. Creating an application using JBoss EAP builder image</a:t>
            </a:r>
          </a:p>
          <a:p>
            <a:pPr lvl="0">
              <a:lnSpc>
                <a:spcPct val="115000"/>
              </a:lnSpc>
              <a:spcBef>
                <a:spcPts val="600"/>
              </a:spcBef>
            </a:pPr>
            <a:endParaRPr kumimoji="0" lang="en-US" b="0" i="0" u="none" strike="noStrike" kern="0" cap="none" spc="0" normalizeH="0" baseline="0" noProof="0" dirty="0">
              <a:ln>
                <a:noFill/>
              </a:ln>
              <a:solidFill>
                <a:srgbClr val="000000"/>
              </a:solidFill>
              <a:effectLst/>
              <a:uLnTx/>
              <a:uFillTx/>
              <a:latin typeface="Proxima Nova"/>
              <a:cs typeface="Arial"/>
              <a:sym typeface="Arial"/>
            </a:endParaRPr>
          </a:p>
        </p:txBody>
      </p:sp>
    </p:spTree>
    <p:extLst>
      <p:ext uri="{BB962C8B-B14F-4D97-AF65-F5344CB8AC3E}">
        <p14:creationId xmlns:p14="http://schemas.microsoft.com/office/powerpoint/2010/main" val="2896816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OPENSHIFT OVERVIEW AND ARCHITECTURE REVIEW</a:t>
            </a:r>
          </a:p>
        </p:txBody>
      </p:sp>
    </p:spTree>
    <p:extLst>
      <p:ext uri="{BB962C8B-B14F-4D97-AF65-F5344CB8AC3E}">
        <p14:creationId xmlns:p14="http://schemas.microsoft.com/office/powerpoint/2010/main" val="2739717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a:spcBef>
                <a:spcPts val="0"/>
              </a:spcBef>
              <a:buClr>
                <a:srgbClr val="000000"/>
              </a:buClr>
              <a:buFont typeface="Arial"/>
              <a:buNone/>
            </a:pPr>
            <a:fld id="{00000000-1234-1234-1234-123412341234}" type="slidenum">
              <a:rPr lang="en-US"/>
              <a:t>54</a:t>
            </a:fld>
            <a:endParaRPr lang="en-US" dirty="0"/>
          </a:p>
        </p:txBody>
      </p:sp>
      <p:sp>
        <p:nvSpPr>
          <p:cNvPr id="603" name="Shape 603"/>
          <p:cNvSpPr txBox="1"/>
          <p:nvPr/>
        </p:nvSpPr>
        <p:spPr>
          <a:xfrm>
            <a:off x="1042000" y="1488875"/>
            <a:ext cx="3160500" cy="2538300"/>
          </a:xfrm>
          <a:prstGeom prst="rect">
            <a:avLst/>
          </a:prstGeom>
          <a:noFill/>
          <a:ln>
            <a:noFill/>
          </a:ln>
        </p:spPr>
        <p:txBody>
          <a:bodyPr wrap="square" lIns="91425" tIns="91425" rIns="91425" bIns="91425" anchor="t" anchorCtr="0">
            <a:noAutofit/>
          </a:bodyPr>
          <a:lstStyle/>
          <a:p>
            <a:pPr marL="0" lvl="0" indent="0" rtl="0">
              <a:lnSpc>
                <a:spcPct val="115000"/>
              </a:lnSpc>
              <a:spcBef>
                <a:spcPts val="600"/>
              </a:spcBef>
              <a:buNone/>
            </a:pPr>
            <a:r>
              <a:rPr lang="en-US" sz="1800" dirty="0">
                <a:solidFill>
                  <a:srgbClr val="000000"/>
                </a:solidFill>
                <a:latin typeface="Proxima Nova"/>
                <a:ea typeface="Proxima Nova"/>
                <a:cs typeface="Proxima Nova"/>
                <a:sym typeface="Proxima Nova"/>
              </a:rPr>
              <a:t>Container application platform based on Docker and Kubernetes for building, distributing and running containers at scale</a:t>
            </a:r>
          </a:p>
        </p:txBody>
      </p:sp>
      <p:pic>
        <p:nvPicPr>
          <p:cNvPr id="604" name="Shape 604"/>
          <p:cNvPicPr preferRelativeResize="0"/>
          <p:nvPr/>
        </p:nvPicPr>
        <p:blipFill>
          <a:blip r:embed="rId3">
            <a:alphaModFix/>
          </a:blip>
          <a:stretch>
            <a:fillRect/>
          </a:stretch>
        </p:blipFill>
        <p:spPr>
          <a:xfrm>
            <a:off x="4542525" y="1981800"/>
            <a:ext cx="3340025" cy="858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subTitle" idx="1"/>
          </p:nvPr>
        </p:nvSpPr>
        <p:spPr>
          <a:xfrm>
            <a:off x="76200" y="1881325"/>
            <a:ext cx="3228900" cy="983100"/>
          </a:xfrm>
          <a:prstGeom prst="rect">
            <a:avLst/>
          </a:prstGeom>
        </p:spPr>
        <p:txBody>
          <a:bodyPr wrap="square" lIns="91425" tIns="91425" rIns="91425" bIns="91425" anchor="ctr" anchorCtr="0">
            <a:noAutofit/>
          </a:bodyPr>
          <a:lstStyle/>
          <a:p>
            <a:pPr marL="0" lvl="0" indent="0" algn="l" rtl="0">
              <a:spcBef>
                <a:spcPts val="0"/>
              </a:spcBef>
              <a:buNone/>
            </a:pPr>
            <a:r>
              <a:rPr lang="en-US" sz="1200" b="1" dirty="0">
                <a:solidFill>
                  <a:srgbClr val="FFFFFF"/>
                </a:solidFill>
              </a:rPr>
              <a:t>HOST</a:t>
            </a:r>
          </a:p>
        </p:txBody>
      </p:sp>
      <p:sp>
        <p:nvSpPr>
          <p:cNvPr id="579" name="Shape 57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55</a:t>
            </a:fld>
            <a:endParaRPr lang="en-US" dirty="0"/>
          </a:p>
        </p:txBody>
      </p:sp>
      <p:sp>
        <p:nvSpPr>
          <p:cNvPr id="580" name="Shape 580"/>
          <p:cNvSpPr txBox="1">
            <a:spLocks noGrp="1"/>
          </p:cNvSpPr>
          <p:nvPr>
            <p:ph type="subTitle" idx="2"/>
          </p:nvPr>
        </p:nvSpPr>
        <p:spPr>
          <a:xfrm>
            <a:off x="5710325" y="1881325"/>
            <a:ext cx="3228900" cy="983100"/>
          </a:xfrm>
          <a:prstGeom prst="rect">
            <a:avLst/>
          </a:prstGeom>
        </p:spPr>
        <p:txBody>
          <a:bodyPr wrap="square" lIns="91425" tIns="91425" rIns="91425" bIns="91425" anchor="ctr" anchorCtr="0">
            <a:noAutofit/>
          </a:bodyPr>
          <a:lstStyle/>
          <a:p>
            <a:pPr marL="0" lvl="0" indent="0" rtl="0">
              <a:spcBef>
                <a:spcPts val="0"/>
              </a:spcBef>
              <a:buNone/>
            </a:pPr>
            <a:r>
              <a:rPr lang="en-US" sz="1200" b="1" dirty="0">
                <a:solidFill>
                  <a:srgbClr val="FFFFFF"/>
                </a:solidFill>
              </a:rPr>
              <a:t>MANAGEMENT</a:t>
            </a:r>
          </a:p>
        </p:txBody>
      </p:sp>
      <p:sp>
        <p:nvSpPr>
          <p:cNvPr id="581" name="Shape 581"/>
          <p:cNvSpPr txBox="1">
            <a:spLocks noGrp="1"/>
          </p:cNvSpPr>
          <p:nvPr>
            <p:ph type="subTitle" idx="3"/>
          </p:nvPr>
        </p:nvSpPr>
        <p:spPr>
          <a:xfrm>
            <a:off x="5710325" y="3123750"/>
            <a:ext cx="3228900" cy="983100"/>
          </a:xfrm>
          <a:prstGeom prst="rect">
            <a:avLst/>
          </a:prstGeom>
        </p:spPr>
        <p:txBody>
          <a:bodyPr wrap="square" lIns="91425" tIns="91425" rIns="91425" bIns="91425" anchor="ctr" anchorCtr="0">
            <a:noAutofit/>
          </a:bodyPr>
          <a:lstStyle/>
          <a:p>
            <a:pPr marL="0" lvl="0" indent="0" rtl="0">
              <a:spcBef>
                <a:spcPts val="0"/>
              </a:spcBef>
              <a:buNone/>
            </a:pPr>
            <a:r>
              <a:rPr lang="en-US" sz="1200" b="1" dirty="0">
                <a:solidFill>
                  <a:srgbClr val="FFFFFF"/>
                </a:solidFill>
              </a:rPr>
              <a:t>STORAGE</a:t>
            </a:r>
          </a:p>
        </p:txBody>
      </p:sp>
      <p:sp>
        <p:nvSpPr>
          <p:cNvPr id="582" name="Shape 582"/>
          <p:cNvSpPr txBox="1">
            <a:spLocks noGrp="1"/>
          </p:cNvSpPr>
          <p:nvPr>
            <p:ph type="subTitle" idx="4"/>
          </p:nvPr>
        </p:nvSpPr>
        <p:spPr>
          <a:xfrm>
            <a:off x="76200" y="3123750"/>
            <a:ext cx="3228900" cy="983100"/>
          </a:xfrm>
          <a:prstGeom prst="rect">
            <a:avLst/>
          </a:prstGeom>
        </p:spPr>
        <p:txBody>
          <a:bodyPr wrap="square" lIns="91425" tIns="91425" rIns="91425" bIns="91425" anchor="ctr" anchorCtr="0">
            <a:noAutofit/>
          </a:bodyPr>
          <a:lstStyle/>
          <a:p>
            <a:pPr marL="0" lvl="0" indent="0" algn="l" rtl="0">
              <a:spcBef>
                <a:spcPts val="0"/>
              </a:spcBef>
              <a:buNone/>
            </a:pPr>
            <a:r>
              <a:rPr lang="en-US" sz="1200" b="1" dirty="0"/>
              <a:t>PLATFORM</a:t>
            </a:r>
          </a:p>
        </p:txBody>
      </p:sp>
      <p:sp>
        <p:nvSpPr>
          <p:cNvPr id="583" name="Shape 58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buNone/>
            </a:pPr>
            <a:r>
              <a:rPr lang="en-US" dirty="0"/>
              <a:t>RED HAT CONTAINER SOLUTIONS</a:t>
            </a:r>
          </a:p>
        </p:txBody>
      </p:sp>
      <p:pic>
        <p:nvPicPr>
          <p:cNvPr id="584" name="Shape 584"/>
          <p:cNvPicPr preferRelativeResize="0"/>
          <p:nvPr/>
        </p:nvPicPr>
        <p:blipFill>
          <a:blip r:embed="rId3">
            <a:alphaModFix/>
          </a:blip>
          <a:stretch>
            <a:fillRect/>
          </a:stretch>
        </p:blipFill>
        <p:spPr>
          <a:xfrm>
            <a:off x="1196538" y="2202850"/>
            <a:ext cx="2116475" cy="508747"/>
          </a:xfrm>
          <a:prstGeom prst="rect">
            <a:avLst/>
          </a:prstGeom>
          <a:noFill/>
          <a:ln>
            <a:noFill/>
          </a:ln>
        </p:spPr>
      </p:pic>
      <p:pic>
        <p:nvPicPr>
          <p:cNvPr id="585" name="Shape 585"/>
          <p:cNvPicPr preferRelativeResize="0"/>
          <p:nvPr/>
        </p:nvPicPr>
        <p:blipFill>
          <a:blip r:embed="rId4">
            <a:alphaModFix/>
          </a:blip>
          <a:stretch>
            <a:fillRect/>
          </a:stretch>
        </p:blipFill>
        <p:spPr>
          <a:xfrm>
            <a:off x="1196538" y="3418163"/>
            <a:ext cx="2128058" cy="546700"/>
          </a:xfrm>
          <a:prstGeom prst="rect">
            <a:avLst/>
          </a:prstGeom>
          <a:noFill/>
          <a:ln>
            <a:noFill/>
          </a:ln>
        </p:spPr>
      </p:pic>
      <p:pic>
        <p:nvPicPr>
          <p:cNvPr id="586" name="Shape 586"/>
          <p:cNvPicPr preferRelativeResize="0"/>
          <p:nvPr/>
        </p:nvPicPr>
        <p:blipFill>
          <a:blip r:embed="rId5">
            <a:alphaModFix/>
          </a:blip>
          <a:stretch>
            <a:fillRect/>
          </a:stretch>
        </p:blipFill>
        <p:spPr>
          <a:xfrm>
            <a:off x="7092575" y="2223700"/>
            <a:ext cx="1890419" cy="393600"/>
          </a:xfrm>
          <a:prstGeom prst="rect">
            <a:avLst/>
          </a:prstGeom>
          <a:noFill/>
          <a:ln>
            <a:noFill/>
          </a:ln>
        </p:spPr>
      </p:pic>
      <p:pic>
        <p:nvPicPr>
          <p:cNvPr id="587" name="Shape 587"/>
          <p:cNvPicPr preferRelativeResize="0"/>
          <p:nvPr/>
        </p:nvPicPr>
        <p:blipFill>
          <a:blip r:embed="rId6">
            <a:alphaModFix/>
          </a:blip>
          <a:stretch>
            <a:fillRect/>
          </a:stretch>
        </p:blipFill>
        <p:spPr>
          <a:xfrm>
            <a:off x="7092575" y="3447075"/>
            <a:ext cx="1278731" cy="393600"/>
          </a:xfrm>
          <a:prstGeom prst="rect">
            <a:avLst/>
          </a:prstGeom>
          <a:noFill/>
          <a:ln>
            <a:noFill/>
          </a:ln>
        </p:spPr>
      </p:pic>
      <p:pic>
        <p:nvPicPr>
          <p:cNvPr id="588" name="Shape 588"/>
          <p:cNvPicPr preferRelativeResize="0"/>
          <p:nvPr/>
        </p:nvPicPr>
        <p:blipFill>
          <a:blip r:embed="rId7">
            <a:alphaModFix/>
          </a:blip>
          <a:stretch>
            <a:fillRect/>
          </a:stretch>
        </p:blipFill>
        <p:spPr>
          <a:xfrm>
            <a:off x="3494500" y="2051438"/>
            <a:ext cx="795275" cy="795275"/>
          </a:xfrm>
          <a:prstGeom prst="rect">
            <a:avLst/>
          </a:prstGeom>
          <a:noFill/>
          <a:ln>
            <a:noFill/>
          </a:ln>
        </p:spPr>
      </p:pic>
      <p:pic>
        <p:nvPicPr>
          <p:cNvPr id="589" name="Shape 589"/>
          <p:cNvPicPr preferRelativeResize="0"/>
          <p:nvPr/>
        </p:nvPicPr>
        <p:blipFill>
          <a:blip r:embed="rId8">
            <a:alphaModFix/>
          </a:blip>
          <a:stretch>
            <a:fillRect/>
          </a:stretch>
        </p:blipFill>
        <p:spPr>
          <a:xfrm>
            <a:off x="4848825" y="2051438"/>
            <a:ext cx="795275" cy="795275"/>
          </a:xfrm>
          <a:prstGeom prst="rect">
            <a:avLst/>
          </a:prstGeom>
          <a:noFill/>
          <a:ln>
            <a:noFill/>
          </a:ln>
        </p:spPr>
      </p:pic>
      <p:pic>
        <p:nvPicPr>
          <p:cNvPr id="590" name="Shape 590"/>
          <p:cNvPicPr preferRelativeResize="0"/>
          <p:nvPr/>
        </p:nvPicPr>
        <p:blipFill>
          <a:blip r:embed="rId9">
            <a:alphaModFix/>
          </a:blip>
          <a:stretch>
            <a:fillRect/>
          </a:stretch>
        </p:blipFill>
        <p:spPr>
          <a:xfrm>
            <a:off x="4848824" y="3293866"/>
            <a:ext cx="795275" cy="795275"/>
          </a:xfrm>
          <a:prstGeom prst="rect">
            <a:avLst/>
          </a:prstGeom>
          <a:noFill/>
          <a:ln>
            <a:noFill/>
          </a:ln>
        </p:spPr>
      </p:pic>
      <p:pic>
        <p:nvPicPr>
          <p:cNvPr id="591" name="Shape 591"/>
          <p:cNvPicPr preferRelativeResize="0"/>
          <p:nvPr/>
        </p:nvPicPr>
        <p:blipFill>
          <a:blip r:embed="rId10">
            <a:alphaModFix/>
          </a:blip>
          <a:stretch>
            <a:fillRect/>
          </a:stretch>
        </p:blipFill>
        <p:spPr>
          <a:xfrm>
            <a:off x="3494500" y="3293863"/>
            <a:ext cx="795275" cy="795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Shape 60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56</a:t>
            </a:fld>
            <a:endParaRPr lang="en-US" dirty="0"/>
          </a:p>
        </p:txBody>
      </p:sp>
      <p:sp>
        <p:nvSpPr>
          <p:cNvPr id="610" name="Shape 610"/>
          <p:cNvSpPr txBox="1"/>
          <p:nvPr/>
        </p:nvSpPr>
        <p:spPr>
          <a:xfrm>
            <a:off x="1044024" y="724650"/>
            <a:ext cx="16833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Self-Service</a:t>
            </a:r>
          </a:p>
        </p:txBody>
      </p:sp>
      <p:sp>
        <p:nvSpPr>
          <p:cNvPr id="611" name="Shape 611"/>
          <p:cNvSpPr txBox="1"/>
          <p:nvPr/>
        </p:nvSpPr>
        <p:spPr>
          <a:xfrm>
            <a:off x="307700" y="1480925"/>
            <a:ext cx="18498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Multi-language</a:t>
            </a:r>
          </a:p>
        </p:txBody>
      </p:sp>
      <p:sp>
        <p:nvSpPr>
          <p:cNvPr id="612" name="Shape 612"/>
          <p:cNvSpPr txBox="1"/>
          <p:nvPr/>
        </p:nvSpPr>
        <p:spPr>
          <a:xfrm>
            <a:off x="573125" y="2254125"/>
            <a:ext cx="15465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Automation</a:t>
            </a:r>
          </a:p>
        </p:txBody>
      </p:sp>
      <p:sp>
        <p:nvSpPr>
          <p:cNvPr id="613" name="Shape 613"/>
          <p:cNvSpPr txBox="1"/>
          <p:nvPr/>
        </p:nvSpPr>
        <p:spPr>
          <a:xfrm>
            <a:off x="248825" y="3163994"/>
            <a:ext cx="15915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Collaboration</a:t>
            </a:r>
          </a:p>
        </p:txBody>
      </p:sp>
      <p:sp>
        <p:nvSpPr>
          <p:cNvPr id="614" name="Shape 614"/>
          <p:cNvSpPr txBox="1"/>
          <p:nvPr/>
        </p:nvSpPr>
        <p:spPr>
          <a:xfrm>
            <a:off x="1044025" y="3845475"/>
            <a:ext cx="15363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Multi-tenant</a:t>
            </a:r>
          </a:p>
        </p:txBody>
      </p:sp>
      <p:sp>
        <p:nvSpPr>
          <p:cNvPr id="615" name="Shape 615"/>
          <p:cNvSpPr txBox="1"/>
          <p:nvPr/>
        </p:nvSpPr>
        <p:spPr>
          <a:xfrm>
            <a:off x="6744675" y="717225"/>
            <a:ext cx="19794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Standards-based</a:t>
            </a:r>
          </a:p>
        </p:txBody>
      </p:sp>
      <p:sp>
        <p:nvSpPr>
          <p:cNvPr id="616" name="Shape 616"/>
          <p:cNvSpPr txBox="1"/>
          <p:nvPr/>
        </p:nvSpPr>
        <p:spPr>
          <a:xfrm>
            <a:off x="7227065" y="1509669"/>
            <a:ext cx="12807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Web-scale</a:t>
            </a:r>
          </a:p>
        </p:txBody>
      </p:sp>
      <p:sp>
        <p:nvSpPr>
          <p:cNvPr id="617" name="Shape 617"/>
          <p:cNvSpPr txBox="1"/>
          <p:nvPr/>
        </p:nvSpPr>
        <p:spPr>
          <a:xfrm>
            <a:off x="7119052" y="2219590"/>
            <a:ext cx="15465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Open Source</a:t>
            </a:r>
          </a:p>
        </p:txBody>
      </p:sp>
      <p:sp>
        <p:nvSpPr>
          <p:cNvPr id="618" name="Shape 618"/>
          <p:cNvSpPr txBox="1"/>
          <p:nvPr/>
        </p:nvSpPr>
        <p:spPr>
          <a:xfrm>
            <a:off x="7008976" y="3076900"/>
            <a:ext cx="20589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Enterprise Grade</a:t>
            </a:r>
          </a:p>
        </p:txBody>
      </p:sp>
      <p:sp>
        <p:nvSpPr>
          <p:cNvPr id="619" name="Shape 619"/>
          <p:cNvSpPr txBox="1"/>
          <p:nvPr/>
        </p:nvSpPr>
        <p:spPr>
          <a:xfrm>
            <a:off x="6490960" y="3883138"/>
            <a:ext cx="959400" cy="423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1800" dirty="0">
                <a:solidFill>
                  <a:srgbClr val="434343"/>
                </a:solidFill>
                <a:latin typeface="Overpass"/>
                <a:ea typeface="Overpass"/>
                <a:cs typeface="Overpass"/>
                <a:sym typeface="Overpass"/>
              </a:rPr>
              <a:t>Secure</a:t>
            </a:r>
          </a:p>
        </p:txBody>
      </p:sp>
      <p:pic>
        <p:nvPicPr>
          <p:cNvPr id="620" name="Shape 620"/>
          <p:cNvPicPr preferRelativeResize="0"/>
          <p:nvPr/>
        </p:nvPicPr>
        <p:blipFill>
          <a:blip r:embed="rId3">
            <a:alphaModFix/>
          </a:blip>
          <a:stretch>
            <a:fillRect/>
          </a:stretch>
        </p:blipFill>
        <p:spPr>
          <a:xfrm>
            <a:off x="1943503" y="679153"/>
            <a:ext cx="5154699" cy="37038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5" name="Shape 635"/>
          <p:cNvPicPr preferRelativeResize="0"/>
          <p:nvPr/>
        </p:nvPicPr>
        <p:blipFill rotWithShape="1">
          <a:blip r:embed="rId3">
            <a:alphaModFix/>
          </a:blip>
          <a:srcRect/>
          <a:stretch/>
        </p:blipFill>
        <p:spPr>
          <a:xfrm>
            <a:off x="12614" y="656575"/>
            <a:ext cx="8965800" cy="4037400"/>
          </a:xfrm>
          <a:prstGeom prst="rect">
            <a:avLst/>
          </a:prstGeom>
          <a:noFill/>
          <a:ln>
            <a:noFill/>
          </a:ln>
        </p:spPr>
      </p:pic>
      <p:sp>
        <p:nvSpPr>
          <p:cNvPr id="633" name="Shape 633"/>
          <p:cNvSpPr txBox="1"/>
          <p:nvPr/>
        </p:nvSpPr>
        <p:spPr>
          <a:xfrm>
            <a:off x="2013600" y="153206"/>
            <a:ext cx="51168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634" name="Shape 634"/>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algn="ctr">
              <a:buClr>
                <a:srgbClr val="434343"/>
              </a:buClr>
            </a:pPr>
            <a:r>
              <a:rPr lang="en" sz="2800" dirty="0">
                <a:solidFill>
                  <a:srgbClr val="000000"/>
                </a:solidFill>
                <a:latin typeface="Proxima Nova"/>
              </a:rPr>
              <a:t>Community Powered Innovation</a:t>
            </a:r>
            <a:endParaRPr sz="2800" dirty="0">
              <a:solidFill>
                <a:srgbClr val="000000"/>
              </a:solidFill>
              <a:latin typeface="Proxima Nova"/>
            </a:endParaRPr>
          </a:p>
        </p:txBody>
      </p:sp>
    </p:spTree>
    <p:extLst>
      <p:ext uri="{BB962C8B-B14F-4D97-AF65-F5344CB8AC3E}">
        <p14:creationId xmlns:p14="http://schemas.microsoft.com/office/powerpoint/2010/main" val="126769914"/>
      </p:ext>
    </p:extLst>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58</a:t>
            </a:fld>
            <a:endParaRPr lang="en-US" dirty="0"/>
          </a:p>
        </p:txBody>
      </p:sp>
      <p:sp>
        <p:nvSpPr>
          <p:cNvPr id="639" name="Shape 639"/>
          <p:cNvSpPr txBox="1"/>
          <p:nvPr/>
        </p:nvSpPr>
        <p:spPr>
          <a:xfrm>
            <a:off x="685800" y="-304800"/>
            <a:ext cx="7772400" cy="1028700"/>
          </a:xfrm>
          <a:prstGeom prst="rect">
            <a:avLst/>
          </a:prstGeom>
          <a:noFill/>
          <a:ln>
            <a:noFill/>
          </a:ln>
        </p:spPr>
        <p:txBody>
          <a:bodyPr wrap="square" lIns="91425" tIns="91425" rIns="91425" bIns="91425" anchor="b" anchorCtr="0">
            <a:noAutofit/>
          </a:bodyPr>
          <a:lstStyle/>
          <a:p>
            <a:pPr marL="0" lvl="0" indent="0" algn="ctr" rtl="0">
              <a:spcBef>
                <a:spcPts val="0"/>
              </a:spcBef>
              <a:buNone/>
            </a:pPr>
            <a:r>
              <a:rPr lang="en-US" sz="2800" dirty="0">
                <a:latin typeface="Proxima Nova"/>
                <a:ea typeface="Proxima Nova"/>
                <a:cs typeface="Proxima Nova"/>
                <a:sym typeface="Proxima Nova"/>
              </a:rPr>
              <a:t>Reference Architecture</a:t>
            </a:r>
          </a:p>
        </p:txBody>
      </p:sp>
      <p:pic>
        <p:nvPicPr>
          <p:cNvPr id="4098" name="Picture 2" descr="OSE on Azure">
            <a:extLst>
              <a:ext uri="{FF2B5EF4-FFF2-40B4-BE49-F238E27FC236}">
                <a16:creationId xmlns:a16="http://schemas.microsoft.com/office/drawing/2014/main" id="{FCC6FA5B-0964-4268-B2C5-BC8C0B810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3" y="723900"/>
            <a:ext cx="7840133" cy="393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59</a:t>
            </a:fld>
            <a:endParaRPr lang="en-US" dirty="0"/>
          </a:p>
        </p:txBody>
      </p:sp>
      <p:sp>
        <p:nvSpPr>
          <p:cNvPr id="627" name="Shape 627"/>
          <p:cNvSpPr txBox="1"/>
          <p:nvPr/>
        </p:nvSpPr>
        <p:spPr>
          <a:xfrm>
            <a:off x="2444676" y="3477867"/>
            <a:ext cx="2480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Infrastructure Automation &amp; Cockpit</a:t>
            </a:r>
          </a:p>
        </p:txBody>
      </p:sp>
      <p:sp>
        <p:nvSpPr>
          <p:cNvPr id="628" name="Shape 628"/>
          <p:cNvSpPr/>
          <p:nvPr/>
        </p:nvSpPr>
        <p:spPr>
          <a:xfrm>
            <a:off x="953102" y="3775701"/>
            <a:ext cx="4185600" cy="867000"/>
          </a:xfrm>
          <a:prstGeom prst="rect">
            <a:avLst/>
          </a:prstGeom>
          <a:solidFill>
            <a:srgbClr val="E0233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29" name="Shape 629"/>
          <p:cNvSpPr/>
          <p:nvPr/>
        </p:nvSpPr>
        <p:spPr>
          <a:xfrm>
            <a:off x="2054688" y="3812919"/>
            <a:ext cx="3043500" cy="792600"/>
          </a:xfrm>
          <a:prstGeom prst="rect">
            <a:avLst/>
          </a:prstGeom>
          <a:solidFill>
            <a:srgbClr val="951C1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0" name="Shape 630"/>
          <p:cNvSpPr/>
          <p:nvPr/>
        </p:nvSpPr>
        <p:spPr>
          <a:xfrm>
            <a:off x="2098307" y="4395375"/>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1" name="Shape 631"/>
          <p:cNvSpPr/>
          <p:nvPr/>
        </p:nvSpPr>
        <p:spPr>
          <a:xfrm>
            <a:off x="2115682" y="4001465"/>
            <a:ext cx="2933700" cy="3609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2" name="Shape 632"/>
          <p:cNvSpPr txBox="1"/>
          <p:nvPr/>
        </p:nvSpPr>
        <p:spPr>
          <a:xfrm>
            <a:off x="2526269" y="4042266"/>
            <a:ext cx="2100600" cy="299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Runtime &amp; Packaging</a:t>
            </a:r>
          </a:p>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a:t>
            </a:r>
            <a:r>
              <a:rPr lang="en-US" sz="1000" dirty="0">
                <a:solidFill>
                  <a:srgbClr val="F3F3F3"/>
                </a:solidFill>
                <a:latin typeface="Proxima Nova"/>
                <a:ea typeface="Proxima Nova"/>
                <a:cs typeface="Proxima Nova"/>
                <a:sym typeface="Proxima Nova"/>
              </a:rPr>
              <a:t>d</a:t>
            </a:r>
            <a:r>
              <a:rPr lang="en-US" sz="1000" b="0" i="0" u="none" strike="noStrike" cap="none" dirty="0">
                <a:solidFill>
                  <a:srgbClr val="F3F3F3"/>
                </a:solidFill>
                <a:latin typeface="Proxima Nova"/>
                <a:ea typeface="Proxima Nova"/>
                <a:cs typeface="Proxima Nova"/>
                <a:sym typeface="Proxima Nova"/>
              </a:rPr>
              <a:t>ocker)</a:t>
            </a:r>
          </a:p>
        </p:txBody>
      </p:sp>
      <p:sp>
        <p:nvSpPr>
          <p:cNvPr id="633" name="Shape 633"/>
          <p:cNvSpPr txBox="1"/>
          <p:nvPr/>
        </p:nvSpPr>
        <p:spPr>
          <a:xfrm>
            <a:off x="2741969" y="3783829"/>
            <a:ext cx="17703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1" i="0" u="none" strike="noStrike" cap="none" dirty="0">
                <a:solidFill>
                  <a:srgbClr val="F3F3F3"/>
                </a:solidFill>
                <a:latin typeface="Proxima Nova"/>
                <a:ea typeface="Proxima Nova"/>
                <a:cs typeface="Proxima Nova"/>
                <a:sym typeface="Proxima Nova"/>
              </a:rPr>
              <a:t>Enterprise Container Host</a:t>
            </a:r>
          </a:p>
        </p:txBody>
      </p:sp>
      <p:pic>
        <p:nvPicPr>
          <p:cNvPr id="634" name="Shape 634"/>
          <p:cNvPicPr preferRelativeResize="0"/>
          <p:nvPr/>
        </p:nvPicPr>
        <p:blipFill rotWithShape="1">
          <a:blip r:embed="rId3">
            <a:alphaModFix/>
          </a:blip>
          <a:srcRect/>
          <a:stretch/>
        </p:blipFill>
        <p:spPr>
          <a:xfrm>
            <a:off x="1034350" y="3986992"/>
            <a:ext cx="913800" cy="444300"/>
          </a:xfrm>
          <a:prstGeom prst="rect">
            <a:avLst/>
          </a:prstGeom>
          <a:noFill/>
          <a:ln>
            <a:noFill/>
          </a:ln>
        </p:spPr>
      </p:pic>
      <p:sp>
        <p:nvSpPr>
          <p:cNvPr id="635" name="Shape 635"/>
          <p:cNvSpPr/>
          <p:nvPr/>
        </p:nvSpPr>
        <p:spPr>
          <a:xfrm>
            <a:off x="3577931" y="4395181"/>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6" name="Shape 636"/>
          <p:cNvSpPr txBox="1"/>
          <p:nvPr/>
        </p:nvSpPr>
        <p:spPr>
          <a:xfrm>
            <a:off x="3548100" y="4403983"/>
            <a:ext cx="15132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Red Hat Enterprise Linux</a:t>
            </a:r>
          </a:p>
        </p:txBody>
      </p:sp>
      <p:sp>
        <p:nvSpPr>
          <p:cNvPr id="637" name="Shape 637"/>
          <p:cNvSpPr txBox="1"/>
          <p:nvPr/>
        </p:nvSpPr>
        <p:spPr>
          <a:xfrm>
            <a:off x="2398260" y="4403983"/>
            <a:ext cx="8538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Atomic Host</a:t>
            </a:r>
          </a:p>
        </p:txBody>
      </p:sp>
      <p:sp>
        <p:nvSpPr>
          <p:cNvPr id="638" name="Shape 638"/>
          <p:cNvSpPr txBox="1"/>
          <p:nvPr/>
        </p:nvSpPr>
        <p:spPr>
          <a:xfrm>
            <a:off x="5296125" y="3782775"/>
            <a:ext cx="3338400" cy="830700"/>
          </a:xfrm>
          <a:prstGeom prst="rect">
            <a:avLst/>
          </a:prstGeom>
          <a:noFill/>
          <a:ln>
            <a:noFill/>
          </a:ln>
        </p:spPr>
        <p:txBody>
          <a:bodyPr wrap="square" lIns="91425" tIns="91425" rIns="91425" bIns="91425" anchor="t" anchorCtr="0">
            <a:noAutofit/>
          </a:bodyPr>
          <a:lstStyle/>
          <a:p>
            <a:pPr marL="0" marR="0" lvl="0" indent="0" rtl="0">
              <a:lnSpc>
                <a:spcPct val="100000"/>
              </a:lnSpc>
              <a:spcBef>
                <a:spcPts val="0"/>
              </a:spcBef>
              <a:spcAft>
                <a:spcPts val="0"/>
              </a:spcAft>
              <a:buClr>
                <a:srgbClr val="434343"/>
              </a:buClr>
              <a:buFont typeface="Proxima Nova"/>
              <a:buNone/>
            </a:pPr>
            <a:r>
              <a:rPr lang="en-US" sz="1800" i="0" u="none" strike="noStrike" cap="none" dirty="0">
                <a:latin typeface="Proxima Nova"/>
                <a:ea typeface="Proxima Nova"/>
                <a:cs typeface="Proxima Nova"/>
                <a:sym typeface="Proxima Nova"/>
              </a:rPr>
              <a:t>Trusted by Fortune Global 500 companies</a:t>
            </a:r>
          </a:p>
        </p:txBody>
      </p:sp>
      <p:sp>
        <p:nvSpPr>
          <p:cNvPr id="639" name="Shape 639"/>
          <p:cNvSpPr txBox="1"/>
          <p:nvPr/>
        </p:nvSpPr>
        <p:spPr>
          <a:xfrm>
            <a:off x="685800" y="-304800"/>
            <a:ext cx="7772400" cy="1028700"/>
          </a:xfrm>
          <a:prstGeom prst="rect">
            <a:avLst/>
          </a:prstGeom>
          <a:noFill/>
          <a:ln>
            <a:noFill/>
          </a:ln>
        </p:spPr>
        <p:txBody>
          <a:bodyPr wrap="square" lIns="91425" tIns="91425" rIns="91425" bIns="91425" anchor="b" anchorCtr="0">
            <a:noAutofit/>
          </a:bodyPr>
          <a:lstStyle/>
          <a:p>
            <a:pPr marL="0" lvl="0" indent="0" algn="ctr" rtl="0">
              <a:spcBef>
                <a:spcPts val="0"/>
              </a:spcBef>
              <a:buNone/>
            </a:pPr>
            <a:r>
              <a:rPr lang="en-US" sz="2800" dirty="0">
                <a:latin typeface="Proxima Nova"/>
                <a:ea typeface="Proxima Nova"/>
                <a:cs typeface="Proxima Nova"/>
                <a:sym typeface="Proxima Nova"/>
              </a:rPr>
              <a:t>OPENSHIFT CONTAINER PLATFORM</a:t>
            </a:r>
          </a:p>
        </p:txBody>
      </p:sp>
    </p:spTree>
    <p:extLst>
      <p:ext uri="{BB962C8B-B14F-4D97-AF65-F5344CB8AC3E}">
        <p14:creationId xmlns:p14="http://schemas.microsoft.com/office/powerpoint/2010/main" val="412806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4FA805-2D62-4840-AD49-5356B1FCF9DB}"/>
              </a:ext>
            </a:extLst>
          </p:cNvPr>
          <p:cNvSpPr>
            <a:spLocks noGrp="1"/>
          </p:cNvSpPr>
          <p:nvPr>
            <p:ph type="body" idx="15"/>
          </p:nvPr>
        </p:nvSpPr>
        <p:spPr/>
        <p:txBody>
          <a:bodyPr>
            <a:noAutofit/>
          </a:bodyPr>
          <a:lstStyle/>
          <a:p>
            <a:r>
              <a:rPr lang="en-US" sz="1400" dirty="0"/>
              <a:t>ERIC WEBB</a:t>
            </a:r>
          </a:p>
        </p:txBody>
      </p:sp>
      <p:sp>
        <p:nvSpPr>
          <p:cNvPr id="4" name="Text Placeholder 3">
            <a:extLst>
              <a:ext uri="{FF2B5EF4-FFF2-40B4-BE49-F238E27FC236}">
                <a16:creationId xmlns:a16="http://schemas.microsoft.com/office/drawing/2014/main" id="{8269D6B6-9B3A-430E-A81B-91CE7D2A8231}"/>
              </a:ext>
            </a:extLst>
          </p:cNvPr>
          <p:cNvSpPr>
            <a:spLocks noGrp="1"/>
          </p:cNvSpPr>
          <p:nvPr>
            <p:ph type="body" idx="20"/>
          </p:nvPr>
        </p:nvSpPr>
        <p:spPr>
          <a:xfrm>
            <a:off x="3335350" y="4232023"/>
            <a:ext cx="2473300" cy="602483"/>
          </a:xfrm>
        </p:spPr>
        <p:txBody>
          <a:bodyPr>
            <a:normAutofit fontScale="77500" lnSpcReduction="20000"/>
          </a:bodyPr>
          <a:lstStyle/>
          <a:p>
            <a:r>
              <a:rPr lang="en-US" dirty="0"/>
              <a:t>National Cloud Solution Manager</a:t>
            </a:r>
          </a:p>
          <a:p>
            <a:r>
              <a:rPr lang="en-US" dirty="0"/>
              <a:t>@</a:t>
            </a:r>
            <a:r>
              <a:rPr lang="en-US" dirty="0" err="1"/>
              <a:t>ericcwebb</a:t>
            </a:r>
            <a:endParaRPr lang="en-US" dirty="0"/>
          </a:p>
        </p:txBody>
      </p:sp>
      <p:sp>
        <p:nvSpPr>
          <p:cNvPr id="5" name="Title 4">
            <a:extLst>
              <a:ext uri="{FF2B5EF4-FFF2-40B4-BE49-F238E27FC236}">
                <a16:creationId xmlns:a16="http://schemas.microsoft.com/office/drawing/2014/main" id="{E4CF829D-87CA-4637-AB23-E92D8B72FB86}"/>
              </a:ext>
            </a:extLst>
          </p:cNvPr>
          <p:cNvSpPr>
            <a:spLocks noGrp="1"/>
          </p:cNvSpPr>
          <p:nvPr>
            <p:ph type="title"/>
          </p:nvPr>
        </p:nvSpPr>
        <p:spPr/>
        <p:txBody>
          <a:bodyPr/>
          <a:lstStyle/>
          <a:p>
            <a:r>
              <a:rPr lang="en-US" dirty="0"/>
              <a:t>ABOUT ME</a:t>
            </a:r>
          </a:p>
        </p:txBody>
      </p:sp>
      <p:pic>
        <p:nvPicPr>
          <p:cNvPr id="9" name="Picture Placeholder 8" descr="A person smiling for the camera&#10;&#10;Description generated with very high confidence">
            <a:extLst>
              <a:ext uri="{FF2B5EF4-FFF2-40B4-BE49-F238E27FC236}">
                <a16:creationId xmlns:a16="http://schemas.microsoft.com/office/drawing/2014/main" id="{755B1AED-2E37-4148-B282-79D9669F325A}"/>
              </a:ext>
            </a:extLst>
          </p:cNvPr>
          <p:cNvPicPr>
            <a:picLocks noGrp="1" noChangeAspect="1"/>
          </p:cNvPicPr>
          <p:nvPr>
            <p:ph type="pic" sz="quarter" idx="23"/>
          </p:nvPr>
        </p:nvPicPr>
        <p:blipFill>
          <a:blip r:embed="rId2"/>
          <a:srcRect l="3424" r="3424"/>
          <a:stretch>
            <a:fillRect/>
          </a:stretch>
        </p:blipFill>
        <p:spPr/>
      </p:pic>
    </p:spTree>
    <p:extLst>
      <p:ext uri="{BB962C8B-B14F-4D97-AF65-F5344CB8AC3E}">
        <p14:creationId xmlns:p14="http://schemas.microsoft.com/office/powerpoint/2010/main" val="1903495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60</a:t>
            </a:fld>
            <a:endParaRPr lang="en-US" dirty="0"/>
          </a:p>
        </p:txBody>
      </p:sp>
      <p:sp>
        <p:nvSpPr>
          <p:cNvPr id="646" name="Shape 646"/>
          <p:cNvSpPr txBox="1"/>
          <p:nvPr/>
        </p:nvSpPr>
        <p:spPr>
          <a:xfrm>
            <a:off x="2109841" y="2457121"/>
            <a:ext cx="2933400" cy="243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OpenShift Application Lifecycle Management</a:t>
            </a:r>
          </a:p>
        </p:txBody>
      </p:sp>
      <p:sp>
        <p:nvSpPr>
          <p:cNvPr id="647" name="Shape 647"/>
          <p:cNvSpPr/>
          <p:nvPr/>
        </p:nvSpPr>
        <p:spPr>
          <a:xfrm>
            <a:off x="953103" y="2838605"/>
            <a:ext cx="4185600" cy="867000"/>
          </a:xfrm>
          <a:prstGeom prst="rect">
            <a:avLst/>
          </a:prstGeom>
          <a:solidFill>
            <a:srgbClr val="029ACC"/>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48" name="Shape 648"/>
          <p:cNvSpPr/>
          <p:nvPr/>
        </p:nvSpPr>
        <p:spPr>
          <a:xfrm>
            <a:off x="2054702" y="3458296"/>
            <a:ext cx="30435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49" name="Shape 649"/>
          <p:cNvSpPr txBox="1"/>
          <p:nvPr/>
        </p:nvSpPr>
        <p:spPr>
          <a:xfrm>
            <a:off x="2444676" y="3477867"/>
            <a:ext cx="2480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Infrastructure Automation &amp; Cockpit</a:t>
            </a:r>
          </a:p>
        </p:txBody>
      </p:sp>
      <p:sp>
        <p:nvSpPr>
          <p:cNvPr id="650" name="Shape 650"/>
          <p:cNvSpPr/>
          <p:nvPr/>
        </p:nvSpPr>
        <p:spPr>
          <a:xfrm>
            <a:off x="205349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51" name="Shape 651"/>
          <p:cNvSpPr txBox="1"/>
          <p:nvPr/>
        </p:nvSpPr>
        <p:spPr>
          <a:xfrm>
            <a:off x="2011685" y="3242070"/>
            <a:ext cx="693300" cy="141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Networking</a:t>
            </a:r>
          </a:p>
        </p:txBody>
      </p:sp>
      <p:sp>
        <p:nvSpPr>
          <p:cNvPr id="652" name="Shape 652"/>
          <p:cNvSpPr/>
          <p:nvPr/>
        </p:nvSpPr>
        <p:spPr>
          <a:xfrm>
            <a:off x="2670143"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53" name="Shape 653"/>
          <p:cNvSpPr/>
          <p:nvPr/>
        </p:nvSpPr>
        <p:spPr>
          <a:xfrm>
            <a:off x="3269420"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54" name="Shape 654"/>
          <p:cNvSpPr/>
          <p:nvPr/>
        </p:nvSpPr>
        <p:spPr>
          <a:xfrm>
            <a:off x="388607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55" name="Shape 655"/>
          <p:cNvSpPr/>
          <p:nvPr/>
        </p:nvSpPr>
        <p:spPr>
          <a:xfrm>
            <a:off x="4502724"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56" name="Shape 656"/>
          <p:cNvSpPr txBox="1"/>
          <p:nvPr/>
        </p:nvSpPr>
        <p:spPr>
          <a:xfrm>
            <a:off x="2638288"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Storage</a:t>
            </a:r>
          </a:p>
        </p:txBody>
      </p:sp>
      <p:sp>
        <p:nvSpPr>
          <p:cNvPr id="657" name="Shape 657"/>
          <p:cNvSpPr txBox="1"/>
          <p:nvPr/>
        </p:nvSpPr>
        <p:spPr>
          <a:xfrm>
            <a:off x="3242279"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Registry</a:t>
            </a:r>
          </a:p>
        </p:txBody>
      </p:sp>
      <p:sp>
        <p:nvSpPr>
          <p:cNvPr id="658" name="Shape 658"/>
          <p:cNvSpPr txBox="1"/>
          <p:nvPr/>
        </p:nvSpPr>
        <p:spPr>
          <a:xfrm>
            <a:off x="3933771" y="3207636"/>
            <a:ext cx="5100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Logs &amp; </a:t>
            </a:r>
          </a:p>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Metrics</a:t>
            </a:r>
          </a:p>
        </p:txBody>
      </p:sp>
      <p:sp>
        <p:nvSpPr>
          <p:cNvPr id="659" name="Shape 659"/>
          <p:cNvSpPr txBox="1"/>
          <p:nvPr/>
        </p:nvSpPr>
        <p:spPr>
          <a:xfrm>
            <a:off x="4464107" y="3155964"/>
            <a:ext cx="648900" cy="314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Security</a:t>
            </a:r>
          </a:p>
        </p:txBody>
      </p:sp>
      <p:sp>
        <p:nvSpPr>
          <p:cNvPr id="660" name="Shape 660"/>
          <p:cNvSpPr/>
          <p:nvPr/>
        </p:nvSpPr>
        <p:spPr>
          <a:xfrm>
            <a:off x="2054108" y="2867328"/>
            <a:ext cx="3043500" cy="3144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61" name="Shape 661"/>
          <p:cNvSpPr txBox="1"/>
          <p:nvPr/>
        </p:nvSpPr>
        <p:spPr>
          <a:xfrm>
            <a:off x="2078863" y="2882457"/>
            <a:ext cx="2995200" cy="2658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Orchestration &amp; Cluster Management</a:t>
            </a:r>
          </a:p>
          <a:p>
            <a:pPr marL="0" marR="0" lvl="0" indent="0" algn="ctr" rtl="0">
              <a:lnSpc>
                <a:spcPct val="100000"/>
              </a:lnSpc>
              <a:spcBef>
                <a:spcPts val="0"/>
              </a:spcBef>
              <a:spcAft>
                <a:spcPts val="0"/>
              </a:spcAft>
              <a:buClr>
                <a:srgbClr val="F3F3F3"/>
              </a:buClr>
              <a:buFont typeface="Proxima Nova"/>
              <a:buNone/>
            </a:pPr>
            <a:r>
              <a:rPr lang="en-US" sz="800" b="0" i="0" u="none" strike="noStrike" cap="none" dirty="0">
                <a:solidFill>
                  <a:srgbClr val="F3F3F3"/>
                </a:solidFill>
                <a:latin typeface="Proxima Nova"/>
                <a:ea typeface="Proxima Nova"/>
                <a:cs typeface="Proxima Nova"/>
                <a:sym typeface="Proxima Nova"/>
              </a:rPr>
              <a:t>(kubernetes)</a:t>
            </a:r>
          </a:p>
        </p:txBody>
      </p:sp>
      <p:pic>
        <p:nvPicPr>
          <p:cNvPr id="662" name="Shape 662"/>
          <p:cNvPicPr preferRelativeResize="0"/>
          <p:nvPr/>
        </p:nvPicPr>
        <p:blipFill rotWithShape="1">
          <a:blip r:embed="rId3">
            <a:alphaModFix/>
          </a:blip>
          <a:srcRect/>
          <a:stretch/>
        </p:blipFill>
        <p:spPr>
          <a:xfrm>
            <a:off x="1166869" y="2941027"/>
            <a:ext cx="648900" cy="662400"/>
          </a:xfrm>
          <a:prstGeom prst="rect">
            <a:avLst/>
          </a:prstGeom>
          <a:noFill/>
          <a:ln>
            <a:noFill/>
          </a:ln>
        </p:spPr>
      </p:pic>
      <p:sp>
        <p:nvSpPr>
          <p:cNvPr id="663" name="Shape 663"/>
          <p:cNvSpPr/>
          <p:nvPr/>
        </p:nvSpPr>
        <p:spPr>
          <a:xfrm>
            <a:off x="953102" y="3775701"/>
            <a:ext cx="4185600" cy="867000"/>
          </a:xfrm>
          <a:prstGeom prst="rect">
            <a:avLst/>
          </a:prstGeom>
          <a:solidFill>
            <a:srgbClr val="E0233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64" name="Shape 664"/>
          <p:cNvSpPr/>
          <p:nvPr/>
        </p:nvSpPr>
        <p:spPr>
          <a:xfrm>
            <a:off x="2054688" y="3812919"/>
            <a:ext cx="3043500" cy="792600"/>
          </a:xfrm>
          <a:prstGeom prst="rect">
            <a:avLst/>
          </a:prstGeom>
          <a:solidFill>
            <a:srgbClr val="951C1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65" name="Shape 665"/>
          <p:cNvSpPr/>
          <p:nvPr/>
        </p:nvSpPr>
        <p:spPr>
          <a:xfrm>
            <a:off x="2098307" y="4395375"/>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66" name="Shape 666"/>
          <p:cNvSpPr/>
          <p:nvPr/>
        </p:nvSpPr>
        <p:spPr>
          <a:xfrm>
            <a:off x="2115682" y="4001465"/>
            <a:ext cx="2933700" cy="3609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67" name="Shape 667"/>
          <p:cNvSpPr txBox="1"/>
          <p:nvPr/>
        </p:nvSpPr>
        <p:spPr>
          <a:xfrm>
            <a:off x="2526269" y="4042266"/>
            <a:ext cx="2100600" cy="299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Runtime &amp; Packaging</a:t>
            </a:r>
          </a:p>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a:t>
            </a:r>
            <a:r>
              <a:rPr lang="en-US" sz="1000" dirty="0">
                <a:solidFill>
                  <a:srgbClr val="F3F3F3"/>
                </a:solidFill>
                <a:latin typeface="Proxima Nova"/>
                <a:ea typeface="Proxima Nova"/>
                <a:cs typeface="Proxima Nova"/>
                <a:sym typeface="Proxima Nova"/>
              </a:rPr>
              <a:t>d</a:t>
            </a:r>
            <a:r>
              <a:rPr lang="en-US" sz="1000" b="0" i="0" u="none" strike="noStrike" cap="none" dirty="0">
                <a:solidFill>
                  <a:srgbClr val="F3F3F3"/>
                </a:solidFill>
                <a:latin typeface="Proxima Nova"/>
                <a:ea typeface="Proxima Nova"/>
                <a:cs typeface="Proxima Nova"/>
                <a:sym typeface="Proxima Nova"/>
              </a:rPr>
              <a:t>ocker)</a:t>
            </a:r>
          </a:p>
        </p:txBody>
      </p:sp>
      <p:sp>
        <p:nvSpPr>
          <p:cNvPr id="668" name="Shape 668"/>
          <p:cNvSpPr txBox="1"/>
          <p:nvPr/>
        </p:nvSpPr>
        <p:spPr>
          <a:xfrm>
            <a:off x="2741969" y="3783829"/>
            <a:ext cx="17703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1" i="0" u="none" strike="noStrike" cap="none" dirty="0">
                <a:solidFill>
                  <a:srgbClr val="F3F3F3"/>
                </a:solidFill>
                <a:latin typeface="Proxima Nova"/>
                <a:ea typeface="Proxima Nova"/>
                <a:cs typeface="Proxima Nova"/>
                <a:sym typeface="Proxima Nova"/>
              </a:rPr>
              <a:t>Enterprise Container Host</a:t>
            </a:r>
          </a:p>
        </p:txBody>
      </p:sp>
      <p:pic>
        <p:nvPicPr>
          <p:cNvPr id="669" name="Shape 669"/>
          <p:cNvPicPr preferRelativeResize="0"/>
          <p:nvPr/>
        </p:nvPicPr>
        <p:blipFill rotWithShape="1">
          <a:blip r:embed="rId4">
            <a:alphaModFix/>
          </a:blip>
          <a:srcRect/>
          <a:stretch/>
        </p:blipFill>
        <p:spPr>
          <a:xfrm>
            <a:off x="1034350" y="3986992"/>
            <a:ext cx="913800" cy="444300"/>
          </a:xfrm>
          <a:prstGeom prst="rect">
            <a:avLst/>
          </a:prstGeom>
          <a:noFill/>
          <a:ln>
            <a:noFill/>
          </a:ln>
        </p:spPr>
      </p:pic>
      <p:sp>
        <p:nvSpPr>
          <p:cNvPr id="670" name="Shape 670"/>
          <p:cNvSpPr/>
          <p:nvPr/>
        </p:nvSpPr>
        <p:spPr>
          <a:xfrm>
            <a:off x="3577931" y="4395181"/>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71" name="Shape 671"/>
          <p:cNvSpPr txBox="1"/>
          <p:nvPr/>
        </p:nvSpPr>
        <p:spPr>
          <a:xfrm>
            <a:off x="3548100" y="4403983"/>
            <a:ext cx="15132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Red Hat Enterprise Linux</a:t>
            </a:r>
          </a:p>
        </p:txBody>
      </p:sp>
      <p:sp>
        <p:nvSpPr>
          <p:cNvPr id="672" name="Shape 672"/>
          <p:cNvSpPr txBox="1"/>
          <p:nvPr/>
        </p:nvSpPr>
        <p:spPr>
          <a:xfrm>
            <a:off x="2398260" y="4403983"/>
            <a:ext cx="8538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Atomic Host</a:t>
            </a:r>
          </a:p>
        </p:txBody>
      </p:sp>
      <p:sp>
        <p:nvSpPr>
          <p:cNvPr id="673" name="Shape 673"/>
          <p:cNvSpPr txBox="1"/>
          <p:nvPr/>
        </p:nvSpPr>
        <p:spPr>
          <a:xfrm>
            <a:off x="5296125" y="2820875"/>
            <a:ext cx="3485400" cy="830700"/>
          </a:xfrm>
          <a:prstGeom prst="rect">
            <a:avLst/>
          </a:prstGeom>
          <a:noFill/>
          <a:ln>
            <a:noFill/>
          </a:ln>
        </p:spPr>
        <p:txBody>
          <a:bodyPr wrap="square" lIns="91425" tIns="91425" rIns="91425" bIns="91425" anchor="ctr" anchorCtr="0">
            <a:noAutofit/>
          </a:bodyPr>
          <a:lstStyle/>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Enterprise Kubernetes++</a:t>
            </a:r>
          </a:p>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container orchestration </a:t>
            </a:r>
          </a:p>
        </p:txBody>
      </p:sp>
      <p:sp>
        <p:nvSpPr>
          <p:cNvPr id="674" name="Shape 674"/>
          <p:cNvSpPr txBox="1"/>
          <p:nvPr/>
        </p:nvSpPr>
        <p:spPr>
          <a:xfrm>
            <a:off x="5296125" y="3782775"/>
            <a:ext cx="3338400" cy="830700"/>
          </a:xfrm>
          <a:prstGeom prst="rect">
            <a:avLst/>
          </a:prstGeom>
          <a:noFill/>
          <a:ln>
            <a:noFill/>
          </a:ln>
        </p:spPr>
        <p:txBody>
          <a:bodyPr wrap="square" lIns="91425" tIns="91425" rIns="91425" bIns="91425" anchor="t" anchorCtr="0">
            <a:noAutofit/>
          </a:bodyPr>
          <a:lstStyle/>
          <a:p>
            <a:pPr marL="0" marR="0" lvl="0" indent="0" rtl="0">
              <a:lnSpc>
                <a:spcPct val="100000"/>
              </a:lnSpc>
              <a:spcBef>
                <a:spcPts val="0"/>
              </a:spcBef>
              <a:spcAft>
                <a:spcPts val="0"/>
              </a:spcAft>
              <a:buClr>
                <a:srgbClr val="434343"/>
              </a:buClr>
              <a:buFont typeface="Proxima Nova"/>
              <a:buNone/>
            </a:pPr>
            <a:r>
              <a:rPr lang="en-US" sz="1800" i="0" u="none" strike="noStrike" cap="none" dirty="0">
                <a:latin typeface="Proxima Nova"/>
                <a:ea typeface="Proxima Nova"/>
                <a:cs typeface="Proxima Nova"/>
                <a:sym typeface="Proxima Nova"/>
              </a:rPr>
              <a:t>Trusted by Fortune Global 500 companies</a:t>
            </a:r>
          </a:p>
        </p:txBody>
      </p:sp>
      <p:sp>
        <p:nvSpPr>
          <p:cNvPr id="675" name="Shape 675"/>
          <p:cNvSpPr txBox="1"/>
          <p:nvPr/>
        </p:nvSpPr>
        <p:spPr>
          <a:xfrm>
            <a:off x="685800" y="-304800"/>
            <a:ext cx="7772400" cy="1028700"/>
          </a:xfrm>
          <a:prstGeom prst="rect">
            <a:avLst/>
          </a:prstGeom>
          <a:noFill/>
          <a:ln>
            <a:noFill/>
          </a:ln>
        </p:spPr>
        <p:txBody>
          <a:bodyPr wrap="square" lIns="91425" tIns="91425" rIns="91425" bIns="91425" anchor="b" anchorCtr="0">
            <a:noAutofit/>
          </a:bodyPr>
          <a:lstStyle/>
          <a:p>
            <a:pPr marL="0" lvl="0" indent="0" algn="ctr" rtl="0">
              <a:spcBef>
                <a:spcPts val="0"/>
              </a:spcBef>
              <a:buNone/>
            </a:pPr>
            <a:r>
              <a:rPr lang="en-US" sz="2800" dirty="0">
                <a:latin typeface="Proxima Nova"/>
                <a:ea typeface="Proxima Nova"/>
                <a:cs typeface="Proxima Nova"/>
                <a:sym typeface="Proxima Nova"/>
              </a:rPr>
              <a:t>OPENSHIFT CONTAINER PLATFORM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61</a:t>
            </a:fld>
            <a:endParaRPr lang="en-US" dirty="0"/>
          </a:p>
        </p:txBody>
      </p:sp>
      <p:sp>
        <p:nvSpPr>
          <p:cNvPr id="682" name="Shape 682"/>
          <p:cNvSpPr/>
          <p:nvPr/>
        </p:nvSpPr>
        <p:spPr>
          <a:xfrm>
            <a:off x="953100" y="1571705"/>
            <a:ext cx="4185600" cy="1181700"/>
          </a:xfrm>
          <a:prstGeom prst="rect">
            <a:avLst/>
          </a:prstGeom>
          <a:solidFill>
            <a:srgbClr val="03717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83" name="Shape 683"/>
          <p:cNvSpPr/>
          <p:nvPr/>
        </p:nvSpPr>
        <p:spPr>
          <a:xfrm>
            <a:off x="2054063" y="2428746"/>
            <a:ext cx="3043500" cy="299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84" name="Shape 684"/>
          <p:cNvSpPr txBox="1"/>
          <p:nvPr/>
        </p:nvSpPr>
        <p:spPr>
          <a:xfrm>
            <a:off x="2109841" y="2457121"/>
            <a:ext cx="2933400" cy="243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OpenShift Application Lifecycle Management</a:t>
            </a:r>
          </a:p>
        </p:txBody>
      </p:sp>
      <p:sp>
        <p:nvSpPr>
          <p:cNvPr id="685" name="Shape 685"/>
          <p:cNvSpPr/>
          <p:nvPr/>
        </p:nvSpPr>
        <p:spPr>
          <a:xfrm>
            <a:off x="2054063" y="2189285"/>
            <a:ext cx="1503900" cy="2121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86" name="Shape 686"/>
          <p:cNvSpPr/>
          <p:nvPr/>
        </p:nvSpPr>
        <p:spPr>
          <a:xfrm>
            <a:off x="3576282" y="2189274"/>
            <a:ext cx="1503900" cy="2121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87" name="Shape 687"/>
          <p:cNvSpPr txBox="1"/>
          <p:nvPr/>
        </p:nvSpPr>
        <p:spPr>
          <a:xfrm>
            <a:off x="2106607" y="2212480"/>
            <a:ext cx="13989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Build Automation</a:t>
            </a:r>
          </a:p>
        </p:txBody>
      </p:sp>
      <p:sp>
        <p:nvSpPr>
          <p:cNvPr id="688" name="Shape 688"/>
          <p:cNvSpPr txBox="1"/>
          <p:nvPr/>
        </p:nvSpPr>
        <p:spPr>
          <a:xfrm>
            <a:off x="3517798" y="2212480"/>
            <a:ext cx="16209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Deployment Automation</a:t>
            </a:r>
          </a:p>
        </p:txBody>
      </p:sp>
      <p:sp>
        <p:nvSpPr>
          <p:cNvPr id="689" name="Shape 689"/>
          <p:cNvSpPr/>
          <p:nvPr/>
        </p:nvSpPr>
        <p:spPr>
          <a:xfrm>
            <a:off x="2054063" y="1862081"/>
            <a:ext cx="3043500" cy="299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90" name="Shape 690"/>
          <p:cNvSpPr txBox="1"/>
          <p:nvPr/>
        </p:nvSpPr>
        <p:spPr>
          <a:xfrm>
            <a:off x="2362919" y="1886770"/>
            <a:ext cx="2427000" cy="243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Service Catalog</a:t>
            </a:r>
          </a:p>
          <a:p>
            <a:pPr marL="0" marR="0" lvl="0" indent="0" algn="ctr" rtl="0">
              <a:lnSpc>
                <a:spcPct val="100000"/>
              </a:lnSpc>
              <a:spcBef>
                <a:spcPts val="0"/>
              </a:spcBef>
              <a:spcAft>
                <a:spcPts val="0"/>
              </a:spcAft>
              <a:buClr>
                <a:srgbClr val="F3F3F3"/>
              </a:buClr>
              <a:buFont typeface="Proxima Nova"/>
              <a:buNone/>
            </a:pPr>
            <a:r>
              <a:rPr lang="en-US" sz="800" b="0" i="0" u="none" strike="noStrike" cap="none" dirty="0">
                <a:solidFill>
                  <a:srgbClr val="F3F3F3"/>
                </a:solidFill>
                <a:latin typeface="Proxima Nova"/>
                <a:ea typeface="Proxima Nova"/>
                <a:cs typeface="Proxima Nova"/>
                <a:sym typeface="Proxima Nova"/>
              </a:rPr>
              <a:t>(Language Runtimes, Middleware, Databases)</a:t>
            </a:r>
          </a:p>
        </p:txBody>
      </p:sp>
      <p:sp>
        <p:nvSpPr>
          <p:cNvPr id="691" name="Shape 691"/>
          <p:cNvSpPr/>
          <p:nvPr/>
        </p:nvSpPr>
        <p:spPr>
          <a:xfrm>
            <a:off x="2053447" y="1602680"/>
            <a:ext cx="3043500" cy="224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92" name="Shape 692"/>
          <p:cNvSpPr txBox="1"/>
          <p:nvPr/>
        </p:nvSpPr>
        <p:spPr>
          <a:xfrm>
            <a:off x="3061588" y="1632159"/>
            <a:ext cx="992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Self-Service</a:t>
            </a:r>
          </a:p>
        </p:txBody>
      </p:sp>
      <p:pic>
        <p:nvPicPr>
          <p:cNvPr id="693" name="Shape 693"/>
          <p:cNvPicPr preferRelativeResize="0"/>
          <p:nvPr/>
        </p:nvPicPr>
        <p:blipFill rotWithShape="1">
          <a:blip r:embed="rId3">
            <a:alphaModFix/>
          </a:blip>
          <a:srcRect/>
          <a:stretch/>
        </p:blipFill>
        <p:spPr>
          <a:xfrm>
            <a:off x="1042366" y="2000678"/>
            <a:ext cx="897600" cy="377400"/>
          </a:xfrm>
          <a:prstGeom prst="rect">
            <a:avLst/>
          </a:prstGeom>
          <a:noFill/>
          <a:ln>
            <a:noFill/>
          </a:ln>
        </p:spPr>
      </p:pic>
      <p:sp>
        <p:nvSpPr>
          <p:cNvPr id="694" name="Shape 694"/>
          <p:cNvSpPr/>
          <p:nvPr/>
        </p:nvSpPr>
        <p:spPr>
          <a:xfrm>
            <a:off x="953103" y="2838605"/>
            <a:ext cx="4185600" cy="867000"/>
          </a:xfrm>
          <a:prstGeom prst="rect">
            <a:avLst/>
          </a:prstGeom>
          <a:solidFill>
            <a:srgbClr val="029ACC"/>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95" name="Shape 695"/>
          <p:cNvSpPr/>
          <p:nvPr/>
        </p:nvSpPr>
        <p:spPr>
          <a:xfrm>
            <a:off x="2054702" y="3458296"/>
            <a:ext cx="30435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96" name="Shape 696"/>
          <p:cNvSpPr txBox="1"/>
          <p:nvPr/>
        </p:nvSpPr>
        <p:spPr>
          <a:xfrm>
            <a:off x="2444676" y="3477867"/>
            <a:ext cx="2480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Infrastructure Automation &amp; Cockpit</a:t>
            </a:r>
          </a:p>
        </p:txBody>
      </p:sp>
      <p:sp>
        <p:nvSpPr>
          <p:cNvPr id="697" name="Shape 697"/>
          <p:cNvSpPr/>
          <p:nvPr/>
        </p:nvSpPr>
        <p:spPr>
          <a:xfrm>
            <a:off x="205349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698" name="Shape 698"/>
          <p:cNvSpPr txBox="1"/>
          <p:nvPr/>
        </p:nvSpPr>
        <p:spPr>
          <a:xfrm>
            <a:off x="2011685" y="3242070"/>
            <a:ext cx="693300" cy="141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Networking</a:t>
            </a:r>
          </a:p>
        </p:txBody>
      </p:sp>
      <p:sp>
        <p:nvSpPr>
          <p:cNvPr id="699" name="Shape 699"/>
          <p:cNvSpPr/>
          <p:nvPr/>
        </p:nvSpPr>
        <p:spPr>
          <a:xfrm>
            <a:off x="2670143"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00" name="Shape 700"/>
          <p:cNvSpPr/>
          <p:nvPr/>
        </p:nvSpPr>
        <p:spPr>
          <a:xfrm>
            <a:off x="3269420"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01" name="Shape 701"/>
          <p:cNvSpPr/>
          <p:nvPr/>
        </p:nvSpPr>
        <p:spPr>
          <a:xfrm>
            <a:off x="388607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02" name="Shape 702"/>
          <p:cNvSpPr/>
          <p:nvPr/>
        </p:nvSpPr>
        <p:spPr>
          <a:xfrm>
            <a:off x="4502724"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03" name="Shape 703"/>
          <p:cNvSpPr txBox="1"/>
          <p:nvPr/>
        </p:nvSpPr>
        <p:spPr>
          <a:xfrm>
            <a:off x="2638288"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Storage</a:t>
            </a:r>
          </a:p>
        </p:txBody>
      </p:sp>
      <p:sp>
        <p:nvSpPr>
          <p:cNvPr id="704" name="Shape 704"/>
          <p:cNvSpPr txBox="1"/>
          <p:nvPr/>
        </p:nvSpPr>
        <p:spPr>
          <a:xfrm>
            <a:off x="3242279"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Registry</a:t>
            </a:r>
          </a:p>
        </p:txBody>
      </p:sp>
      <p:sp>
        <p:nvSpPr>
          <p:cNvPr id="705" name="Shape 705"/>
          <p:cNvSpPr txBox="1"/>
          <p:nvPr/>
        </p:nvSpPr>
        <p:spPr>
          <a:xfrm>
            <a:off x="3933771" y="3207636"/>
            <a:ext cx="5100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Logs &amp; </a:t>
            </a:r>
          </a:p>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Metrics</a:t>
            </a:r>
          </a:p>
        </p:txBody>
      </p:sp>
      <p:sp>
        <p:nvSpPr>
          <p:cNvPr id="706" name="Shape 706"/>
          <p:cNvSpPr txBox="1"/>
          <p:nvPr/>
        </p:nvSpPr>
        <p:spPr>
          <a:xfrm>
            <a:off x="4464107" y="3155964"/>
            <a:ext cx="648900" cy="314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Security</a:t>
            </a:r>
          </a:p>
        </p:txBody>
      </p:sp>
      <p:sp>
        <p:nvSpPr>
          <p:cNvPr id="707" name="Shape 707"/>
          <p:cNvSpPr/>
          <p:nvPr/>
        </p:nvSpPr>
        <p:spPr>
          <a:xfrm>
            <a:off x="2054108" y="2867328"/>
            <a:ext cx="3043500" cy="3144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08" name="Shape 708"/>
          <p:cNvSpPr txBox="1"/>
          <p:nvPr/>
        </p:nvSpPr>
        <p:spPr>
          <a:xfrm>
            <a:off x="2078863" y="2882457"/>
            <a:ext cx="2995200" cy="2658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Orchestration &amp; Cluster Management</a:t>
            </a:r>
          </a:p>
          <a:p>
            <a:pPr marL="0" marR="0" lvl="0" indent="0" algn="ctr" rtl="0">
              <a:lnSpc>
                <a:spcPct val="100000"/>
              </a:lnSpc>
              <a:spcBef>
                <a:spcPts val="0"/>
              </a:spcBef>
              <a:spcAft>
                <a:spcPts val="0"/>
              </a:spcAft>
              <a:buClr>
                <a:srgbClr val="F3F3F3"/>
              </a:buClr>
              <a:buFont typeface="Proxima Nova"/>
              <a:buNone/>
            </a:pPr>
            <a:r>
              <a:rPr lang="en-US" sz="800" b="0" i="0" u="none" strike="noStrike" cap="none" dirty="0">
                <a:solidFill>
                  <a:srgbClr val="F3F3F3"/>
                </a:solidFill>
                <a:latin typeface="Proxima Nova"/>
                <a:ea typeface="Proxima Nova"/>
                <a:cs typeface="Proxima Nova"/>
                <a:sym typeface="Proxima Nova"/>
              </a:rPr>
              <a:t>(kubernetes)</a:t>
            </a:r>
          </a:p>
        </p:txBody>
      </p:sp>
      <p:pic>
        <p:nvPicPr>
          <p:cNvPr id="709" name="Shape 709"/>
          <p:cNvPicPr preferRelativeResize="0"/>
          <p:nvPr/>
        </p:nvPicPr>
        <p:blipFill rotWithShape="1">
          <a:blip r:embed="rId4">
            <a:alphaModFix/>
          </a:blip>
          <a:srcRect/>
          <a:stretch/>
        </p:blipFill>
        <p:spPr>
          <a:xfrm>
            <a:off x="1166869" y="2941027"/>
            <a:ext cx="648900" cy="662400"/>
          </a:xfrm>
          <a:prstGeom prst="rect">
            <a:avLst/>
          </a:prstGeom>
          <a:noFill/>
          <a:ln>
            <a:noFill/>
          </a:ln>
        </p:spPr>
      </p:pic>
      <p:sp>
        <p:nvSpPr>
          <p:cNvPr id="710" name="Shape 710"/>
          <p:cNvSpPr/>
          <p:nvPr/>
        </p:nvSpPr>
        <p:spPr>
          <a:xfrm>
            <a:off x="953102" y="3775701"/>
            <a:ext cx="4185600" cy="867000"/>
          </a:xfrm>
          <a:prstGeom prst="rect">
            <a:avLst/>
          </a:prstGeom>
          <a:solidFill>
            <a:srgbClr val="E0233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11" name="Shape 711"/>
          <p:cNvSpPr/>
          <p:nvPr/>
        </p:nvSpPr>
        <p:spPr>
          <a:xfrm>
            <a:off x="2054688" y="3812919"/>
            <a:ext cx="3043500" cy="792600"/>
          </a:xfrm>
          <a:prstGeom prst="rect">
            <a:avLst/>
          </a:prstGeom>
          <a:solidFill>
            <a:srgbClr val="951C1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12" name="Shape 712"/>
          <p:cNvSpPr/>
          <p:nvPr/>
        </p:nvSpPr>
        <p:spPr>
          <a:xfrm>
            <a:off x="2098307" y="4395375"/>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13" name="Shape 713"/>
          <p:cNvSpPr/>
          <p:nvPr/>
        </p:nvSpPr>
        <p:spPr>
          <a:xfrm>
            <a:off x="2115682" y="4001465"/>
            <a:ext cx="2933700" cy="3609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14" name="Shape 714"/>
          <p:cNvSpPr txBox="1"/>
          <p:nvPr/>
        </p:nvSpPr>
        <p:spPr>
          <a:xfrm>
            <a:off x="2526269" y="4042266"/>
            <a:ext cx="2100600" cy="299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Runtime &amp; Packaging</a:t>
            </a:r>
          </a:p>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a:t>
            </a:r>
            <a:r>
              <a:rPr lang="en-US" sz="1000" dirty="0">
                <a:solidFill>
                  <a:srgbClr val="F3F3F3"/>
                </a:solidFill>
                <a:latin typeface="Proxima Nova"/>
                <a:ea typeface="Proxima Nova"/>
                <a:cs typeface="Proxima Nova"/>
                <a:sym typeface="Proxima Nova"/>
              </a:rPr>
              <a:t>d</a:t>
            </a:r>
            <a:r>
              <a:rPr lang="en-US" sz="1000" b="0" i="0" u="none" strike="noStrike" cap="none" dirty="0">
                <a:solidFill>
                  <a:srgbClr val="F3F3F3"/>
                </a:solidFill>
                <a:latin typeface="Proxima Nova"/>
                <a:ea typeface="Proxima Nova"/>
                <a:cs typeface="Proxima Nova"/>
                <a:sym typeface="Proxima Nova"/>
              </a:rPr>
              <a:t>ocker)</a:t>
            </a:r>
          </a:p>
        </p:txBody>
      </p:sp>
      <p:sp>
        <p:nvSpPr>
          <p:cNvPr id="715" name="Shape 715"/>
          <p:cNvSpPr txBox="1"/>
          <p:nvPr/>
        </p:nvSpPr>
        <p:spPr>
          <a:xfrm>
            <a:off x="2741969" y="3783829"/>
            <a:ext cx="17703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1" i="0" u="none" strike="noStrike" cap="none" dirty="0">
                <a:solidFill>
                  <a:srgbClr val="F3F3F3"/>
                </a:solidFill>
                <a:latin typeface="Proxima Nova"/>
                <a:ea typeface="Proxima Nova"/>
                <a:cs typeface="Proxima Nova"/>
                <a:sym typeface="Proxima Nova"/>
              </a:rPr>
              <a:t>Enterprise Container Host</a:t>
            </a:r>
          </a:p>
        </p:txBody>
      </p:sp>
      <p:pic>
        <p:nvPicPr>
          <p:cNvPr id="716" name="Shape 716"/>
          <p:cNvPicPr preferRelativeResize="0"/>
          <p:nvPr/>
        </p:nvPicPr>
        <p:blipFill rotWithShape="1">
          <a:blip r:embed="rId5">
            <a:alphaModFix/>
          </a:blip>
          <a:srcRect/>
          <a:stretch/>
        </p:blipFill>
        <p:spPr>
          <a:xfrm>
            <a:off x="1034350" y="3986992"/>
            <a:ext cx="913800" cy="444300"/>
          </a:xfrm>
          <a:prstGeom prst="rect">
            <a:avLst/>
          </a:prstGeom>
          <a:noFill/>
          <a:ln>
            <a:noFill/>
          </a:ln>
        </p:spPr>
      </p:pic>
      <p:sp>
        <p:nvSpPr>
          <p:cNvPr id="717" name="Shape 717"/>
          <p:cNvSpPr/>
          <p:nvPr/>
        </p:nvSpPr>
        <p:spPr>
          <a:xfrm>
            <a:off x="3577931" y="4395181"/>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18" name="Shape 718"/>
          <p:cNvSpPr txBox="1"/>
          <p:nvPr/>
        </p:nvSpPr>
        <p:spPr>
          <a:xfrm>
            <a:off x="3548100" y="4403983"/>
            <a:ext cx="15132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Red Hat Enterprise Linux</a:t>
            </a:r>
          </a:p>
        </p:txBody>
      </p:sp>
      <p:sp>
        <p:nvSpPr>
          <p:cNvPr id="719" name="Shape 719"/>
          <p:cNvSpPr txBox="1"/>
          <p:nvPr/>
        </p:nvSpPr>
        <p:spPr>
          <a:xfrm>
            <a:off x="2398260" y="4403983"/>
            <a:ext cx="8538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Atomic Host</a:t>
            </a:r>
          </a:p>
        </p:txBody>
      </p:sp>
      <p:sp>
        <p:nvSpPr>
          <p:cNvPr id="720" name="Shape 720"/>
          <p:cNvSpPr txBox="1"/>
          <p:nvPr/>
        </p:nvSpPr>
        <p:spPr>
          <a:xfrm>
            <a:off x="5296125" y="1747200"/>
            <a:ext cx="2739900" cy="830700"/>
          </a:xfrm>
          <a:prstGeom prst="rect">
            <a:avLst/>
          </a:prstGeom>
          <a:noFill/>
          <a:ln>
            <a:noFill/>
          </a:ln>
        </p:spPr>
        <p:txBody>
          <a:bodyPr wrap="square" lIns="91425" tIns="91425" rIns="91425" bIns="91425" anchor="ctr" anchorCtr="0">
            <a:noAutofit/>
          </a:bodyPr>
          <a:lstStyle/>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Developer Experience</a:t>
            </a:r>
          </a:p>
        </p:txBody>
      </p:sp>
      <p:sp>
        <p:nvSpPr>
          <p:cNvPr id="721" name="Shape 721"/>
          <p:cNvSpPr txBox="1"/>
          <p:nvPr/>
        </p:nvSpPr>
        <p:spPr>
          <a:xfrm>
            <a:off x="5296125" y="2820875"/>
            <a:ext cx="3485400" cy="830700"/>
          </a:xfrm>
          <a:prstGeom prst="rect">
            <a:avLst/>
          </a:prstGeom>
          <a:noFill/>
          <a:ln>
            <a:noFill/>
          </a:ln>
        </p:spPr>
        <p:txBody>
          <a:bodyPr wrap="square" lIns="91425" tIns="91425" rIns="91425" bIns="91425" anchor="ctr" anchorCtr="0">
            <a:noAutofit/>
          </a:bodyPr>
          <a:lstStyle/>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Enterprise Kubernetes++</a:t>
            </a:r>
          </a:p>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container orchestration </a:t>
            </a:r>
          </a:p>
        </p:txBody>
      </p:sp>
      <p:sp>
        <p:nvSpPr>
          <p:cNvPr id="722" name="Shape 722"/>
          <p:cNvSpPr txBox="1"/>
          <p:nvPr/>
        </p:nvSpPr>
        <p:spPr>
          <a:xfrm>
            <a:off x="5296125" y="3782775"/>
            <a:ext cx="3338400" cy="830700"/>
          </a:xfrm>
          <a:prstGeom prst="rect">
            <a:avLst/>
          </a:prstGeom>
          <a:noFill/>
          <a:ln>
            <a:noFill/>
          </a:ln>
        </p:spPr>
        <p:txBody>
          <a:bodyPr wrap="square" lIns="91425" tIns="91425" rIns="91425" bIns="91425" anchor="t" anchorCtr="0">
            <a:noAutofit/>
          </a:bodyPr>
          <a:lstStyle/>
          <a:p>
            <a:pPr marL="0" marR="0" lvl="0" indent="0" rtl="0">
              <a:lnSpc>
                <a:spcPct val="100000"/>
              </a:lnSpc>
              <a:spcBef>
                <a:spcPts val="0"/>
              </a:spcBef>
              <a:spcAft>
                <a:spcPts val="0"/>
              </a:spcAft>
              <a:buClr>
                <a:srgbClr val="434343"/>
              </a:buClr>
              <a:buFont typeface="Proxima Nova"/>
              <a:buNone/>
            </a:pPr>
            <a:r>
              <a:rPr lang="en-US" sz="1800" i="0" u="none" strike="noStrike" cap="none" dirty="0">
                <a:latin typeface="Proxima Nova"/>
                <a:ea typeface="Proxima Nova"/>
                <a:cs typeface="Proxima Nova"/>
                <a:sym typeface="Proxima Nova"/>
              </a:rPr>
              <a:t>Trusted by Fortune Global 500 companies</a:t>
            </a:r>
          </a:p>
        </p:txBody>
      </p:sp>
      <p:sp>
        <p:nvSpPr>
          <p:cNvPr id="723" name="Shape 723"/>
          <p:cNvSpPr txBox="1"/>
          <p:nvPr/>
        </p:nvSpPr>
        <p:spPr>
          <a:xfrm>
            <a:off x="685800" y="-304800"/>
            <a:ext cx="7772400" cy="1028700"/>
          </a:xfrm>
          <a:prstGeom prst="rect">
            <a:avLst/>
          </a:prstGeom>
          <a:noFill/>
          <a:ln>
            <a:noFill/>
          </a:ln>
        </p:spPr>
        <p:txBody>
          <a:bodyPr wrap="square" lIns="91425" tIns="91425" rIns="91425" bIns="91425" anchor="b" anchorCtr="0">
            <a:noAutofit/>
          </a:bodyPr>
          <a:lstStyle/>
          <a:p>
            <a:pPr marL="0" lvl="0" indent="0" algn="ctr" rtl="0">
              <a:spcBef>
                <a:spcPts val="0"/>
              </a:spcBef>
              <a:buNone/>
            </a:pPr>
            <a:r>
              <a:rPr lang="en-US" sz="2800" dirty="0">
                <a:latin typeface="Proxima Nova"/>
                <a:ea typeface="Proxima Nova"/>
                <a:cs typeface="Proxima Nova"/>
                <a:sym typeface="Proxima Nova"/>
              </a:rPr>
              <a:t>OPENSHIFT CONTAINER PLATFORM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62</a:t>
            </a:fld>
            <a:endParaRPr lang="en-US" dirty="0"/>
          </a:p>
        </p:txBody>
      </p:sp>
      <p:sp>
        <p:nvSpPr>
          <p:cNvPr id="730" name="Shape 730"/>
          <p:cNvSpPr/>
          <p:nvPr/>
        </p:nvSpPr>
        <p:spPr>
          <a:xfrm>
            <a:off x="953100" y="1571705"/>
            <a:ext cx="4185600" cy="1181700"/>
          </a:xfrm>
          <a:prstGeom prst="rect">
            <a:avLst/>
          </a:prstGeom>
          <a:solidFill>
            <a:srgbClr val="03717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31" name="Shape 731"/>
          <p:cNvSpPr/>
          <p:nvPr/>
        </p:nvSpPr>
        <p:spPr>
          <a:xfrm>
            <a:off x="2054063" y="2428746"/>
            <a:ext cx="3043500" cy="299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32" name="Shape 732"/>
          <p:cNvSpPr txBox="1"/>
          <p:nvPr/>
        </p:nvSpPr>
        <p:spPr>
          <a:xfrm>
            <a:off x="2109841" y="2457121"/>
            <a:ext cx="2933400" cy="243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OpenShift Application Lifecycle Management</a:t>
            </a:r>
          </a:p>
        </p:txBody>
      </p:sp>
      <p:sp>
        <p:nvSpPr>
          <p:cNvPr id="733" name="Shape 733"/>
          <p:cNvSpPr/>
          <p:nvPr/>
        </p:nvSpPr>
        <p:spPr>
          <a:xfrm>
            <a:off x="2054063" y="2189285"/>
            <a:ext cx="1503900" cy="2121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34" name="Shape 734"/>
          <p:cNvSpPr/>
          <p:nvPr/>
        </p:nvSpPr>
        <p:spPr>
          <a:xfrm>
            <a:off x="3576282" y="2189274"/>
            <a:ext cx="1503900" cy="2121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35" name="Shape 735"/>
          <p:cNvSpPr txBox="1"/>
          <p:nvPr/>
        </p:nvSpPr>
        <p:spPr>
          <a:xfrm>
            <a:off x="2106607" y="2212480"/>
            <a:ext cx="13989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Build Automation</a:t>
            </a:r>
          </a:p>
        </p:txBody>
      </p:sp>
      <p:sp>
        <p:nvSpPr>
          <p:cNvPr id="736" name="Shape 736"/>
          <p:cNvSpPr txBox="1"/>
          <p:nvPr/>
        </p:nvSpPr>
        <p:spPr>
          <a:xfrm>
            <a:off x="3517798" y="2212480"/>
            <a:ext cx="16209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Deployment Automation</a:t>
            </a:r>
          </a:p>
        </p:txBody>
      </p:sp>
      <p:sp>
        <p:nvSpPr>
          <p:cNvPr id="737" name="Shape 737"/>
          <p:cNvSpPr/>
          <p:nvPr/>
        </p:nvSpPr>
        <p:spPr>
          <a:xfrm>
            <a:off x="2054063" y="1862081"/>
            <a:ext cx="3043500" cy="299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38" name="Shape 738"/>
          <p:cNvSpPr txBox="1"/>
          <p:nvPr/>
        </p:nvSpPr>
        <p:spPr>
          <a:xfrm>
            <a:off x="2362919" y="1886770"/>
            <a:ext cx="2427000" cy="243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Service Catalog</a:t>
            </a:r>
          </a:p>
          <a:p>
            <a:pPr marL="0" marR="0" lvl="0" indent="0" algn="ctr" rtl="0">
              <a:lnSpc>
                <a:spcPct val="100000"/>
              </a:lnSpc>
              <a:spcBef>
                <a:spcPts val="0"/>
              </a:spcBef>
              <a:spcAft>
                <a:spcPts val="0"/>
              </a:spcAft>
              <a:buClr>
                <a:srgbClr val="F3F3F3"/>
              </a:buClr>
              <a:buFont typeface="Proxima Nova"/>
              <a:buNone/>
            </a:pPr>
            <a:r>
              <a:rPr lang="en-US" sz="800" b="0" i="0" u="none" strike="noStrike" cap="none" dirty="0">
                <a:solidFill>
                  <a:srgbClr val="F3F3F3"/>
                </a:solidFill>
                <a:latin typeface="Proxima Nova"/>
                <a:ea typeface="Proxima Nova"/>
                <a:cs typeface="Proxima Nova"/>
                <a:sym typeface="Proxima Nova"/>
              </a:rPr>
              <a:t>(Language Runtimes, Middleware, Databases)</a:t>
            </a:r>
          </a:p>
        </p:txBody>
      </p:sp>
      <p:sp>
        <p:nvSpPr>
          <p:cNvPr id="739" name="Shape 739"/>
          <p:cNvSpPr/>
          <p:nvPr/>
        </p:nvSpPr>
        <p:spPr>
          <a:xfrm>
            <a:off x="2053447" y="1602680"/>
            <a:ext cx="3043500" cy="224700"/>
          </a:xfrm>
          <a:prstGeom prst="rect">
            <a:avLst/>
          </a:prstGeom>
          <a:solidFill>
            <a:srgbClr val="02414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40" name="Shape 740"/>
          <p:cNvSpPr txBox="1"/>
          <p:nvPr/>
        </p:nvSpPr>
        <p:spPr>
          <a:xfrm>
            <a:off x="3061588" y="1632159"/>
            <a:ext cx="992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Self-Service</a:t>
            </a:r>
          </a:p>
        </p:txBody>
      </p:sp>
      <p:pic>
        <p:nvPicPr>
          <p:cNvPr id="741" name="Shape 741"/>
          <p:cNvPicPr preferRelativeResize="0"/>
          <p:nvPr/>
        </p:nvPicPr>
        <p:blipFill rotWithShape="1">
          <a:blip r:embed="rId3">
            <a:alphaModFix/>
          </a:blip>
          <a:srcRect/>
          <a:stretch/>
        </p:blipFill>
        <p:spPr>
          <a:xfrm>
            <a:off x="1042366" y="2000678"/>
            <a:ext cx="897600" cy="377400"/>
          </a:xfrm>
          <a:prstGeom prst="rect">
            <a:avLst/>
          </a:prstGeom>
          <a:noFill/>
          <a:ln>
            <a:noFill/>
          </a:ln>
        </p:spPr>
      </p:pic>
      <p:sp>
        <p:nvSpPr>
          <p:cNvPr id="742" name="Shape 742"/>
          <p:cNvSpPr/>
          <p:nvPr/>
        </p:nvSpPr>
        <p:spPr>
          <a:xfrm>
            <a:off x="953103" y="2838605"/>
            <a:ext cx="4185600" cy="867000"/>
          </a:xfrm>
          <a:prstGeom prst="rect">
            <a:avLst/>
          </a:prstGeom>
          <a:solidFill>
            <a:srgbClr val="029ACC"/>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43" name="Shape 743"/>
          <p:cNvSpPr/>
          <p:nvPr/>
        </p:nvSpPr>
        <p:spPr>
          <a:xfrm>
            <a:off x="2054702" y="3458296"/>
            <a:ext cx="30435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44" name="Shape 744"/>
          <p:cNvSpPr txBox="1"/>
          <p:nvPr/>
        </p:nvSpPr>
        <p:spPr>
          <a:xfrm>
            <a:off x="2444676" y="3477867"/>
            <a:ext cx="24804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Infrastructure Automation &amp; Cockpit</a:t>
            </a:r>
          </a:p>
        </p:txBody>
      </p:sp>
      <p:sp>
        <p:nvSpPr>
          <p:cNvPr id="745" name="Shape 745"/>
          <p:cNvSpPr/>
          <p:nvPr/>
        </p:nvSpPr>
        <p:spPr>
          <a:xfrm>
            <a:off x="205349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grpSp>
        <p:nvGrpSpPr>
          <p:cNvPr id="746" name="Shape 746"/>
          <p:cNvGrpSpPr/>
          <p:nvPr/>
        </p:nvGrpSpPr>
        <p:grpSpPr>
          <a:xfrm>
            <a:off x="1204441" y="953011"/>
            <a:ext cx="889781" cy="576895"/>
            <a:chOff x="185175" y="575300"/>
            <a:chExt cx="1011000" cy="704475"/>
          </a:xfrm>
        </p:grpSpPr>
        <p:sp>
          <p:nvSpPr>
            <p:cNvPr id="747" name="Shape 747"/>
            <p:cNvSpPr/>
            <p:nvPr/>
          </p:nvSpPr>
          <p:spPr>
            <a:xfrm>
              <a:off x="185175" y="1055375"/>
              <a:ext cx="1011000" cy="2244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48" name="Shape 748"/>
            <p:cNvSpPr/>
            <p:nvPr/>
          </p:nvSpPr>
          <p:spPr>
            <a:xfrm>
              <a:off x="185175" y="575300"/>
              <a:ext cx="1011000" cy="480000"/>
            </a:xfrm>
            <a:prstGeom prst="rect">
              <a:avLst/>
            </a:prstGeom>
            <a:solidFill>
              <a:srgbClr val="ABD3E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49" name="Shape 749"/>
            <p:cNvSpPr txBox="1"/>
            <p:nvPr/>
          </p:nvSpPr>
          <p:spPr>
            <a:xfrm>
              <a:off x="231525" y="1079975"/>
              <a:ext cx="918300" cy="1752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Container</a:t>
              </a:r>
            </a:p>
          </p:txBody>
        </p:sp>
        <p:sp>
          <p:nvSpPr>
            <p:cNvPr id="750" name="Shape 750"/>
            <p:cNvSpPr txBox="1"/>
            <p:nvPr/>
          </p:nvSpPr>
          <p:spPr>
            <a:xfrm>
              <a:off x="208275" y="639950"/>
              <a:ext cx="964800" cy="350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Business</a:t>
              </a:r>
            </a:p>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Automation</a:t>
              </a:r>
            </a:p>
          </p:txBody>
        </p:sp>
      </p:grpSp>
      <p:grpSp>
        <p:nvGrpSpPr>
          <p:cNvPr id="751" name="Shape 751"/>
          <p:cNvGrpSpPr/>
          <p:nvPr/>
        </p:nvGrpSpPr>
        <p:grpSpPr>
          <a:xfrm>
            <a:off x="2135512" y="953011"/>
            <a:ext cx="889781" cy="576895"/>
            <a:chOff x="1248175" y="575300"/>
            <a:chExt cx="1011000" cy="704475"/>
          </a:xfrm>
        </p:grpSpPr>
        <p:sp>
          <p:nvSpPr>
            <p:cNvPr id="752" name="Shape 752"/>
            <p:cNvSpPr/>
            <p:nvPr/>
          </p:nvSpPr>
          <p:spPr>
            <a:xfrm>
              <a:off x="1248175" y="1055375"/>
              <a:ext cx="1011000" cy="2244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53" name="Shape 753"/>
            <p:cNvSpPr/>
            <p:nvPr/>
          </p:nvSpPr>
          <p:spPr>
            <a:xfrm>
              <a:off x="1248175" y="575300"/>
              <a:ext cx="1011000" cy="480000"/>
            </a:xfrm>
            <a:prstGeom prst="rect">
              <a:avLst/>
            </a:prstGeom>
            <a:solidFill>
              <a:srgbClr val="ABD3E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54" name="Shape 754"/>
            <p:cNvSpPr txBox="1"/>
            <p:nvPr/>
          </p:nvSpPr>
          <p:spPr>
            <a:xfrm>
              <a:off x="1294525" y="1079975"/>
              <a:ext cx="918300" cy="1752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Container</a:t>
              </a:r>
            </a:p>
          </p:txBody>
        </p:sp>
        <p:sp>
          <p:nvSpPr>
            <p:cNvPr id="755" name="Shape 755"/>
            <p:cNvSpPr txBox="1"/>
            <p:nvPr/>
          </p:nvSpPr>
          <p:spPr>
            <a:xfrm>
              <a:off x="1271275" y="639950"/>
              <a:ext cx="964800" cy="350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Integration</a:t>
              </a:r>
            </a:p>
          </p:txBody>
        </p:sp>
      </p:grpSp>
      <p:grpSp>
        <p:nvGrpSpPr>
          <p:cNvPr id="756" name="Shape 756"/>
          <p:cNvGrpSpPr/>
          <p:nvPr/>
        </p:nvGrpSpPr>
        <p:grpSpPr>
          <a:xfrm>
            <a:off x="3049210" y="953011"/>
            <a:ext cx="889781" cy="576895"/>
            <a:chOff x="2311175" y="575300"/>
            <a:chExt cx="1011000" cy="704475"/>
          </a:xfrm>
        </p:grpSpPr>
        <p:sp>
          <p:nvSpPr>
            <p:cNvPr id="757" name="Shape 757"/>
            <p:cNvSpPr/>
            <p:nvPr/>
          </p:nvSpPr>
          <p:spPr>
            <a:xfrm>
              <a:off x="2311175" y="1055375"/>
              <a:ext cx="1011000" cy="2244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58" name="Shape 758"/>
            <p:cNvSpPr/>
            <p:nvPr/>
          </p:nvSpPr>
          <p:spPr>
            <a:xfrm>
              <a:off x="2311175" y="575300"/>
              <a:ext cx="1011000" cy="480000"/>
            </a:xfrm>
            <a:prstGeom prst="rect">
              <a:avLst/>
            </a:prstGeom>
            <a:solidFill>
              <a:srgbClr val="ABD3E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59" name="Shape 759"/>
            <p:cNvSpPr txBox="1"/>
            <p:nvPr/>
          </p:nvSpPr>
          <p:spPr>
            <a:xfrm>
              <a:off x="2357525" y="1079975"/>
              <a:ext cx="918300" cy="1752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Container</a:t>
              </a:r>
            </a:p>
          </p:txBody>
        </p:sp>
        <p:sp>
          <p:nvSpPr>
            <p:cNvPr id="760" name="Shape 760"/>
            <p:cNvSpPr txBox="1"/>
            <p:nvPr/>
          </p:nvSpPr>
          <p:spPr>
            <a:xfrm>
              <a:off x="2334275" y="639950"/>
              <a:ext cx="964800" cy="350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Data &amp;</a:t>
              </a:r>
            </a:p>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Storage</a:t>
              </a:r>
            </a:p>
          </p:txBody>
        </p:sp>
      </p:grpSp>
      <p:grpSp>
        <p:nvGrpSpPr>
          <p:cNvPr id="761" name="Shape 761"/>
          <p:cNvGrpSpPr/>
          <p:nvPr/>
        </p:nvGrpSpPr>
        <p:grpSpPr>
          <a:xfrm>
            <a:off x="3980283" y="953011"/>
            <a:ext cx="889781" cy="576895"/>
            <a:chOff x="3358925" y="575300"/>
            <a:chExt cx="1011000" cy="704475"/>
          </a:xfrm>
        </p:grpSpPr>
        <p:sp>
          <p:nvSpPr>
            <p:cNvPr id="762" name="Shape 762"/>
            <p:cNvSpPr/>
            <p:nvPr/>
          </p:nvSpPr>
          <p:spPr>
            <a:xfrm>
              <a:off x="3358925" y="1055375"/>
              <a:ext cx="1011000" cy="2244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63" name="Shape 763"/>
            <p:cNvSpPr/>
            <p:nvPr/>
          </p:nvSpPr>
          <p:spPr>
            <a:xfrm>
              <a:off x="3358925" y="575300"/>
              <a:ext cx="1011000" cy="480000"/>
            </a:xfrm>
            <a:prstGeom prst="rect">
              <a:avLst/>
            </a:prstGeom>
            <a:solidFill>
              <a:srgbClr val="ABD3E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64" name="Shape 764"/>
            <p:cNvSpPr txBox="1"/>
            <p:nvPr/>
          </p:nvSpPr>
          <p:spPr>
            <a:xfrm>
              <a:off x="3405275" y="1079975"/>
              <a:ext cx="918300" cy="1752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Container</a:t>
              </a:r>
            </a:p>
          </p:txBody>
        </p:sp>
        <p:sp>
          <p:nvSpPr>
            <p:cNvPr id="765" name="Shape 765"/>
            <p:cNvSpPr txBox="1"/>
            <p:nvPr/>
          </p:nvSpPr>
          <p:spPr>
            <a:xfrm>
              <a:off x="3382025" y="639950"/>
              <a:ext cx="964800" cy="350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Web &amp;</a:t>
              </a:r>
            </a:p>
            <a:p>
              <a:pPr marL="0" marR="0" lvl="0" indent="0" algn="ctr" rtl="0">
                <a:lnSpc>
                  <a:spcPct val="100000"/>
                </a:lnSpc>
                <a:spcBef>
                  <a:spcPts val="0"/>
                </a:spcBef>
                <a:spcAft>
                  <a:spcPts val="0"/>
                </a:spcAft>
                <a:buClr>
                  <a:srgbClr val="000000"/>
                </a:buClr>
                <a:buFont typeface="Proxima Nova"/>
                <a:buNone/>
              </a:pPr>
              <a:r>
                <a:rPr lang="en-US" sz="1000" b="0" i="0" u="none" strike="noStrike" cap="none" dirty="0">
                  <a:solidFill>
                    <a:srgbClr val="000000"/>
                  </a:solidFill>
                  <a:latin typeface="Proxima Nova"/>
                  <a:ea typeface="Proxima Nova"/>
                  <a:cs typeface="Proxima Nova"/>
                  <a:sym typeface="Proxima Nova"/>
                </a:rPr>
                <a:t>Mobile</a:t>
              </a:r>
            </a:p>
          </p:txBody>
        </p:sp>
      </p:grpSp>
      <p:sp>
        <p:nvSpPr>
          <p:cNvPr id="766" name="Shape 766"/>
          <p:cNvSpPr txBox="1"/>
          <p:nvPr/>
        </p:nvSpPr>
        <p:spPr>
          <a:xfrm>
            <a:off x="2011685" y="3242070"/>
            <a:ext cx="693300" cy="141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Networking</a:t>
            </a:r>
          </a:p>
        </p:txBody>
      </p:sp>
      <p:sp>
        <p:nvSpPr>
          <p:cNvPr id="767" name="Shape 767"/>
          <p:cNvSpPr/>
          <p:nvPr/>
        </p:nvSpPr>
        <p:spPr>
          <a:xfrm>
            <a:off x="2670143"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68" name="Shape 768"/>
          <p:cNvSpPr/>
          <p:nvPr/>
        </p:nvSpPr>
        <p:spPr>
          <a:xfrm>
            <a:off x="3269420"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69" name="Shape 769"/>
          <p:cNvSpPr/>
          <p:nvPr/>
        </p:nvSpPr>
        <p:spPr>
          <a:xfrm>
            <a:off x="3886072"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70" name="Shape 770"/>
          <p:cNvSpPr/>
          <p:nvPr/>
        </p:nvSpPr>
        <p:spPr>
          <a:xfrm>
            <a:off x="4502724" y="3221608"/>
            <a:ext cx="578400" cy="2121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71" name="Shape 771"/>
          <p:cNvSpPr txBox="1"/>
          <p:nvPr/>
        </p:nvSpPr>
        <p:spPr>
          <a:xfrm>
            <a:off x="2638288"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Storage</a:t>
            </a:r>
          </a:p>
        </p:txBody>
      </p:sp>
      <p:sp>
        <p:nvSpPr>
          <p:cNvPr id="772" name="Shape 772"/>
          <p:cNvSpPr txBox="1"/>
          <p:nvPr/>
        </p:nvSpPr>
        <p:spPr>
          <a:xfrm>
            <a:off x="3242279" y="3200798"/>
            <a:ext cx="6489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Registry</a:t>
            </a:r>
          </a:p>
        </p:txBody>
      </p:sp>
      <p:sp>
        <p:nvSpPr>
          <p:cNvPr id="773" name="Shape 773"/>
          <p:cNvSpPr txBox="1"/>
          <p:nvPr/>
        </p:nvSpPr>
        <p:spPr>
          <a:xfrm>
            <a:off x="3933771" y="3207636"/>
            <a:ext cx="5100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Logs &amp; </a:t>
            </a:r>
          </a:p>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Metrics</a:t>
            </a:r>
          </a:p>
        </p:txBody>
      </p:sp>
      <p:sp>
        <p:nvSpPr>
          <p:cNvPr id="774" name="Shape 774"/>
          <p:cNvSpPr txBox="1"/>
          <p:nvPr/>
        </p:nvSpPr>
        <p:spPr>
          <a:xfrm>
            <a:off x="4464107" y="3155964"/>
            <a:ext cx="648900" cy="314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700" b="0" i="0" u="none" strike="noStrike" cap="none" dirty="0">
                <a:solidFill>
                  <a:srgbClr val="F3F3F3"/>
                </a:solidFill>
                <a:latin typeface="Proxima Nova"/>
                <a:ea typeface="Proxima Nova"/>
                <a:cs typeface="Proxima Nova"/>
                <a:sym typeface="Proxima Nova"/>
              </a:rPr>
              <a:t>Security</a:t>
            </a:r>
          </a:p>
        </p:txBody>
      </p:sp>
      <p:sp>
        <p:nvSpPr>
          <p:cNvPr id="775" name="Shape 775"/>
          <p:cNvSpPr/>
          <p:nvPr/>
        </p:nvSpPr>
        <p:spPr>
          <a:xfrm>
            <a:off x="2054108" y="2867328"/>
            <a:ext cx="3043500" cy="314400"/>
          </a:xfrm>
          <a:prstGeom prst="rect">
            <a:avLst/>
          </a:prstGeom>
          <a:solidFill>
            <a:srgbClr val="23344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000000"/>
              </a:solidFill>
              <a:latin typeface="Arial"/>
              <a:ea typeface="Arial"/>
              <a:cs typeface="Arial"/>
              <a:sym typeface="Arial"/>
            </a:endParaRPr>
          </a:p>
        </p:txBody>
      </p:sp>
      <p:sp>
        <p:nvSpPr>
          <p:cNvPr id="776" name="Shape 776"/>
          <p:cNvSpPr txBox="1"/>
          <p:nvPr/>
        </p:nvSpPr>
        <p:spPr>
          <a:xfrm>
            <a:off x="2078863" y="2882457"/>
            <a:ext cx="2995200" cy="2658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Orchestration &amp; Cluster Management</a:t>
            </a:r>
          </a:p>
          <a:p>
            <a:pPr marL="0" marR="0" lvl="0" indent="0" algn="ctr" rtl="0">
              <a:lnSpc>
                <a:spcPct val="100000"/>
              </a:lnSpc>
              <a:spcBef>
                <a:spcPts val="0"/>
              </a:spcBef>
              <a:spcAft>
                <a:spcPts val="0"/>
              </a:spcAft>
              <a:buClr>
                <a:srgbClr val="F3F3F3"/>
              </a:buClr>
              <a:buFont typeface="Proxima Nova"/>
              <a:buNone/>
            </a:pPr>
            <a:r>
              <a:rPr lang="en-US" sz="800" b="0" i="0" u="none" strike="noStrike" cap="none" dirty="0">
                <a:solidFill>
                  <a:srgbClr val="F3F3F3"/>
                </a:solidFill>
                <a:latin typeface="Proxima Nova"/>
                <a:ea typeface="Proxima Nova"/>
                <a:cs typeface="Proxima Nova"/>
                <a:sym typeface="Proxima Nova"/>
              </a:rPr>
              <a:t>(kubernetes)</a:t>
            </a:r>
          </a:p>
        </p:txBody>
      </p:sp>
      <p:pic>
        <p:nvPicPr>
          <p:cNvPr id="777" name="Shape 777"/>
          <p:cNvPicPr preferRelativeResize="0"/>
          <p:nvPr/>
        </p:nvPicPr>
        <p:blipFill rotWithShape="1">
          <a:blip r:embed="rId4">
            <a:alphaModFix/>
          </a:blip>
          <a:srcRect/>
          <a:stretch/>
        </p:blipFill>
        <p:spPr>
          <a:xfrm>
            <a:off x="1166869" y="2941027"/>
            <a:ext cx="648900" cy="662400"/>
          </a:xfrm>
          <a:prstGeom prst="rect">
            <a:avLst/>
          </a:prstGeom>
          <a:noFill/>
          <a:ln>
            <a:noFill/>
          </a:ln>
        </p:spPr>
      </p:pic>
      <p:sp>
        <p:nvSpPr>
          <p:cNvPr id="778" name="Shape 778"/>
          <p:cNvSpPr/>
          <p:nvPr/>
        </p:nvSpPr>
        <p:spPr>
          <a:xfrm>
            <a:off x="953102" y="3775701"/>
            <a:ext cx="4185600" cy="867000"/>
          </a:xfrm>
          <a:prstGeom prst="rect">
            <a:avLst/>
          </a:prstGeom>
          <a:solidFill>
            <a:srgbClr val="E0233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79" name="Shape 779"/>
          <p:cNvSpPr/>
          <p:nvPr/>
        </p:nvSpPr>
        <p:spPr>
          <a:xfrm>
            <a:off x="2054688" y="3812919"/>
            <a:ext cx="3043500" cy="792600"/>
          </a:xfrm>
          <a:prstGeom prst="rect">
            <a:avLst/>
          </a:prstGeom>
          <a:solidFill>
            <a:srgbClr val="951C1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80" name="Shape 780"/>
          <p:cNvSpPr/>
          <p:nvPr/>
        </p:nvSpPr>
        <p:spPr>
          <a:xfrm>
            <a:off x="2098307" y="4395375"/>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81" name="Shape 781"/>
          <p:cNvSpPr/>
          <p:nvPr/>
        </p:nvSpPr>
        <p:spPr>
          <a:xfrm>
            <a:off x="2115682" y="4001465"/>
            <a:ext cx="2933700" cy="3609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82" name="Shape 782"/>
          <p:cNvSpPr txBox="1"/>
          <p:nvPr/>
        </p:nvSpPr>
        <p:spPr>
          <a:xfrm>
            <a:off x="2526269" y="4042266"/>
            <a:ext cx="2100600" cy="299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Container Runtime &amp; Packaging</a:t>
            </a:r>
          </a:p>
          <a:p>
            <a:pPr marL="0" marR="0" lvl="0" indent="0" algn="ctr" rtl="0">
              <a:lnSpc>
                <a:spcPct val="100000"/>
              </a:lnSpc>
              <a:spcBef>
                <a:spcPts val="0"/>
              </a:spcBef>
              <a:spcAft>
                <a:spcPts val="0"/>
              </a:spcAft>
              <a:buClr>
                <a:srgbClr val="F3F3F3"/>
              </a:buClr>
              <a:buFont typeface="Proxima Nova"/>
              <a:buNone/>
            </a:pPr>
            <a:r>
              <a:rPr lang="en-US" sz="1000" b="0" i="0" u="none" strike="noStrike" cap="none" dirty="0">
                <a:solidFill>
                  <a:srgbClr val="F3F3F3"/>
                </a:solidFill>
                <a:latin typeface="Proxima Nova"/>
                <a:ea typeface="Proxima Nova"/>
                <a:cs typeface="Proxima Nova"/>
                <a:sym typeface="Proxima Nova"/>
              </a:rPr>
              <a:t>(</a:t>
            </a:r>
            <a:r>
              <a:rPr lang="en-US" sz="1000" dirty="0">
                <a:solidFill>
                  <a:srgbClr val="F3F3F3"/>
                </a:solidFill>
                <a:latin typeface="Proxima Nova"/>
                <a:ea typeface="Proxima Nova"/>
                <a:cs typeface="Proxima Nova"/>
                <a:sym typeface="Proxima Nova"/>
              </a:rPr>
              <a:t>d</a:t>
            </a:r>
            <a:r>
              <a:rPr lang="en-US" sz="1000" b="0" i="0" u="none" strike="noStrike" cap="none" dirty="0">
                <a:solidFill>
                  <a:srgbClr val="F3F3F3"/>
                </a:solidFill>
                <a:latin typeface="Proxima Nova"/>
                <a:ea typeface="Proxima Nova"/>
                <a:cs typeface="Proxima Nova"/>
                <a:sym typeface="Proxima Nova"/>
              </a:rPr>
              <a:t>ocker)</a:t>
            </a:r>
          </a:p>
        </p:txBody>
      </p:sp>
      <p:sp>
        <p:nvSpPr>
          <p:cNvPr id="783" name="Shape 783"/>
          <p:cNvSpPr txBox="1"/>
          <p:nvPr/>
        </p:nvSpPr>
        <p:spPr>
          <a:xfrm>
            <a:off x="2741969" y="3783829"/>
            <a:ext cx="1770300" cy="224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1000" b="1" i="0" u="none" strike="noStrike" cap="none" dirty="0">
                <a:solidFill>
                  <a:srgbClr val="F3F3F3"/>
                </a:solidFill>
                <a:latin typeface="Proxima Nova"/>
                <a:ea typeface="Proxima Nova"/>
                <a:cs typeface="Proxima Nova"/>
                <a:sym typeface="Proxima Nova"/>
              </a:rPr>
              <a:t>Enterprise Container Host</a:t>
            </a:r>
          </a:p>
        </p:txBody>
      </p:sp>
      <p:pic>
        <p:nvPicPr>
          <p:cNvPr id="784" name="Shape 784"/>
          <p:cNvPicPr preferRelativeResize="0"/>
          <p:nvPr/>
        </p:nvPicPr>
        <p:blipFill rotWithShape="1">
          <a:blip r:embed="rId5">
            <a:alphaModFix/>
          </a:blip>
          <a:srcRect/>
          <a:stretch/>
        </p:blipFill>
        <p:spPr>
          <a:xfrm>
            <a:off x="1034350" y="3986992"/>
            <a:ext cx="913800" cy="444300"/>
          </a:xfrm>
          <a:prstGeom prst="rect">
            <a:avLst/>
          </a:prstGeom>
          <a:noFill/>
          <a:ln>
            <a:noFill/>
          </a:ln>
        </p:spPr>
      </p:pic>
      <p:sp>
        <p:nvSpPr>
          <p:cNvPr id="785" name="Shape 785"/>
          <p:cNvSpPr/>
          <p:nvPr/>
        </p:nvSpPr>
        <p:spPr>
          <a:xfrm>
            <a:off x="3577931" y="4395181"/>
            <a:ext cx="1453500" cy="183000"/>
          </a:xfrm>
          <a:prstGeom prst="rect">
            <a:avLst/>
          </a:prstGeom>
          <a:solidFill>
            <a:srgbClr val="B9202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786" name="Shape 786"/>
          <p:cNvSpPr txBox="1"/>
          <p:nvPr/>
        </p:nvSpPr>
        <p:spPr>
          <a:xfrm>
            <a:off x="3548100" y="4403983"/>
            <a:ext cx="15132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Red Hat Enterprise Linux</a:t>
            </a:r>
          </a:p>
        </p:txBody>
      </p:sp>
      <p:sp>
        <p:nvSpPr>
          <p:cNvPr id="787" name="Shape 787"/>
          <p:cNvSpPr txBox="1"/>
          <p:nvPr/>
        </p:nvSpPr>
        <p:spPr>
          <a:xfrm>
            <a:off x="2398260" y="4403983"/>
            <a:ext cx="853800" cy="165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3F3F3"/>
              </a:buClr>
              <a:buFont typeface="Proxima Nova"/>
              <a:buNone/>
            </a:pPr>
            <a:r>
              <a:rPr lang="en-US" sz="900" b="0" i="0" u="none" strike="noStrike" cap="none" dirty="0">
                <a:solidFill>
                  <a:srgbClr val="F3F3F3"/>
                </a:solidFill>
                <a:latin typeface="Proxima Nova"/>
                <a:ea typeface="Proxima Nova"/>
                <a:cs typeface="Proxima Nova"/>
                <a:sym typeface="Proxima Nova"/>
              </a:rPr>
              <a:t>Atomic Host</a:t>
            </a:r>
          </a:p>
        </p:txBody>
      </p:sp>
      <p:sp>
        <p:nvSpPr>
          <p:cNvPr id="788" name="Shape 788"/>
          <p:cNvSpPr txBox="1"/>
          <p:nvPr/>
        </p:nvSpPr>
        <p:spPr>
          <a:xfrm>
            <a:off x="5296125" y="884000"/>
            <a:ext cx="3285000" cy="714900"/>
          </a:xfrm>
          <a:prstGeom prst="rect">
            <a:avLst/>
          </a:prstGeom>
          <a:noFill/>
          <a:ln>
            <a:noFill/>
          </a:ln>
        </p:spPr>
        <p:txBody>
          <a:bodyPr wrap="square" lIns="91425" tIns="91425" rIns="91425" bIns="91425" anchor="ctr" anchorCtr="0">
            <a:noAutofit/>
          </a:bodyPr>
          <a:lstStyle/>
          <a:p>
            <a:pPr marL="0" marR="0" lvl="0" indent="-69850" rtl="0">
              <a:lnSpc>
                <a:spcPct val="100000"/>
              </a:lnSpc>
              <a:spcBef>
                <a:spcPts val="0"/>
              </a:spcBef>
              <a:spcAft>
                <a:spcPts val="0"/>
              </a:spcAft>
              <a:buClr>
                <a:srgbClr val="000000"/>
              </a:buClr>
              <a:buSzPts val="1100"/>
              <a:buFont typeface="Arial"/>
              <a:buNone/>
            </a:pPr>
            <a:r>
              <a:rPr lang="en-US" sz="1800" dirty="0">
                <a:latin typeface="Proxima Nova"/>
                <a:ea typeface="Proxima Nova"/>
                <a:cs typeface="Proxima Nova"/>
                <a:sym typeface="Proxima Nova"/>
              </a:rPr>
              <a:t>Traditional, stateful, and cloud-native apps</a:t>
            </a:r>
          </a:p>
        </p:txBody>
      </p:sp>
      <p:sp>
        <p:nvSpPr>
          <p:cNvPr id="789" name="Shape 789"/>
          <p:cNvSpPr txBox="1"/>
          <p:nvPr/>
        </p:nvSpPr>
        <p:spPr>
          <a:xfrm>
            <a:off x="5296125" y="1747200"/>
            <a:ext cx="2739900" cy="830700"/>
          </a:xfrm>
          <a:prstGeom prst="rect">
            <a:avLst/>
          </a:prstGeom>
          <a:noFill/>
          <a:ln>
            <a:noFill/>
          </a:ln>
        </p:spPr>
        <p:txBody>
          <a:bodyPr wrap="square" lIns="91425" tIns="91425" rIns="91425" bIns="91425" anchor="ctr" anchorCtr="0">
            <a:noAutofit/>
          </a:bodyPr>
          <a:lstStyle/>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Developer Experience</a:t>
            </a:r>
          </a:p>
        </p:txBody>
      </p:sp>
      <p:sp>
        <p:nvSpPr>
          <p:cNvPr id="790" name="Shape 790"/>
          <p:cNvSpPr txBox="1"/>
          <p:nvPr/>
        </p:nvSpPr>
        <p:spPr>
          <a:xfrm>
            <a:off x="5296125" y="2820875"/>
            <a:ext cx="3485400" cy="830700"/>
          </a:xfrm>
          <a:prstGeom prst="rect">
            <a:avLst/>
          </a:prstGeom>
          <a:noFill/>
          <a:ln>
            <a:noFill/>
          </a:ln>
        </p:spPr>
        <p:txBody>
          <a:bodyPr wrap="square" lIns="91425" tIns="91425" rIns="91425" bIns="91425" anchor="ctr" anchorCtr="0">
            <a:noAutofit/>
          </a:bodyPr>
          <a:lstStyle/>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Enterprise Kubernetes++</a:t>
            </a:r>
          </a:p>
          <a:p>
            <a:pPr marL="0" marR="0" lvl="0" indent="0" rtl="0">
              <a:lnSpc>
                <a:spcPct val="100000"/>
              </a:lnSpc>
              <a:spcBef>
                <a:spcPts val="0"/>
              </a:spcBef>
              <a:spcAft>
                <a:spcPts val="0"/>
              </a:spcAft>
              <a:buClr>
                <a:srgbClr val="434343"/>
              </a:buClr>
              <a:buFont typeface="Proxima Nova"/>
              <a:buNone/>
            </a:pPr>
            <a:r>
              <a:rPr lang="en-US" sz="1800" dirty="0">
                <a:latin typeface="Proxima Nova"/>
                <a:ea typeface="Proxima Nova"/>
                <a:cs typeface="Proxima Nova"/>
                <a:sym typeface="Proxima Nova"/>
              </a:rPr>
              <a:t>container orchestration </a:t>
            </a:r>
          </a:p>
        </p:txBody>
      </p:sp>
      <p:sp>
        <p:nvSpPr>
          <p:cNvPr id="791" name="Shape 791"/>
          <p:cNvSpPr txBox="1"/>
          <p:nvPr/>
        </p:nvSpPr>
        <p:spPr>
          <a:xfrm>
            <a:off x="5296125" y="3782775"/>
            <a:ext cx="3338400" cy="830700"/>
          </a:xfrm>
          <a:prstGeom prst="rect">
            <a:avLst/>
          </a:prstGeom>
          <a:noFill/>
          <a:ln>
            <a:noFill/>
          </a:ln>
        </p:spPr>
        <p:txBody>
          <a:bodyPr wrap="square" lIns="91425" tIns="91425" rIns="91425" bIns="91425" anchor="t" anchorCtr="0">
            <a:noAutofit/>
          </a:bodyPr>
          <a:lstStyle/>
          <a:p>
            <a:pPr marL="0" marR="0" lvl="0" indent="0" rtl="0">
              <a:lnSpc>
                <a:spcPct val="100000"/>
              </a:lnSpc>
              <a:spcBef>
                <a:spcPts val="0"/>
              </a:spcBef>
              <a:spcAft>
                <a:spcPts val="0"/>
              </a:spcAft>
              <a:buClr>
                <a:srgbClr val="434343"/>
              </a:buClr>
              <a:buFont typeface="Proxima Nova"/>
              <a:buNone/>
            </a:pPr>
            <a:r>
              <a:rPr lang="en-US" sz="1800" i="0" u="none" strike="noStrike" cap="none" dirty="0">
                <a:latin typeface="Proxima Nova"/>
                <a:ea typeface="Proxima Nova"/>
                <a:cs typeface="Proxima Nova"/>
                <a:sym typeface="Proxima Nova"/>
              </a:rPr>
              <a:t>Trusted by Fortune Global 500 companies</a:t>
            </a:r>
          </a:p>
        </p:txBody>
      </p:sp>
      <p:sp>
        <p:nvSpPr>
          <p:cNvPr id="792" name="Shape 792"/>
          <p:cNvSpPr txBox="1"/>
          <p:nvPr/>
        </p:nvSpPr>
        <p:spPr>
          <a:xfrm>
            <a:off x="685800" y="-304800"/>
            <a:ext cx="7772400" cy="1028700"/>
          </a:xfrm>
          <a:prstGeom prst="rect">
            <a:avLst/>
          </a:prstGeom>
          <a:noFill/>
          <a:ln>
            <a:noFill/>
          </a:ln>
        </p:spPr>
        <p:txBody>
          <a:bodyPr wrap="square" lIns="91425" tIns="91425" rIns="91425" bIns="91425" anchor="b" anchorCtr="0">
            <a:noAutofit/>
          </a:bodyPr>
          <a:lstStyle/>
          <a:p>
            <a:pPr marL="0" lvl="0" indent="0" algn="ctr" rtl="0">
              <a:spcBef>
                <a:spcPts val="0"/>
              </a:spcBef>
              <a:buNone/>
            </a:pPr>
            <a:r>
              <a:rPr lang="en-US" sz="2800" dirty="0">
                <a:latin typeface="Proxima Nova"/>
                <a:ea typeface="Proxima Nova"/>
                <a:cs typeface="Proxima Nova"/>
                <a:sym typeface="Proxima Nova"/>
              </a:rPr>
              <a:t>OPENSHIFT CONTAINER PLATFORM</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Shape 797"/>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63</a:t>
            </a:fld>
            <a:endParaRPr lang="en-US" dirty="0"/>
          </a:p>
        </p:txBody>
      </p:sp>
      <p:sp>
        <p:nvSpPr>
          <p:cNvPr id="798" name="Shape 798"/>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YOUR CHOICE OF INFRASTRUCTURE</a:t>
            </a:r>
          </a:p>
        </p:txBody>
      </p:sp>
      <p:grpSp>
        <p:nvGrpSpPr>
          <p:cNvPr id="799" name="Shape 799"/>
          <p:cNvGrpSpPr/>
          <p:nvPr/>
        </p:nvGrpSpPr>
        <p:grpSpPr>
          <a:xfrm>
            <a:off x="2222988" y="4065375"/>
            <a:ext cx="4668000" cy="509100"/>
            <a:chOff x="2545700" y="4065375"/>
            <a:chExt cx="4668000" cy="509100"/>
          </a:xfrm>
        </p:grpSpPr>
        <p:sp>
          <p:nvSpPr>
            <p:cNvPr id="800" name="Shape 800"/>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801" name="Shape 801"/>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802" name="Shape 802"/>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803" name="Shape 803"/>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804" name="Shape 804"/>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805" name="Shape 805"/>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806" name="Shape 806"/>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807" name="Shape 807"/>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808" name="Shape 808"/>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809" name="Shape 809"/>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810" name="Shape 810"/>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811" name="Shape 811"/>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12" name="Shape 812"/>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13" name="Shape 813"/>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14" name="Shape 814"/>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Shape 819"/>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NODES RHEL INSTANCES WHERE APPS RUN</a:t>
            </a:r>
          </a:p>
        </p:txBody>
      </p:sp>
      <p:sp>
        <p:nvSpPr>
          <p:cNvPr id="820" name="Shape 82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64</a:t>
            </a:fld>
            <a:endParaRPr lang="en-US" dirty="0"/>
          </a:p>
        </p:txBody>
      </p:sp>
      <p:sp>
        <p:nvSpPr>
          <p:cNvPr id="821" name="Shape 821"/>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822" name="Shape 822"/>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23" name="Shape 823"/>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24" name="Shape 824"/>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25" name="Shape 825"/>
          <p:cNvGrpSpPr/>
          <p:nvPr/>
        </p:nvGrpSpPr>
        <p:grpSpPr>
          <a:xfrm>
            <a:off x="5332590" y="1864953"/>
            <a:ext cx="712986" cy="218400"/>
            <a:chOff x="4577530" y="2938752"/>
            <a:chExt cx="712986" cy="218400"/>
          </a:xfrm>
        </p:grpSpPr>
        <p:sp>
          <p:nvSpPr>
            <p:cNvPr id="826" name="Shape 82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27" name="Shape 82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28" name="Shape 82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29" name="Shape 829"/>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30" name="Shape 830"/>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31" name="Shape 831"/>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32" name="Shape 832"/>
          <p:cNvGrpSpPr/>
          <p:nvPr/>
        </p:nvGrpSpPr>
        <p:grpSpPr>
          <a:xfrm>
            <a:off x="5332590" y="2926337"/>
            <a:ext cx="712986" cy="218400"/>
            <a:chOff x="4577530" y="2938752"/>
            <a:chExt cx="712986" cy="218400"/>
          </a:xfrm>
        </p:grpSpPr>
        <p:sp>
          <p:nvSpPr>
            <p:cNvPr id="833" name="Shape 83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34" name="Shape 83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35" name="Shape 83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36" name="Shape 836"/>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37" name="Shape 837"/>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38" name="Shape 838"/>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39" name="Shape 839"/>
          <p:cNvGrpSpPr/>
          <p:nvPr/>
        </p:nvGrpSpPr>
        <p:grpSpPr>
          <a:xfrm>
            <a:off x="4494390" y="1864953"/>
            <a:ext cx="712986" cy="218400"/>
            <a:chOff x="4577530" y="2938752"/>
            <a:chExt cx="712986" cy="218400"/>
          </a:xfrm>
        </p:grpSpPr>
        <p:sp>
          <p:nvSpPr>
            <p:cNvPr id="840" name="Shape 84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41" name="Shape 84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42" name="Shape 842"/>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43" name="Shape 843"/>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44" name="Shape 844"/>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45" name="Shape 845"/>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46" name="Shape 846"/>
          <p:cNvGrpSpPr/>
          <p:nvPr/>
        </p:nvGrpSpPr>
        <p:grpSpPr>
          <a:xfrm>
            <a:off x="4494390" y="2926337"/>
            <a:ext cx="712986" cy="218400"/>
            <a:chOff x="4577530" y="2938752"/>
            <a:chExt cx="712986" cy="218400"/>
          </a:xfrm>
        </p:grpSpPr>
        <p:sp>
          <p:nvSpPr>
            <p:cNvPr id="847" name="Shape 84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48" name="Shape 84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49" name="Shape 84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50" name="Shape 850"/>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51" name="Shape 851"/>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52" name="Shape 852"/>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53" name="Shape 853"/>
          <p:cNvGrpSpPr/>
          <p:nvPr/>
        </p:nvGrpSpPr>
        <p:grpSpPr>
          <a:xfrm>
            <a:off x="3656190" y="1864953"/>
            <a:ext cx="712986" cy="218400"/>
            <a:chOff x="4577530" y="2938752"/>
            <a:chExt cx="712986" cy="218400"/>
          </a:xfrm>
        </p:grpSpPr>
        <p:sp>
          <p:nvSpPr>
            <p:cNvPr id="854" name="Shape 85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55" name="Shape 85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56" name="Shape 85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57" name="Shape 857"/>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58" name="Shape 858"/>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59" name="Shape 859"/>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60" name="Shape 860"/>
          <p:cNvGrpSpPr/>
          <p:nvPr/>
        </p:nvGrpSpPr>
        <p:grpSpPr>
          <a:xfrm>
            <a:off x="3656190" y="2926337"/>
            <a:ext cx="712986" cy="218400"/>
            <a:chOff x="4577530" y="2938752"/>
            <a:chExt cx="712986" cy="218400"/>
          </a:xfrm>
        </p:grpSpPr>
        <p:sp>
          <p:nvSpPr>
            <p:cNvPr id="861" name="Shape 86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62" name="Shape 86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63" name="Shape 86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864" name="Shape 864"/>
          <p:cNvGrpSpPr/>
          <p:nvPr/>
        </p:nvGrpSpPr>
        <p:grpSpPr>
          <a:xfrm>
            <a:off x="2223000" y="4065375"/>
            <a:ext cx="3978900" cy="509100"/>
            <a:chOff x="2223000" y="4065375"/>
            <a:chExt cx="3978900" cy="509100"/>
          </a:xfrm>
        </p:grpSpPr>
        <p:sp>
          <p:nvSpPr>
            <p:cNvPr id="865" name="Shape 865"/>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grpSp>
          <p:nvGrpSpPr>
            <p:cNvPr id="866" name="Shape 866"/>
            <p:cNvGrpSpPr/>
            <p:nvPr/>
          </p:nvGrpSpPr>
          <p:grpSpPr>
            <a:xfrm>
              <a:off x="2495812" y="4153188"/>
              <a:ext cx="3433275" cy="414606"/>
              <a:chOff x="2457715" y="4153188"/>
              <a:chExt cx="3433275" cy="414606"/>
            </a:xfrm>
          </p:grpSpPr>
          <p:pic>
            <p:nvPicPr>
              <p:cNvPr id="867" name="Shape 867"/>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868" name="Shape 868"/>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869" name="Shape 869"/>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870" name="Shape 870"/>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871" name="Shape 871"/>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872" name="Shape 872"/>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873" name="Shape 873"/>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874" name="Shape 874"/>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875" name="Shape 875"/>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876" name="Shape 876"/>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877" name="Shape 877"/>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78" name="Shape 878"/>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79" name="Shape 879"/>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880" name="Shape 880"/>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pSp>
        <p:nvGrpSpPr>
          <p:cNvPr id="885" name="Shape 885"/>
          <p:cNvGrpSpPr/>
          <p:nvPr/>
        </p:nvGrpSpPr>
        <p:grpSpPr>
          <a:xfrm>
            <a:off x="4486894" y="1513473"/>
            <a:ext cx="2822662" cy="2419839"/>
            <a:chOff x="4570887" y="1484032"/>
            <a:chExt cx="2822662" cy="2419839"/>
          </a:xfrm>
        </p:grpSpPr>
        <p:grpSp>
          <p:nvGrpSpPr>
            <p:cNvPr id="886" name="Shape 886"/>
            <p:cNvGrpSpPr/>
            <p:nvPr/>
          </p:nvGrpSpPr>
          <p:grpSpPr>
            <a:xfrm>
              <a:off x="6490951" y="1484032"/>
              <a:ext cx="902599" cy="1204172"/>
              <a:chOff x="5592955" y="2047406"/>
              <a:chExt cx="788020" cy="1051311"/>
            </a:xfrm>
          </p:grpSpPr>
          <p:sp>
            <p:nvSpPr>
              <p:cNvPr id="887" name="Shape 88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888" name="Shape 88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889" name="Shape 88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890" name="Shape 89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891" name="Shape 89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892" name="Shape 89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893" name="Shape 89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894" name="Shape 894"/>
              <p:cNvGrpSpPr/>
              <p:nvPr/>
            </p:nvGrpSpPr>
            <p:grpSpPr>
              <a:xfrm>
                <a:off x="5592955" y="2047406"/>
                <a:ext cx="712986" cy="218400"/>
                <a:chOff x="4577530" y="2938752"/>
                <a:chExt cx="712986" cy="218400"/>
              </a:xfrm>
            </p:grpSpPr>
            <p:sp>
              <p:nvSpPr>
                <p:cNvPr id="895" name="Shape 89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96" name="Shape 89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897" name="Shape 89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898" name="Shape 89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899" name="Shape 89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00" name="Shape 90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901" name="Shape 90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02" name="Shape 90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03" name="Shape 90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04" name="Shape 90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05" name="Shape 90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06" name="Shape 906"/>
            <p:cNvGrpSpPr/>
            <p:nvPr/>
          </p:nvGrpSpPr>
          <p:grpSpPr>
            <a:xfrm>
              <a:off x="6490951" y="2699699"/>
              <a:ext cx="902599" cy="1204172"/>
              <a:chOff x="5592955" y="2047406"/>
              <a:chExt cx="788020" cy="1051311"/>
            </a:xfrm>
          </p:grpSpPr>
          <p:sp>
            <p:nvSpPr>
              <p:cNvPr id="907" name="Shape 90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908" name="Shape 90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909" name="Shape 90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10" name="Shape 91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11" name="Shape 91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12" name="Shape 91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13" name="Shape 91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914" name="Shape 914"/>
              <p:cNvGrpSpPr/>
              <p:nvPr/>
            </p:nvGrpSpPr>
            <p:grpSpPr>
              <a:xfrm>
                <a:off x="5592955" y="2047406"/>
                <a:ext cx="712986" cy="218400"/>
                <a:chOff x="4577530" y="2938752"/>
                <a:chExt cx="712986" cy="218400"/>
              </a:xfrm>
            </p:grpSpPr>
            <p:sp>
              <p:nvSpPr>
                <p:cNvPr id="915" name="Shape 91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16" name="Shape 91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17" name="Shape 91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918" name="Shape 91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19" name="Shape 91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20" name="Shape 92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21" name="Shape 92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22" name="Shape 92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23" name="Shape 92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24" name="Shape 92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25" name="Shape 92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26" name="Shape 926"/>
            <p:cNvGrpSpPr/>
            <p:nvPr/>
          </p:nvGrpSpPr>
          <p:grpSpPr>
            <a:xfrm>
              <a:off x="5530919" y="1484032"/>
              <a:ext cx="902599" cy="1204172"/>
              <a:chOff x="5592955" y="2047406"/>
              <a:chExt cx="788020" cy="1051311"/>
            </a:xfrm>
          </p:grpSpPr>
          <p:sp>
            <p:nvSpPr>
              <p:cNvPr id="927" name="Shape 92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928" name="Shape 92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929" name="Shape 92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30" name="Shape 93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31" name="Shape 93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32" name="Shape 93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33" name="Shape 93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934" name="Shape 934"/>
              <p:cNvGrpSpPr/>
              <p:nvPr/>
            </p:nvGrpSpPr>
            <p:grpSpPr>
              <a:xfrm>
                <a:off x="5592955" y="2047406"/>
                <a:ext cx="712986" cy="218400"/>
                <a:chOff x="4577530" y="2938752"/>
                <a:chExt cx="712986" cy="218400"/>
              </a:xfrm>
            </p:grpSpPr>
            <p:sp>
              <p:nvSpPr>
                <p:cNvPr id="935" name="Shape 93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36" name="Shape 93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37" name="Shape 93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938" name="Shape 93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39" name="Shape 93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40" name="Shape 94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41" name="Shape 94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42" name="Shape 94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43" name="Shape 94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44" name="Shape 94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45" name="Shape 94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46" name="Shape 946"/>
            <p:cNvGrpSpPr/>
            <p:nvPr/>
          </p:nvGrpSpPr>
          <p:grpSpPr>
            <a:xfrm>
              <a:off x="5530919" y="2699699"/>
              <a:ext cx="902599" cy="1204172"/>
              <a:chOff x="5592955" y="2047406"/>
              <a:chExt cx="788020" cy="1051311"/>
            </a:xfrm>
          </p:grpSpPr>
          <p:sp>
            <p:nvSpPr>
              <p:cNvPr id="947" name="Shape 94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948" name="Shape 94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949" name="Shape 94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50" name="Shape 95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51" name="Shape 95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52" name="Shape 95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53" name="Shape 95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954" name="Shape 954"/>
              <p:cNvGrpSpPr/>
              <p:nvPr/>
            </p:nvGrpSpPr>
            <p:grpSpPr>
              <a:xfrm>
                <a:off x="5592955" y="2047406"/>
                <a:ext cx="712986" cy="218400"/>
                <a:chOff x="4577530" y="2938752"/>
                <a:chExt cx="712986" cy="218400"/>
              </a:xfrm>
            </p:grpSpPr>
            <p:sp>
              <p:nvSpPr>
                <p:cNvPr id="955" name="Shape 95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56" name="Shape 95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57" name="Shape 95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958" name="Shape 95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59" name="Shape 95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60" name="Shape 96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61" name="Shape 96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62" name="Shape 96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63" name="Shape 96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64" name="Shape 96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65" name="Shape 96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66" name="Shape 966"/>
            <p:cNvGrpSpPr/>
            <p:nvPr/>
          </p:nvGrpSpPr>
          <p:grpSpPr>
            <a:xfrm>
              <a:off x="4570887" y="1484032"/>
              <a:ext cx="902599" cy="1204172"/>
              <a:chOff x="5592955" y="2047406"/>
              <a:chExt cx="788020" cy="1051311"/>
            </a:xfrm>
          </p:grpSpPr>
          <p:sp>
            <p:nvSpPr>
              <p:cNvPr id="967" name="Shape 96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968" name="Shape 96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969" name="Shape 96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70" name="Shape 97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71" name="Shape 97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72" name="Shape 97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73" name="Shape 97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974" name="Shape 974"/>
              <p:cNvGrpSpPr/>
              <p:nvPr/>
            </p:nvGrpSpPr>
            <p:grpSpPr>
              <a:xfrm>
                <a:off x="5592955" y="2047406"/>
                <a:ext cx="712986" cy="218400"/>
                <a:chOff x="4577530" y="2938752"/>
                <a:chExt cx="712986" cy="218400"/>
              </a:xfrm>
            </p:grpSpPr>
            <p:sp>
              <p:nvSpPr>
                <p:cNvPr id="975" name="Shape 97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76" name="Shape 97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77" name="Shape 97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978" name="Shape 97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79" name="Shape 97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80" name="Shape 98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81" name="Shape 98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82" name="Shape 98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83" name="Shape 98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84" name="Shape 98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85" name="Shape 98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86" name="Shape 986"/>
            <p:cNvGrpSpPr/>
            <p:nvPr/>
          </p:nvGrpSpPr>
          <p:grpSpPr>
            <a:xfrm>
              <a:off x="4570887" y="2699699"/>
              <a:ext cx="902599" cy="1204172"/>
              <a:chOff x="5592955" y="2047406"/>
              <a:chExt cx="788020" cy="1051311"/>
            </a:xfrm>
          </p:grpSpPr>
          <p:sp>
            <p:nvSpPr>
              <p:cNvPr id="987" name="Shape 98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988" name="Shape 98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989" name="Shape 98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90" name="Shape 99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91" name="Shape 99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92" name="Shape 99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993" name="Shape 993"/>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994" name="Shape 994"/>
              <p:cNvGrpSpPr/>
              <p:nvPr/>
            </p:nvGrpSpPr>
            <p:grpSpPr>
              <a:xfrm>
                <a:off x="5592955" y="2047406"/>
                <a:ext cx="712986" cy="218400"/>
                <a:chOff x="4577530" y="2938752"/>
                <a:chExt cx="712986" cy="218400"/>
              </a:xfrm>
            </p:grpSpPr>
            <p:sp>
              <p:nvSpPr>
                <p:cNvPr id="995" name="Shape 99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96" name="Shape 99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997" name="Shape 99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998" name="Shape 99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999" name="Shape 99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00" name="Shape 100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01" name="Shape 100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02" name="Shape 100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03" name="Shape 100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004" name="Shape 100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05" name="Shape 1005"/>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006" name="Shape 1006"/>
            <p:cNvSpPr txBox="1"/>
            <p:nvPr/>
          </p:nvSpPr>
          <p:spPr>
            <a:xfrm>
              <a:off x="4691300" y="2166991"/>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07" name="Shape 1007"/>
            <p:cNvSpPr txBox="1"/>
            <p:nvPr/>
          </p:nvSpPr>
          <p:spPr>
            <a:xfrm>
              <a:off x="5093958" y="1791107"/>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08" name="Shape 1008"/>
            <p:cNvSpPr txBox="1"/>
            <p:nvPr/>
          </p:nvSpPr>
          <p:spPr>
            <a:xfrm>
              <a:off x="6054211" y="2166991"/>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09" name="Shape 1009"/>
            <p:cNvSpPr txBox="1"/>
            <p:nvPr/>
          </p:nvSpPr>
          <p:spPr>
            <a:xfrm>
              <a:off x="6611363" y="2166991"/>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0" name="Shape 1010"/>
            <p:cNvSpPr txBox="1"/>
            <p:nvPr/>
          </p:nvSpPr>
          <p:spPr>
            <a:xfrm>
              <a:off x="7005095" y="1791107"/>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1" name="Shape 1011"/>
            <p:cNvSpPr txBox="1"/>
            <p:nvPr/>
          </p:nvSpPr>
          <p:spPr>
            <a:xfrm>
              <a:off x="4691300" y="3379935"/>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2" name="Shape 1012"/>
            <p:cNvSpPr txBox="1"/>
            <p:nvPr/>
          </p:nvSpPr>
          <p:spPr>
            <a:xfrm>
              <a:off x="6611363"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3" name="Shape 1013"/>
            <p:cNvSpPr txBox="1"/>
            <p:nvPr/>
          </p:nvSpPr>
          <p:spPr>
            <a:xfrm>
              <a:off x="7014021"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4" name="Shape 1014"/>
            <p:cNvSpPr txBox="1"/>
            <p:nvPr/>
          </p:nvSpPr>
          <p:spPr>
            <a:xfrm>
              <a:off x="5651332"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015" name="Shape 1015"/>
            <p:cNvSpPr txBox="1"/>
            <p:nvPr/>
          </p:nvSpPr>
          <p:spPr>
            <a:xfrm>
              <a:off x="6053990"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016" name="Shape 1016"/>
            <p:cNvPicPr preferRelativeResize="0"/>
            <p:nvPr/>
          </p:nvPicPr>
          <p:blipFill>
            <a:blip r:embed="rId4">
              <a:alphaModFix/>
            </a:blip>
            <a:stretch>
              <a:fillRect/>
            </a:stretch>
          </p:blipFill>
          <p:spPr>
            <a:xfrm>
              <a:off x="4753942" y="1891815"/>
              <a:ext cx="168939" cy="112503"/>
            </a:xfrm>
            <a:prstGeom prst="rect">
              <a:avLst/>
            </a:prstGeom>
            <a:noFill/>
            <a:ln>
              <a:noFill/>
            </a:ln>
          </p:spPr>
        </p:pic>
        <p:pic>
          <p:nvPicPr>
            <p:cNvPr id="1017" name="Shape 1017"/>
            <p:cNvPicPr preferRelativeResize="0"/>
            <p:nvPr/>
          </p:nvPicPr>
          <p:blipFill>
            <a:blip r:embed="rId4">
              <a:alphaModFix/>
            </a:blip>
            <a:stretch>
              <a:fillRect/>
            </a:stretch>
          </p:blipFill>
          <p:spPr>
            <a:xfrm>
              <a:off x="5713974" y="1891815"/>
              <a:ext cx="168939" cy="112503"/>
            </a:xfrm>
            <a:prstGeom prst="rect">
              <a:avLst/>
            </a:prstGeom>
            <a:noFill/>
            <a:ln>
              <a:noFill/>
            </a:ln>
          </p:spPr>
        </p:pic>
        <p:pic>
          <p:nvPicPr>
            <p:cNvPr id="1018" name="Shape 1018"/>
            <p:cNvPicPr preferRelativeResize="0"/>
            <p:nvPr/>
          </p:nvPicPr>
          <p:blipFill>
            <a:blip r:embed="rId4">
              <a:alphaModFix/>
            </a:blip>
            <a:stretch>
              <a:fillRect/>
            </a:stretch>
          </p:blipFill>
          <p:spPr>
            <a:xfrm>
              <a:off x="5149294" y="3496109"/>
              <a:ext cx="168939" cy="112503"/>
            </a:xfrm>
            <a:prstGeom prst="rect">
              <a:avLst/>
            </a:prstGeom>
            <a:noFill/>
            <a:ln>
              <a:noFill/>
            </a:ln>
          </p:spPr>
        </p:pic>
        <p:pic>
          <p:nvPicPr>
            <p:cNvPr id="1019" name="Shape 1019"/>
            <p:cNvPicPr preferRelativeResize="0"/>
            <p:nvPr/>
          </p:nvPicPr>
          <p:blipFill>
            <a:blip r:embed="rId4">
              <a:alphaModFix/>
            </a:blip>
            <a:stretch>
              <a:fillRect/>
            </a:stretch>
          </p:blipFill>
          <p:spPr>
            <a:xfrm>
              <a:off x="5706266" y="3496109"/>
              <a:ext cx="168939" cy="112503"/>
            </a:xfrm>
            <a:prstGeom prst="rect">
              <a:avLst/>
            </a:prstGeom>
            <a:noFill/>
            <a:ln>
              <a:noFill/>
            </a:ln>
          </p:spPr>
        </p:pic>
        <p:pic>
          <p:nvPicPr>
            <p:cNvPr id="1020" name="Shape 1020"/>
            <p:cNvPicPr preferRelativeResize="0"/>
            <p:nvPr/>
          </p:nvPicPr>
          <p:blipFill>
            <a:blip r:embed="rId5">
              <a:alphaModFix/>
            </a:blip>
            <a:stretch>
              <a:fillRect/>
            </a:stretch>
          </p:blipFill>
          <p:spPr>
            <a:xfrm>
              <a:off x="5716849" y="2265569"/>
              <a:ext cx="146891" cy="146892"/>
            </a:xfrm>
            <a:prstGeom prst="rect">
              <a:avLst/>
            </a:prstGeom>
            <a:noFill/>
            <a:ln>
              <a:noFill/>
            </a:ln>
          </p:spPr>
        </p:pic>
        <p:pic>
          <p:nvPicPr>
            <p:cNvPr id="1021" name="Shape 1021"/>
            <p:cNvPicPr preferRelativeResize="0"/>
            <p:nvPr/>
          </p:nvPicPr>
          <p:blipFill>
            <a:blip r:embed="rId5">
              <a:alphaModFix/>
            </a:blip>
            <a:stretch>
              <a:fillRect/>
            </a:stretch>
          </p:blipFill>
          <p:spPr>
            <a:xfrm>
              <a:off x="5162363" y="2265569"/>
              <a:ext cx="146891" cy="146892"/>
            </a:xfrm>
            <a:prstGeom prst="rect">
              <a:avLst/>
            </a:prstGeom>
            <a:noFill/>
            <a:ln>
              <a:noFill/>
            </a:ln>
          </p:spPr>
        </p:pic>
        <p:pic>
          <p:nvPicPr>
            <p:cNvPr id="1022" name="Shape 1022"/>
            <p:cNvPicPr preferRelativeResize="0"/>
            <p:nvPr/>
          </p:nvPicPr>
          <p:blipFill>
            <a:blip r:embed="rId5">
              <a:alphaModFix/>
            </a:blip>
            <a:stretch>
              <a:fillRect/>
            </a:stretch>
          </p:blipFill>
          <p:spPr>
            <a:xfrm>
              <a:off x="4760672" y="3097307"/>
              <a:ext cx="146891" cy="146892"/>
            </a:xfrm>
            <a:prstGeom prst="rect">
              <a:avLst/>
            </a:prstGeom>
            <a:noFill/>
            <a:ln>
              <a:noFill/>
            </a:ln>
          </p:spPr>
        </p:pic>
        <p:pic>
          <p:nvPicPr>
            <p:cNvPr id="1023" name="Shape 1023"/>
            <p:cNvPicPr preferRelativeResize="0"/>
            <p:nvPr/>
          </p:nvPicPr>
          <p:blipFill>
            <a:blip r:embed="rId5">
              <a:alphaModFix/>
            </a:blip>
            <a:stretch>
              <a:fillRect/>
            </a:stretch>
          </p:blipFill>
          <p:spPr>
            <a:xfrm>
              <a:off x="6119910" y="3481100"/>
              <a:ext cx="146891" cy="146892"/>
            </a:xfrm>
            <a:prstGeom prst="rect">
              <a:avLst/>
            </a:prstGeom>
            <a:noFill/>
            <a:ln>
              <a:noFill/>
            </a:ln>
          </p:spPr>
        </p:pic>
        <p:pic>
          <p:nvPicPr>
            <p:cNvPr id="1024" name="Shape 1024"/>
            <p:cNvPicPr preferRelativeResize="0"/>
            <p:nvPr/>
          </p:nvPicPr>
          <p:blipFill>
            <a:blip r:embed="rId6">
              <a:alphaModFix/>
            </a:blip>
            <a:stretch>
              <a:fillRect/>
            </a:stretch>
          </p:blipFill>
          <p:spPr>
            <a:xfrm>
              <a:off x="6705644" y="1895076"/>
              <a:ext cx="102167" cy="112500"/>
            </a:xfrm>
            <a:prstGeom prst="rect">
              <a:avLst/>
            </a:prstGeom>
            <a:noFill/>
            <a:ln>
              <a:noFill/>
            </a:ln>
          </p:spPr>
        </p:pic>
        <p:pic>
          <p:nvPicPr>
            <p:cNvPr id="1025" name="Shape 1025"/>
            <p:cNvPicPr preferRelativeResize="0"/>
            <p:nvPr/>
          </p:nvPicPr>
          <p:blipFill>
            <a:blip r:embed="rId6">
              <a:alphaModFix/>
            </a:blip>
            <a:stretch>
              <a:fillRect/>
            </a:stretch>
          </p:blipFill>
          <p:spPr>
            <a:xfrm>
              <a:off x="6705644" y="3499370"/>
              <a:ext cx="102167" cy="112500"/>
            </a:xfrm>
            <a:prstGeom prst="rect">
              <a:avLst/>
            </a:prstGeom>
            <a:noFill/>
            <a:ln>
              <a:noFill/>
            </a:ln>
          </p:spPr>
        </p:pic>
        <p:pic>
          <p:nvPicPr>
            <p:cNvPr id="1026" name="Shape 1026"/>
            <p:cNvPicPr preferRelativeResize="0"/>
            <p:nvPr/>
          </p:nvPicPr>
          <p:blipFill>
            <a:blip r:embed="rId7">
              <a:alphaModFix/>
            </a:blip>
            <a:stretch>
              <a:fillRect/>
            </a:stretch>
          </p:blipFill>
          <p:spPr>
            <a:xfrm>
              <a:off x="7060865" y="2292156"/>
              <a:ext cx="180995" cy="93720"/>
            </a:xfrm>
            <a:prstGeom prst="rect">
              <a:avLst/>
            </a:prstGeom>
            <a:noFill/>
            <a:ln>
              <a:noFill/>
            </a:ln>
          </p:spPr>
        </p:pic>
        <p:pic>
          <p:nvPicPr>
            <p:cNvPr id="1027" name="Shape 1027"/>
            <p:cNvPicPr preferRelativeResize="0"/>
            <p:nvPr/>
          </p:nvPicPr>
          <p:blipFill>
            <a:blip r:embed="rId7">
              <a:alphaModFix/>
            </a:blip>
            <a:stretch>
              <a:fillRect/>
            </a:stretch>
          </p:blipFill>
          <p:spPr>
            <a:xfrm>
              <a:off x="7060865" y="3498609"/>
              <a:ext cx="180995" cy="93720"/>
            </a:xfrm>
            <a:prstGeom prst="rect">
              <a:avLst/>
            </a:prstGeom>
            <a:noFill/>
            <a:ln>
              <a:noFill/>
            </a:ln>
          </p:spPr>
        </p:pic>
        <p:pic>
          <p:nvPicPr>
            <p:cNvPr id="1028" name="Shape 1028"/>
            <p:cNvPicPr preferRelativeResize="0"/>
            <p:nvPr/>
          </p:nvPicPr>
          <p:blipFill>
            <a:blip r:embed="rId8">
              <a:alphaModFix/>
            </a:blip>
            <a:stretch>
              <a:fillRect/>
            </a:stretch>
          </p:blipFill>
          <p:spPr>
            <a:xfrm>
              <a:off x="6141498" y="1902178"/>
              <a:ext cx="106003" cy="106003"/>
            </a:xfrm>
            <a:prstGeom prst="rect">
              <a:avLst/>
            </a:prstGeom>
            <a:noFill/>
            <a:ln>
              <a:noFill/>
            </a:ln>
          </p:spPr>
        </p:pic>
        <p:pic>
          <p:nvPicPr>
            <p:cNvPr id="1029" name="Shape 1029"/>
            <p:cNvPicPr preferRelativeResize="0"/>
            <p:nvPr/>
          </p:nvPicPr>
          <p:blipFill>
            <a:blip r:embed="rId8">
              <a:alphaModFix/>
            </a:blip>
            <a:stretch>
              <a:fillRect/>
            </a:stretch>
          </p:blipFill>
          <p:spPr>
            <a:xfrm>
              <a:off x="5173798" y="3117748"/>
              <a:ext cx="106003" cy="106003"/>
            </a:xfrm>
            <a:prstGeom prst="rect">
              <a:avLst/>
            </a:prstGeom>
            <a:noFill/>
            <a:ln>
              <a:noFill/>
            </a:ln>
          </p:spPr>
        </p:pic>
      </p:grpSp>
      <p:sp>
        <p:nvSpPr>
          <p:cNvPr id="1030" name="Shape 1030"/>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APPS RUN IN CONTAINERS</a:t>
            </a:r>
          </a:p>
        </p:txBody>
      </p:sp>
      <p:sp>
        <p:nvSpPr>
          <p:cNvPr id="1031" name="Shape 1031"/>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65</a:t>
            </a:fld>
            <a:endParaRPr lang="en-US" dirty="0"/>
          </a:p>
        </p:txBody>
      </p:sp>
      <p:sp>
        <p:nvSpPr>
          <p:cNvPr id="1032" name="Shape 1032"/>
          <p:cNvSpPr/>
          <p:nvPr/>
        </p:nvSpPr>
        <p:spPr>
          <a:xfrm>
            <a:off x="4499325" y="1566425"/>
            <a:ext cx="2822700" cy="2364000"/>
          </a:xfrm>
          <a:prstGeom prst="rect">
            <a:avLst/>
          </a:prstGeom>
          <a:solidFill>
            <a:srgbClr val="B3B3B3">
              <a:alpha val="75000"/>
            </a:srgbClr>
          </a:solidFill>
          <a:ln>
            <a:noFill/>
          </a:ln>
        </p:spPr>
        <p:txBody>
          <a:bodyPr wrap="square" lIns="91425" tIns="91425" rIns="91425" bIns="91425" anchor="ctr" anchorCtr="0">
            <a:noAutofit/>
          </a:bodyPr>
          <a:lstStyle/>
          <a:p>
            <a:pPr marL="0" lvl="0" indent="0">
              <a:spcBef>
                <a:spcPts val="0"/>
              </a:spcBef>
              <a:buNone/>
            </a:pPr>
            <a:endParaRPr dirty="0"/>
          </a:p>
        </p:txBody>
      </p:sp>
      <p:sp>
        <p:nvSpPr>
          <p:cNvPr id="1033" name="Shape 1033"/>
          <p:cNvSpPr/>
          <p:nvPr/>
        </p:nvSpPr>
        <p:spPr>
          <a:xfrm>
            <a:off x="1298050" y="1405137"/>
            <a:ext cx="2240100" cy="2571900"/>
          </a:xfrm>
          <a:prstGeom prst="rect">
            <a:avLst/>
          </a:prstGeom>
          <a:solidFill>
            <a:srgbClr val="6E6F71"/>
          </a:solidFill>
          <a:ln w="28575" cap="flat" cmpd="sng">
            <a:solidFill>
              <a:srgbClr val="CC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pic>
        <p:nvPicPr>
          <p:cNvPr id="1034" name="Shape 1034"/>
          <p:cNvPicPr preferRelativeResize="0"/>
          <p:nvPr/>
        </p:nvPicPr>
        <p:blipFill>
          <a:blip r:embed="rId9">
            <a:alphaModFix/>
          </a:blip>
          <a:stretch>
            <a:fillRect/>
          </a:stretch>
        </p:blipFill>
        <p:spPr>
          <a:xfrm>
            <a:off x="2656000" y="2488502"/>
            <a:ext cx="528234" cy="524036"/>
          </a:xfrm>
          <a:prstGeom prst="rect">
            <a:avLst/>
          </a:prstGeom>
          <a:noFill/>
          <a:ln>
            <a:noFill/>
          </a:ln>
        </p:spPr>
      </p:pic>
      <p:sp>
        <p:nvSpPr>
          <p:cNvPr id="1035" name="Shape 1035"/>
          <p:cNvSpPr/>
          <p:nvPr/>
        </p:nvSpPr>
        <p:spPr>
          <a:xfrm>
            <a:off x="4507118" y="1707821"/>
            <a:ext cx="476700" cy="476700"/>
          </a:xfrm>
          <a:prstGeom prst="ellipse">
            <a:avLst/>
          </a:prstGeom>
          <a:noFill/>
          <a:ln w="28575" cap="flat" cmpd="sng">
            <a:solidFill>
              <a:srgbClr val="CC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dirty="0">
              <a:solidFill>
                <a:srgbClr val="CC0000"/>
              </a:solidFill>
            </a:endParaRPr>
          </a:p>
        </p:txBody>
      </p:sp>
      <p:pic>
        <p:nvPicPr>
          <p:cNvPr id="1036" name="Shape 1036"/>
          <p:cNvPicPr preferRelativeResize="0"/>
          <p:nvPr/>
        </p:nvPicPr>
        <p:blipFill>
          <a:blip r:embed="rId10">
            <a:alphaModFix/>
          </a:blip>
          <a:stretch>
            <a:fillRect/>
          </a:stretch>
        </p:blipFill>
        <p:spPr>
          <a:xfrm>
            <a:off x="2620826" y="1645479"/>
            <a:ext cx="598570" cy="639556"/>
          </a:xfrm>
          <a:prstGeom prst="rect">
            <a:avLst/>
          </a:prstGeom>
          <a:noFill/>
          <a:ln>
            <a:noFill/>
          </a:ln>
        </p:spPr>
      </p:pic>
      <p:pic>
        <p:nvPicPr>
          <p:cNvPr id="1037" name="Shape 1037"/>
          <p:cNvPicPr preferRelativeResize="0"/>
          <p:nvPr/>
        </p:nvPicPr>
        <p:blipFill>
          <a:blip r:embed="rId9">
            <a:alphaModFix/>
          </a:blip>
          <a:stretch>
            <a:fillRect/>
          </a:stretch>
        </p:blipFill>
        <p:spPr>
          <a:xfrm>
            <a:off x="2711519" y="3309988"/>
            <a:ext cx="354927" cy="352108"/>
          </a:xfrm>
          <a:prstGeom prst="rect">
            <a:avLst/>
          </a:prstGeom>
          <a:noFill/>
          <a:ln>
            <a:noFill/>
          </a:ln>
        </p:spPr>
      </p:pic>
      <p:sp>
        <p:nvSpPr>
          <p:cNvPr id="1038" name="Shape 1038"/>
          <p:cNvSpPr/>
          <p:nvPr/>
        </p:nvSpPr>
        <p:spPr>
          <a:xfrm>
            <a:off x="2655961" y="3215994"/>
            <a:ext cx="528300" cy="528300"/>
          </a:xfrm>
          <a:prstGeom prst="rect">
            <a:avLst/>
          </a:pr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1039" name="Shape 1039"/>
          <p:cNvSpPr txBox="1"/>
          <p:nvPr/>
        </p:nvSpPr>
        <p:spPr>
          <a:xfrm>
            <a:off x="1512091" y="1631137"/>
            <a:ext cx="1404900" cy="598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dirty="0">
                <a:solidFill>
                  <a:srgbClr val="FFFFFF"/>
                </a:solidFill>
                <a:latin typeface="Proxima Nova"/>
                <a:ea typeface="Proxima Nova"/>
                <a:cs typeface="Proxima Nova"/>
                <a:sym typeface="Proxima Nova"/>
              </a:rPr>
              <a:t>Container </a:t>
            </a:r>
            <a:br>
              <a:rPr lang="en-US" dirty="0">
                <a:solidFill>
                  <a:srgbClr val="FFFFFF"/>
                </a:solidFill>
                <a:latin typeface="Proxima Nova"/>
                <a:ea typeface="Proxima Nova"/>
                <a:cs typeface="Proxima Nova"/>
                <a:sym typeface="Proxima Nova"/>
              </a:rPr>
            </a:br>
            <a:r>
              <a:rPr lang="en-US" dirty="0">
                <a:solidFill>
                  <a:srgbClr val="FFFFFF"/>
                </a:solidFill>
                <a:latin typeface="Proxima Nova"/>
                <a:ea typeface="Proxima Nova"/>
                <a:cs typeface="Proxima Nova"/>
                <a:sym typeface="Proxima Nova"/>
              </a:rPr>
              <a:t>Image</a:t>
            </a:r>
          </a:p>
        </p:txBody>
      </p:sp>
      <p:sp>
        <p:nvSpPr>
          <p:cNvPr id="1040" name="Shape 1040"/>
          <p:cNvSpPr txBox="1"/>
          <p:nvPr/>
        </p:nvSpPr>
        <p:spPr>
          <a:xfrm>
            <a:off x="1512091" y="2528269"/>
            <a:ext cx="1257000" cy="598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dirty="0">
                <a:solidFill>
                  <a:srgbClr val="FFFFFF"/>
                </a:solidFill>
                <a:latin typeface="Proxima Nova"/>
                <a:ea typeface="Proxima Nova"/>
                <a:cs typeface="Proxima Nova"/>
                <a:sym typeface="Proxima Nova"/>
              </a:rPr>
              <a:t>Container </a:t>
            </a:r>
          </a:p>
        </p:txBody>
      </p:sp>
      <p:sp>
        <p:nvSpPr>
          <p:cNvPr id="1041" name="Shape 1041"/>
          <p:cNvSpPr txBox="1"/>
          <p:nvPr/>
        </p:nvSpPr>
        <p:spPr>
          <a:xfrm>
            <a:off x="1512091" y="3238722"/>
            <a:ext cx="1257000" cy="598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dirty="0">
                <a:solidFill>
                  <a:srgbClr val="FFFFFF"/>
                </a:solidFill>
                <a:latin typeface="Proxima Nova"/>
                <a:ea typeface="Proxima Nova"/>
                <a:cs typeface="Proxima Nova"/>
                <a:sym typeface="Proxima Nova"/>
              </a:rPr>
              <a:t>Pod</a:t>
            </a:r>
          </a:p>
        </p:txBody>
      </p:sp>
      <p:cxnSp>
        <p:nvCxnSpPr>
          <p:cNvPr id="1042" name="Shape 1042"/>
          <p:cNvCxnSpPr/>
          <p:nvPr/>
        </p:nvCxnSpPr>
        <p:spPr>
          <a:xfrm rot="10800000">
            <a:off x="3465786" y="1944769"/>
            <a:ext cx="1106100" cy="0"/>
          </a:xfrm>
          <a:prstGeom prst="straightConnector1">
            <a:avLst/>
          </a:prstGeom>
          <a:noFill/>
          <a:ln w="28575" cap="flat" cmpd="sng">
            <a:solidFill>
              <a:srgbClr val="CC0000"/>
            </a:solidFill>
            <a:prstDash val="solid"/>
            <a:round/>
            <a:headEnd type="oval" w="lg" len="lg"/>
            <a:tailEnd type="oval" w="lg" len="lg"/>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p:nvPr/>
        </p:nvSpPr>
        <p:spPr>
          <a:xfrm>
            <a:off x="2735400" y="1252100"/>
            <a:ext cx="3612900" cy="30879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048" name="Shape 1048"/>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66</a:t>
            </a:fld>
            <a:endParaRPr lang="en-US" dirty="0"/>
          </a:p>
        </p:txBody>
      </p:sp>
      <p:sp>
        <p:nvSpPr>
          <p:cNvPr id="1049" name="Shape 1049"/>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PODS ARE THE UNIT OF ORCHESTRATION</a:t>
            </a:r>
          </a:p>
        </p:txBody>
      </p:sp>
      <p:grpSp>
        <p:nvGrpSpPr>
          <p:cNvPr id="1050" name="Shape 1050"/>
          <p:cNvGrpSpPr/>
          <p:nvPr/>
        </p:nvGrpSpPr>
        <p:grpSpPr>
          <a:xfrm>
            <a:off x="5150507" y="1291766"/>
            <a:ext cx="1092590" cy="1496471"/>
            <a:chOff x="5592955" y="2047406"/>
            <a:chExt cx="788020" cy="1079315"/>
          </a:xfrm>
        </p:grpSpPr>
        <p:sp>
          <p:nvSpPr>
            <p:cNvPr id="1051" name="Shape 105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052" name="Shape 105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053" name="Shape 105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54" name="Shape 105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55" name="Shape 105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56" name="Shape 105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57" name="Shape 1057"/>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058" name="Shape 1058"/>
            <p:cNvGrpSpPr/>
            <p:nvPr/>
          </p:nvGrpSpPr>
          <p:grpSpPr>
            <a:xfrm>
              <a:off x="5592955" y="2047406"/>
              <a:ext cx="712986" cy="218400"/>
              <a:chOff x="4577530" y="2938752"/>
              <a:chExt cx="712986" cy="218400"/>
            </a:xfrm>
          </p:grpSpPr>
          <p:sp>
            <p:nvSpPr>
              <p:cNvPr id="1059" name="Shape 105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60" name="Shape 106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61" name="Shape 106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062" name="Shape 106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63" name="Shape 1063"/>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64" name="Shape 106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1065" name="Shape 1065"/>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66" name="Shape 106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67" name="Shape 1067"/>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068" name="Shape 106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69" name="Shape 1069"/>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070" name="Shape 1070"/>
          <p:cNvSpPr/>
          <p:nvPr/>
        </p:nvSpPr>
        <p:spPr>
          <a:xfrm>
            <a:off x="5172064" y="2830167"/>
            <a:ext cx="1071000" cy="13872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071" name="Shape 1071"/>
          <p:cNvSpPr/>
          <p:nvPr/>
        </p:nvSpPr>
        <p:spPr>
          <a:xfrm>
            <a:off x="5202367" y="2859819"/>
            <a:ext cx="1013700" cy="11721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072" name="Shape 1072"/>
          <p:cNvSpPr/>
          <p:nvPr/>
        </p:nvSpPr>
        <p:spPr>
          <a:xfrm>
            <a:off x="5742748" y="3552277"/>
            <a:ext cx="413400" cy="4134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73" name="Shape 1073"/>
          <p:cNvSpPr/>
          <p:nvPr/>
        </p:nvSpPr>
        <p:spPr>
          <a:xfrm>
            <a:off x="5285548" y="3552277"/>
            <a:ext cx="413400" cy="4134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74" name="Shape 1074"/>
          <p:cNvSpPr/>
          <p:nvPr/>
        </p:nvSpPr>
        <p:spPr>
          <a:xfrm>
            <a:off x="5285546" y="3083025"/>
            <a:ext cx="870600" cy="4134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75" name="Shape 1075"/>
          <p:cNvSpPr txBox="1"/>
          <p:nvPr/>
        </p:nvSpPr>
        <p:spPr>
          <a:xfrm>
            <a:off x="5172064" y="3979887"/>
            <a:ext cx="1071000" cy="279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076" name="Shape 1076"/>
          <p:cNvGrpSpPr/>
          <p:nvPr/>
        </p:nvGrpSpPr>
        <p:grpSpPr>
          <a:xfrm>
            <a:off x="5150514" y="2763325"/>
            <a:ext cx="988555" cy="302812"/>
            <a:chOff x="4577530" y="2938752"/>
            <a:chExt cx="712986" cy="218400"/>
          </a:xfrm>
        </p:grpSpPr>
        <p:sp>
          <p:nvSpPr>
            <p:cNvPr id="1077" name="Shape 107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78" name="Shape 107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79" name="Shape 107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080" name="Shape 1080"/>
          <p:cNvSpPr/>
          <p:nvPr/>
        </p:nvSpPr>
        <p:spPr>
          <a:xfrm>
            <a:off x="5341851" y="3195784"/>
            <a:ext cx="262500" cy="2625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81" name="Shape 1081"/>
          <p:cNvSpPr/>
          <p:nvPr/>
        </p:nvSpPr>
        <p:spPr>
          <a:xfrm>
            <a:off x="5822687" y="3195784"/>
            <a:ext cx="262500" cy="2625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82" name="Shape 1082"/>
          <p:cNvPicPr preferRelativeResize="0"/>
          <p:nvPr/>
        </p:nvPicPr>
        <p:blipFill>
          <a:blip r:embed="rId3">
            <a:alphaModFix/>
          </a:blip>
          <a:stretch>
            <a:fillRect/>
          </a:stretch>
        </p:blipFill>
        <p:spPr>
          <a:xfrm>
            <a:off x="5625289" y="3077405"/>
            <a:ext cx="200061" cy="107732"/>
          </a:xfrm>
          <a:prstGeom prst="rect">
            <a:avLst/>
          </a:prstGeom>
          <a:noFill/>
          <a:ln>
            <a:noFill/>
          </a:ln>
        </p:spPr>
      </p:pic>
      <p:sp>
        <p:nvSpPr>
          <p:cNvPr id="1083" name="Shape 1083"/>
          <p:cNvSpPr/>
          <p:nvPr/>
        </p:nvSpPr>
        <p:spPr>
          <a:xfrm>
            <a:off x="5822687" y="3664313"/>
            <a:ext cx="262500" cy="2625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84" name="Shape 1084"/>
          <p:cNvPicPr preferRelativeResize="0"/>
          <p:nvPr/>
        </p:nvPicPr>
        <p:blipFill>
          <a:blip r:embed="rId3">
            <a:alphaModFix/>
          </a:blip>
          <a:stretch>
            <a:fillRect/>
          </a:stretch>
        </p:blipFill>
        <p:spPr>
          <a:xfrm>
            <a:off x="5853889" y="3545935"/>
            <a:ext cx="200061" cy="107732"/>
          </a:xfrm>
          <a:prstGeom prst="rect">
            <a:avLst/>
          </a:prstGeom>
          <a:noFill/>
          <a:ln>
            <a:noFill/>
          </a:ln>
        </p:spPr>
      </p:pic>
      <p:sp>
        <p:nvSpPr>
          <p:cNvPr id="1085" name="Shape 1085"/>
          <p:cNvSpPr/>
          <p:nvPr/>
        </p:nvSpPr>
        <p:spPr>
          <a:xfrm>
            <a:off x="5341851" y="3656062"/>
            <a:ext cx="262500" cy="2625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grpSp>
        <p:nvGrpSpPr>
          <p:cNvPr id="1086" name="Shape 1086"/>
          <p:cNvGrpSpPr/>
          <p:nvPr/>
        </p:nvGrpSpPr>
        <p:grpSpPr>
          <a:xfrm>
            <a:off x="3988389" y="1291766"/>
            <a:ext cx="1092590" cy="1496471"/>
            <a:chOff x="5592955" y="2047406"/>
            <a:chExt cx="788020" cy="1079315"/>
          </a:xfrm>
        </p:grpSpPr>
        <p:sp>
          <p:nvSpPr>
            <p:cNvPr id="1087" name="Shape 108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088" name="Shape 108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089" name="Shape 108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90" name="Shape 109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91" name="Shape 109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92" name="Shape 109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093" name="Shape 1093"/>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094" name="Shape 1094"/>
            <p:cNvGrpSpPr/>
            <p:nvPr/>
          </p:nvGrpSpPr>
          <p:grpSpPr>
            <a:xfrm>
              <a:off x="5592955" y="2047406"/>
              <a:ext cx="712986" cy="218400"/>
              <a:chOff x="4577530" y="2938752"/>
              <a:chExt cx="712986" cy="218400"/>
            </a:xfrm>
          </p:grpSpPr>
          <p:sp>
            <p:nvSpPr>
              <p:cNvPr id="1095" name="Shape 109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96" name="Shape 109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097" name="Shape 109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098" name="Shape 109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099" name="Shape 109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100" name="Shape 110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01" name="Shape 110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102" name="Shape 110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03" name="Shape 110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104" name="Shape 110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05" name="Shape 110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106" name="Shape 1106"/>
          <p:cNvGrpSpPr/>
          <p:nvPr/>
        </p:nvGrpSpPr>
        <p:grpSpPr>
          <a:xfrm>
            <a:off x="3988389" y="2763331"/>
            <a:ext cx="1092590" cy="1496223"/>
            <a:chOff x="5592955" y="2047406"/>
            <a:chExt cx="788020" cy="1079136"/>
          </a:xfrm>
        </p:grpSpPr>
        <p:sp>
          <p:nvSpPr>
            <p:cNvPr id="1107" name="Shape 110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108" name="Shape 110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109" name="Shape 110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10" name="Shape 111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11" name="Shape 111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12" name="Shape 111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13" name="Shape 1113"/>
            <p:cNvSpPr txBox="1"/>
            <p:nvPr/>
          </p:nvSpPr>
          <p:spPr>
            <a:xfrm>
              <a:off x="5608475" y="292464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114" name="Shape 1114"/>
            <p:cNvGrpSpPr/>
            <p:nvPr/>
          </p:nvGrpSpPr>
          <p:grpSpPr>
            <a:xfrm>
              <a:off x="5592955" y="2047406"/>
              <a:ext cx="712986" cy="218400"/>
              <a:chOff x="4577530" y="2938752"/>
              <a:chExt cx="712986" cy="218400"/>
            </a:xfrm>
          </p:grpSpPr>
          <p:sp>
            <p:nvSpPr>
              <p:cNvPr id="1115" name="Shape 111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16" name="Shape 111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17" name="Shape 111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118" name="Shape 111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19" name="Shape 111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120" name="Shape 112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21" name="Shape 112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122" name="Shape 112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23" name="Shape 112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124" name="Shape 112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25" name="Shape 112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126" name="Shape 1126"/>
          <p:cNvGrpSpPr/>
          <p:nvPr/>
        </p:nvGrpSpPr>
        <p:grpSpPr>
          <a:xfrm>
            <a:off x="2826270" y="1291766"/>
            <a:ext cx="1092590" cy="1496471"/>
            <a:chOff x="5592955" y="2047406"/>
            <a:chExt cx="788020" cy="1079315"/>
          </a:xfrm>
        </p:grpSpPr>
        <p:sp>
          <p:nvSpPr>
            <p:cNvPr id="1127" name="Shape 112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128" name="Shape 112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129" name="Shape 112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30" name="Shape 113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31" name="Shape 113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32" name="Shape 113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33" name="Shape 1133"/>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134" name="Shape 1134"/>
            <p:cNvGrpSpPr/>
            <p:nvPr/>
          </p:nvGrpSpPr>
          <p:grpSpPr>
            <a:xfrm>
              <a:off x="5592955" y="2047406"/>
              <a:ext cx="712986" cy="218400"/>
              <a:chOff x="4577530" y="2938752"/>
              <a:chExt cx="712986" cy="218400"/>
            </a:xfrm>
          </p:grpSpPr>
          <p:sp>
            <p:nvSpPr>
              <p:cNvPr id="1135" name="Shape 113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36" name="Shape 113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37" name="Shape 113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138" name="Shape 113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39" name="Shape 113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140" name="Shape 114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41" name="Shape 114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142" name="Shape 114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43" name="Shape 114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144" name="Shape 114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45" name="Shape 1145"/>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146" name="Shape 1146"/>
          <p:cNvGrpSpPr/>
          <p:nvPr/>
        </p:nvGrpSpPr>
        <p:grpSpPr>
          <a:xfrm>
            <a:off x="2826270" y="2763331"/>
            <a:ext cx="1092590" cy="1496471"/>
            <a:chOff x="5592955" y="2047406"/>
            <a:chExt cx="788020" cy="1079315"/>
          </a:xfrm>
        </p:grpSpPr>
        <p:sp>
          <p:nvSpPr>
            <p:cNvPr id="1147" name="Shape 114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148" name="Shape 114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149" name="Shape 1149"/>
            <p:cNvSpPr/>
            <p:nvPr/>
          </p:nvSpPr>
          <p:spPr>
            <a:xfrm>
              <a:off x="5675393" y="2616411"/>
              <a:ext cx="6429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50" name="Shape 115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51" name="Shape 115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152" name="Shape 1152"/>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153" name="Shape 1153"/>
            <p:cNvGrpSpPr/>
            <p:nvPr/>
          </p:nvGrpSpPr>
          <p:grpSpPr>
            <a:xfrm>
              <a:off x="5592955" y="2047406"/>
              <a:ext cx="712986" cy="218400"/>
              <a:chOff x="4577530" y="2938752"/>
              <a:chExt cx="712986" cy="218400"/>
            </a:xfrm>
          </p:grpSpPr>
          <p:sp>
            <p:nvSpPr>
              <p:cNvPr id="1154" name="Shape 115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55" name="Shape 115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56" name="Shape 115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157" name="Shape 115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58" name="Shape 1158"/>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159" name="Shape 115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60" name="Shape 1160"/>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161" name="Shape 116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162" name="Shape 1162"/>
            <p:cNvPicPr preferRelativeResize="0"/>
            <p:nvPr/>
          </p:nvPicPr>
          <p:blipFill rotWithShape="1">
            <a:blip r:embed="rId3">
              <a:alphaModFix/>
            </a:blip>
            <a:srcRect/>
            <a:stretch/>
          </p:blipFill>
          <p:spPr>
            <a:xfrm>
              <a:off x="5927641" y="2611838"/>
              <a:ext cx="144291" cy="77700"/>
            </a:xfrm>
            <a:prstGeom prst="rect">
              <a:avLst/>
            </a:prstGeom>
            <a:noFill/>
            <a:ln>
              <a:noFill/>
            </a:ln>
          </p:spPr>
        </p:pic>
        <p:sp>
          <p:nvSpPr>
            <p:cNvPr id="1163" name="Shape 116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grpSp>
      <p:sp>
        <p:nvSpPr>
          <p:cNvPr id="1164" name="Shape 1164"/>
          <p:cNvSpPr txBox="1"/>
          <p:nvPr/>
        </p:nvSpPr>
        <p:spPr>
          <a:xfrm>
            <a:off x="3014867" y="2177352"/>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65" name="Shape 1165"/>
          <p:cNvSpPr txBox="1"/>
          <p:nvPr/>
        </p:nvSpPr>
        <p:spPr>
          <a:xfrm>
            <a:off x="3502285" y="1706294"/>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66" name="Shape 1166"/>
          <p:cNvSpPr txBox="1"/>
          <p:nvPr/>
        </p:nvSpPr>
        <p:spPr>
          <a:xfrm>
            <a:off x="4659321" y="2166652"/>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67" name="Shape 1167"/>
          <p:cNvSpPr txBox="1"/>
          <p:nvPr/>
        </p:nvSpPr>
        <p:spPr>
          <a:xfrm>
            <a:off x="5339104" y="2188052"/>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68" name="Shape 1168"/>
          <p:cNvSpPr txBox="1"/>
          <p:nvPr/>
        </p:nvSpPr>
        <p:spPr>
          <a:xfrm>
            <a:off x="5815717" y="1706294"/>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69" name="Shape 1169"/>
          <p:cNvSpPr txBox="1"/>
          <p:nvPr/>
        </p:nvSpPr>
        <p:spPr>
          <a:xfrm>
            <a:off x="3026867" y="3662971"/>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70" name="Shape 1170"/>
          <p:cNvSpPr txBox="1"/>
          <p:nvPr/>
        </p:nvSpPr>
        <p:spPr>
          <a:xfrm>
            <a:off x="5349804"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71" name="Shape 1171"/>
          <p:cNvSpPr txBox="1"/>
          <p:nvPr/>
        </p:nvSpPr>
        <p:spPr>
          <a:xfrm>
            <a:off x="5837221"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72" name="Shape 1172"/>
          <p:cNvSpPr txBox="1"/>
          <p:nvPr/>
        </p:nvSpPr>
        <p:spPr>
          <a:xfrm>
            <a:off x="4187685"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173" name="Shape 1173"/>
          <p:cNvSpPr txBox="1"/>
          <p:nvPr/>
        </p:nvSpPr>
        <p:spPr>
          <a:xfrm>
            <a:off x="4675103"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174" name="Shape 1174"/>
          <p:cNvPicPr preferRelativeResize="0"/>
          <p:nvPr/>
        </p:nvPicPr>
        <p:blipFill>
          <a:blip r:embed="rId4">
            <a:alphaModFix/>
          </a:blip>
          <a:stretch>
            <a:fillRect/>
          </a:stretch>
        </p:blipFill>
        <p:spPr>
          <a:xfrm>
            <a:off x="3047896" y="1785401"/>
            <a:ext cx="204500" cy="136185"/>
          </a:xfrm>
          <a:prstGeom prst="rect">
            <a:avLst/>
          </a:prstGeom>
          <a:noFill/>
          <a:ln>
            <a:noFill/>
          </a:ln>
        </p:spPr>
      </p:pic>
      <p:pic>
        <p:nvPicPr>
          <p:cNvPr id="1175" name="Shape 1175"/>
          <p:cNvPicPr preferRelativeResize="0"/>
          <p:nvPr/>
        </p:nvPicPr>
        <p:blipFill>
          <a:blip r:embed="rId4">
            <a:alphaModFix/>
          </a:blip>
          <a:stretch>
            <a:fillRect/>
          </a:stretch>
        </p:blipFill>
        <p:spPr>
          <a:xfrm>
            <a:off x="4210015" y="1785401"/>
            <a:ext cx="204500" cy="136185"/>
          </a:xfrm>
          <a:prstGeom prst="rect">
            <a:avLst/>
          </a:prstGeom>
          <a:noFill/>
          <a:ln>
            <a:noFill/>
          </a:ln>
        </p:spPr>
      </p:pic>
      <p:pic>
        <p:nvPicPr>
          <p:cNvPr id="1176" name="Shape 1176"/>
          <p:cNvPicPr preferRelativeResize="0"/>
          <p:nvPr/>
        </p:nvPicPr>
        <p:blipFill>
          <a:blip r:embed="rId4">
            <a:alphaModFix/>
          </a:blip>
          <a:stretch>
            <a:fillRect/>
          </a:stretch>
        </p:blipFill>
        <p:spPr>
          <a:xfrm>
            <a:off x="3526470" y="3727399"/>
            <a:ext cx="204500" cy="136185"/>
          </a:xfrm>
          <a:prstGeom prst="rect">
            <a:avLst/>
          </a:prstGeom>
          <a:noFill/>
          <a:ln>
            <a:noFill/>
          </a:ln>
        </p:spPr>
      </p:pic>
      <p:pic>
        <p:nvPicPr>
          <p:cNvPr id="1177" name="Shape 1177"/>
          <p:cNvPicPr preferRelativeResize="0"/>
          <p:nvPr/>
        </p:nvPicPr>
        <p:blipFill>
          <a:blip r:embed="rId4">
            <a:alphaModFix/>
          </a:blip>
          <a:stretch>
            <a:fillRect/>
          </a:stretch>
        </p:blipFill>
        <p:spPr>
          <a:xfrm>
            <a:off x="4200684" y="3727399"/>
            <a:ext cx="204500" cy="136185"/>
          </a:xfrm>
          <a:prstGeom prst="rect">
            <a:avLst/>
          </a:prstGeom>
          <a:noFill/>
          <a:ln>
            <a:noFill/>
          </a:ln>
        </p:spPr>
      </p:pic>
      <p:pic>
        <p:nvPicPr>
          <p:cNvPr id="1178" name="Shape 1178"/>
          <p:cNvPicPr preferRelativeResize="0"/>
          <p:nvPr/>
        </p:nvPicPr>
        <p:blipFill>
          <a:blip r:embed="rId5">
            <a:alphaModFix/>
          </a:blip>
          <a:stretch>
            <a:fillRect/>
          </a:stretch>
        </p:blipFill>
        <p:spPr>
          <a:xfrm>
            <a:off x="4213495" y="2237830"/>
            <a:ext cx="177811" cy="177812"/>
          </a:xfrm>
          <a:prstGeom prst="rect">
            <a:avLst/>
          </a:prstGeom>
          <a:noFill/>
          <a:ln>
            <a:noFill/>
          </a:ln>
        </p:spPr>
      </p:pic>
      <p:pic>
        <p:nvPicPr>
          <p:cNvPr id="1179" name="Shape 1179"/>
          <p:cNvPicPr preferRelativeResize="0"/>
          <p:nvPr/>
        </p:nvPicPr>
        <p:blipFill>
          <a:blip r:embed="rId5">
            <a:alphaModFix/>
          </a:blip>
          <a:stretch>
            <a:fillRect/>
          </a:stretch>
        </p:blipFill>
        <p:spPr>
          <a:xfrm>
            <a:off x="3542289" y="2237830"/>
            <a:ext cx="177811" cy="177812"/>
          </a:xfrm>
          <a:prstGeom prst="rect">
            <a:avLst/>
          </a:prstGeom>
          <a:noFill/>
          <a:ln>
            <a:noFill/>
          </a:ln>
        </p:spPr>
      </p:pic>
      <p:pic>
        <p:nvPicPr>
          <p:cNvPr id="1180" name="Shape 1180"/>
          <p:cNvPicPr preferRelativeResize="0"/>
          <p:nvPr/>
        </p:nvPicPr>
        <p:blipFill>
          <a:blip r:embed="rId5">
            <a:alphaModFix/>
          </a:blip>
          <a:stretch>
            <a:fillRect/>
          </a:stretch>
        </p:blipFill>
        <p:spPr>
          <a:xfrm>
            <a:off x="3056042" y="3244649"/>
            <a:ext cx="177811" cy="177812"/>
          </a:xfrm>
          <a:prstGeom prst="rect">
            <a:avLst/>
          </a:prstGeom>
          <a:noFill/>
          <a:ln>
            <a:noFill/>
          </a:ln>
        </p:spPr>
      </p:pic>
      <p:pic>
        <p:nvPicPr>
          <p:cNvPr id="1181" name="Shape 1181"/>
          <p:cNvPicPr preferRelativeResize="0"/>
          <p:nvPr/>
        </p:nvPicPr>
        <p:blipFill>
          <a:blip r:embed="rId5">
            <a:alphaModFix/>
          </a:blip>
          <a:stretch>
            <a:fillRect/>
          </a:stretch>
        </p:blipFill>
        <p:spPr>
          <a:xfrm>
            <a:off x="4701400" y="3709231"/>
            <a:ext cx="177811" cy="177812"/>
          </a:xfrm>
          <a:prstGeom prst="rect">
            <a:avLst/>
          </a:prstGeom>
          <a:noFill/>
          <a:ln>
            <a:noFill/>
          </a:ln>
        </p:spPr>
      </p:pic>
      <p:pic>
        <p:nvPicPr>
          <p:cNvPr id="1182" name="Shape 1182"/>
          <p:cNvPicPr preferRelativeResize="0"/>
          <p:nvPr/>
        </p:nvPicPr>
        <p:blipFill>
          <a:blip r:embed="rId6">
            <a:alphaModFix/>
          </a:blip>
          <a:stretch>
            <a:fillRect/>
          </a:stretch>
        </p:blipFill>
        <p:spPr>
          <a:xfrm>
            <a:off x="5410431" y="1789348"/>
            <a:ext cx="123675" cy="136181"/>
          </a:xfrm>
          <a:prstGeom prst="rect">
            <a:avLst/>
          </a:prstGeom>
          <a:noFill/>
          <a:ln>
            <a:noFill/>
          </a:ln>
        </p:spPr>
      </p:pic>
      <p:pic>
        <p:nvPicPr>
          <p:cNvPr id="1183" name="Shape 1183"/>
          <p:cNvPicPr preferRelativeResize="0"/>
          <p:nvPr/>
        </p:nvPicPr>
        <p:blipFill>
          <a:blip r:embed="rId6">
            <a:alphaModFix/>
          </a:blip>
          <a:stretch>
            <a:fillRect/>
          </a:stretch>
        </p:blipFill>
        <p:spPr>
          <a:xfrm>
            <a:off x="5410431" y="3723095"/>
            <a:ext cx="123675" cy="136181"/>
          </a:xfrm>
          <a:prstGeom prst="rect">
            <a:avLst/>
          </a:prstGeom>
          <a:noFill/>
          <a:ln>
            <a:noFill/>
          </a:ln>
        </p:spPr>
      </p:pic>
      <p:pic>
        <p:nvPicPr>
          <p:cNvPr id="1184" name="Shape 1184"/>
          <p:cNvPicPr preferRelativeResize="0"/>
          <p:nvPr/>
        </p:nvPicPr>
        <p:blipFill>
          <a:blip r:embed="rId7">
            <a:alphaModFix/>
          </a:blip>
          <a:stretch>
            <a:fillRect/>
          </a:stretch>
        </p:blipFill>
        <p:spPr>
          <a:xfrm>
            <a:off x="5840426" y="2270013"/>
            <a:ext cx="219095" cy="113448"/>
          </a:xfrm>
          <a:prstGeom prst="rect">
            <a:avLst/>
          </a:prstGeom>
          <a:noFill/>
          <a:ln>
            <a:noFill/>
          </a:ln>
        </p:spPr>
      </p:pic>
      <p:pic>
        <p:nvPicPr>
          <p:cNvPr id="1185" name="Shape 1185"/>
          <p:cNvPicPr preferRelativeResize="0"/>
          <p:nvPr/>
        </p:nvPicPr>
        <p:blipFill>
          <a:blip r:embed="rId7">
            <a:alphaModFix/>
          </a:blip>
          <a:stretch>
            <a:fillRect/>
          </a:stretch>
        </p:blipFill>
        <p:spPr>
          <a:xfrm>
            <a:off x="5840426" y="3730425"/>
            <a:ext cx="219095" cy="113448"/>
          </a:xfrm>
          <a:prstGeom prst="rect">
            <a:avLst/>
          </a:prstGeom>
          <a:noFill/>
          <a:ln>
            <a:noFill/>
          </a:ln>
        </p:spPr>
      </p:pic>
      <p:pic>
        <p:nvPicPr>
          <p:cNvPr id="1186" name="Shape 1186"/>
          <p:cNvPicPr preferRelativeResize="0"/>
          <p:nvPr/>
        </p:nvPicPr>
        <p:blipFill>
          <a:blip r:embed="rId8">
            <a:alphaModFix/>
          </a:blip>
          <a:stretch>
            <a:fillRect/>
          </a:stretch>
        </p:blipFill>
        <p:spPr>
          <a:xfrm>
            <a:off x="4727532" y="1797945"/>
            <a:ext cx="128316" cy="128317"/>
          </a:xfrm>
          <a:prstGeom prst="rect">
            <a:avLst/>
          </a:prstGeom>
          <a:noFill/>
          <a:ln>
            <a:noFill/>
          </a:ln>
        </p:spPr>
      </p:pic>
      <p:pic>
        <p:nvPicPr>
          <p:cNvPr id="1187" name="Shape 1187"/>
          <p:cNvPicPr preferRelativeResize="0"/>
          <p:nvPr/>
        </p:nvPicPr>
        <p:blipFill>
          <a:blip r:embed="rId8">
            <a:alphaModFix/>
          </a:blip>
          <a:stretch>
            <a:fillRect/>
          </a:stretch>
        </p:blipFill>
        <p:spPr>
          <a:xfrm>
            <a:off x="3556131" y="3269393"/>
            <a:ext cx="128316" cy="128318"/>
          </a:xfrm>
          <a:prstGeom prst="rect">
            <a:avLst/>
          </a:prstGeom>
          <a:noFill/>
          <a:ln>
            <a:noFill/>
          </a:ln>
        </p:spPr>
      </p:pic>
      <p:pic>
        <p:nvPicPr>
          <p:cNvPr id="1188" name="Shape 1188"/>
          <p:cNvPicPr preferRelativeResize="0"/>
          <p:nvPr/>
        </p:nvPicPr>
        <p:blipFill>
          <a:blip r:embed="rId3">
            <a:alphaModFix/>
          </a:blip>
          <a:stretch>
            <a:fillRect/>
          </a:stretch>
        </p:blipFill>
        <p:spPr>
          <a:xfrm>
            <a:off x="5396689" y="3545935"/>
            <a:ext cx="200061" cy="10773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Shape 1193"/>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194" name="Shape 1194"/>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195" name="Shape 1195"/>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196" name="Shape 1196"/>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197" name="Shape 1197"/>
          <p:cNvGrpSpPr/>
          <p:nvPr/>
        </p:nvGrpSpPr>
        <p:grpSpPr>
          <a:xfrm>
            <a:off x="5332590" y="1864953"/>
            <a:ext cx="712986" cy="218400"/>
            <a:chOff x="4577530" y="2938752"/>
            <a:chExt cx="712986" cy="218400"/>
          </a:xfrm>
        </p:grpSpPr>
        <p:sp>
          <p:nvSpPr>
            <p:cNvPr id="1198" name="Shape 119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199" name="Shape 119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00" name="Shape 120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01" name="Shape 1201"/>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02" name="Shape 1202"/>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03" name="Shape 1203"/>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04" name="Shape 1204"/>
          <p:cNvGrpSpPr/>
          <p:nvPr/>
        </p:nvGrpSpPr>
        <p:grpSpPr>
          <a:xfrm>
            <a:off x="5332590" y="2926337"/>
            <a:ext cx="712986" cy="218400"/>
            <a:chOff x="4577530" y="2938752"/>
            <a:chExt cx="712986" cy="218400"/>
          </a:xfrm>
        </p:grpSpPr>
        <p:sp>
          <p:nvSpPr>
            <p:cNvPr id="1205" name="Shape 120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06" name="Shape 120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07" name="Shape 120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08" name="Shape 1208"/>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09" name="Shape 1209"/>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10" name="Shape 1210"/>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11" name="Shape 1211"/>
          <p:cNvGrpSpPr/>
          <p:nvPr/>
        </p:nvGrpSpPr>
        <p:grpSpPr>
          <a:xfrm>
            <a:off x="4494390" y="1864953"/>
            <a:ext cx="712986" cy="218400"/>
            <a:chOff x="4577530" y="2938752"/>
            <a:chExt cx="712986" cy="218400"/>
          </a:xfrm>
        </p:grpSpPr>
        <p:sp>
          <p:nvSpPr>
            <p:cNvPr id="1212" name="Shape 121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13" name="Shape 121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14" name="Shape 121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15" name="Shape 1215"/>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16" name="Shape 1216"/>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17" name="Shape 1217"/>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18" name="Shape 1218"/>
          <p:cNvGrpSpPr/>
          <p:nvPr/>
        </p:nvGrpSpPr>
        <p:grpSpPr>
          <a:xfrm>
            <a:off x="4494390" y="2926337"/>
            <a:ext cx="712986" cy="218400"/>
            <a:chOff x="4577530" y="2938752"/>
            <a:chExt cx="712986" cy="218400"/>
          </a:xfrm>
        </p:grpSpPr>
        <p:sp>
          <p:nvSpPr>
            <p:cNvPr id="1219" name="Shape 121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20" name="Shape 122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21" name="Shape 122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22" name="Shape 1222"/>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23" name="Shape 1223"/>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24" name="Shape 1224"/>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25" name="Shape 1225"/>
          <p:cNvGrpSpPr/>
          <p:nvPr/>
        </p:nvGrpSpPr>
        <p:grpSpPr>
          <a:xfrm>
            <a:off x="3656190" y="1864953"/>
            <a:ext cx="712986" cy="218400"/>
            <a:chOff x="4577530" y="2938752"/>
            <a:chExt cx="712986" cy="218400"/>
          </a:xfrm>
        </p:grpSpPr>
        <p:sp>
          <p:nvSpPr>
            <p:cNvPr id="1226" name="Shape 122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27" name="Shape 122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28" name="Shape 122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29" name="Shape 1229"/>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30" name="Shape 1230"/>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31" name="Shape 1231"/>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32" name="Shape 1232"/>
          <p:cNvGrpSpPr/>
          <p:nvPr/>
        </p:nvGrpSpPr>
        <p:grpSpPr>
          <a:xfrm>
            <a:off x="3656190" y="2926337"/>
            <a:ext cx="712986" cy="218400"/>
            <a:chOff x="4577530" y="2938752"/>
            <a:chExt cx="712986" cy="218400"/>
          </a:xfrm>
        </p:grpSpPr>
        <p:sp>
          <p:nvSpPr>
            <p:cNvPr id="1233" name="Shape 123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34" name="Shape 123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35" name="Shape 123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36" name="Shape 123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67</a:t>
            </a:fld>
            <a:endParaRPr lang="en-US" dirty="0"/>
          </a:p>
        </p:txBody>
      </p:sp>
      <p:sp>
        <p:nvSpPr>
          <p:cNvPr id="1237" name="Shape 1237"/>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MASTERS ARE THE CONTROL PLANE</a:t>
            </a:r>
          </a:p>
        </p:txBody>
      </p:sp>
      <p:sp>
        <p:nvSpPr>
          <p:cNvPr id="1238" name="Shape 1238"/>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239" name="Shape 1239"/>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grpSp>
        <p:nvGrpSpPr>
          <p:cNvPr id="1240" name="Shape 1240"/>
          <p:cNvGrpSpPr/>
          <p:nvPr/>
        </p:nvGrpSpPr>
        <p:grpSpPr>
          <a:xfrm>
            <a:off x="2223000" y="4065375"/>
            <a:ext cx="3978900" cy="509100"/>
            <a:chOff x="2223000" y="4065375"/>
            <a:chExt cx="3978900" cy="509100"/>
          </a:xfrm>
        </p:grpSpPr>
        <p:sp>
          <p:nvSpPr>
            <p:cNvPr id="1241" name="Shape 1241"/>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grpSp>
          <p:nvGrpSpPr>
            <p:cNvPr id="1242" name="Shape 1242"/>
            <p:cNvGrpSpPr/>
            <p:nvPr/>
          </p:nvGrpSpPr>
          <p:grpSpPr>
            <a:xfrm>
              <a:off x="2495812" y="4153188"/>
              <a:ext cx="3433275" cy="414606"/>
              <a:chOff x="2457715" y="4153188"/>
              <a:chExt cx="3433275" cy="414606"/>
            </a:xfrm>
          </p:grpSpPr>
          <p:pic>
            <p:nvPicPr>
              <p:cNvPr id="1243" name="Shape 1243"/>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244" name="Shape 1244"/>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245" name="Shape 1245"/>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246" name="Shape 1246"/>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247" name="Shape 1247"/>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248" name="Shape 1248"/>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249" name="Shape 1249"/>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250" name="Shape 1250"/>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251" name="Shape 1251"/>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252" name="Shape 1252"/>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253" name="Shape 1253"/>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254" name="Shape 1254"/>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255" name="Shape 1255"/>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256" name="Shape 1256"/>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Shape 1261"/>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262" name="Shape 1262"/>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63" name="Shape 1263"/>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64" name="Shape 1264"/>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65" name="Shape 1265"/>
          <p:cNvGrpSpPr/>
          <p:nvPr/>
        </p:nvGrpSpPr>
        <p:grpSpPr>
          <a:xfrm>
            <a:off x="5332590" y="1864953"/>
            <a:ext cx="712986" cy="218400"/>
            <a:chOff x="4577530" y="2938752"/>
            <a:chExt cx="712986" cy="218400"/>
          </a:xfrm>
        </p:grpSpPr>
        <p:sp>
          <p:nvSpPr>
            <p:cNvPr id="1266" name="Shape 126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67" name="Shape 126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68" name="Shape 126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69" name="Shape 1269"/>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70" name="Shape 1270"/>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71" name="Shape 1271"/>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72" name="Shape 1272"/>
          <p:cNvGrpSpPr/>
          <p:nvPr/>
        </p:nvGrpSpPr>
        <p:grpSpPr>
          <a:xfrm>
            <a:off x="4494390" y="1864953"/>
            <a:ext cx="712986" cy="218400"/>
            <a:chOff x="4577530" y="2938752"/>
            <a:chExt cx="712986" cy="218400"/>
          </a:xfrm>
        </p:grpSpPr>
        <p:sp>
          <p:nvSpPr>
            <p:cNvPr id="1273" name="Shape 127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74" name="Shape 127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75" name="Shape 127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76" name="Shape 1276"/>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77" name="Shape 1277"/>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78" name="Shape 1278"/>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79" name="Shape 1279"/>
          <p:cNvGrpSpPr/>
          <p:nvPr/>
        </p:nvGrpSpPr>
        <p:grpSpPr>
          <a:xfrm>
            <a:off x="3656190" y="1864953"/>
            <a:ext cx="712986" cy="218400"/>
            <a:chOff x="4577530" y="2938752"/>
            <a:chExt cx="712986" cy="218400"/>
          </a:xfrm>
        </p:grpSpPr>
        <p:sp>
          <p:nvSpPr>
            <p:cNvPr id="1280" name="Shape 128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81" name="Shape 128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82" name="Shape 1282"/>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83" name="Shape 1283"/>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68</a:t>
            </a:fld>
            <a:endParaRPr lang="en-US" dirty="0"/>
          </a:p>
        </p:txBody>
      </p:sp>
      <p:sp>
        <p:nvSpPr>
          <p:cNvPr id="1284" name="Shape 1284"/>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API AND AUTHENTICATION</a:t>
            </a:r>
          </a:p>
        </p:txBody>
      </p:sp>
      <p:sp>
        <p:nvSpPr>
          <p:cNvPr id="1285" name="Shape 1285"/>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86" name="Shape 1286"/>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87" name="Shape 1287"/>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88" name="Shape 1288"/>
          <p:cNvGrpSpPr/>
          <p:nvPr/>
        </p:nvGrpSpPr>
        <p:grpSpPr>
          <a:xfrm>
            <a:off x="5332590" y="2926337"/>
            <a:ext cx="712986" cy="218400"/>
            <a:chOff x="4577530" y="2938752"/>
            <a:chExt cx="712986" cy="218400"/>
          </a:xfrm>
        </p:grpSpPr>
        <p:sp>
          <p:nvSpPr>
            <p:cNvPr id="1289" name="Shape 128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90" name="Shape 129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91" name="Shape 129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92" name="Shape 1292"/>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293" name="Shape 1293"/>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294" name="Shape 1294"/>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295" name="Shape 1295"/>
          <p:cNvGrpSpPr/>
          <p:nvPr/>
        </p:nvGrpSpPr>
        <p:grpSpPr>
          <a:xfrm>
            <a:off x="4494390" y="2926337"/>
            <a:ext cx="712986" cy="218400"/>
            <a:chOff x="4577530" y="2938752"/>
            <a:chExt cx="712986" cy="218400"/>
          </a:xfrm>
        </p:grpSpPr>
        <p:sp>
          <p:nvSpPr>
            <p:cNvPr id="1296" name="Shape 129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97" name="Shape 129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298" name="Shape 129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299" name="Shape 1299"/>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00" name="Shape 1300"/>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01" name="Shape 1301"/>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02" name="Shape 1302"/>
          <p:cNvGrpSpPr/>
          <p:nvPr/>
        </p:nvGrpSpPr>
        <p:grpSpPr>
          <a:xfrm>
            <a:off x="3656190" y="2926337"/>
            <a:ext cx="712986" cy="218400"/>
            <a:chOff x="4577530" y="2938752"/>
            <a:chExt cx="712986" cy="218400"/>
          </a:xfrm>
        </p:grpSpPr>
        <p:sp>
          <p:nvSpPr>
            <p:cNvPr id="1303" name="Shape 130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04" name="Shape 130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05" name="Shape 130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06" name="Shape 1306"/>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307" name="Shape 1307"/>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308" name="Shape 1308"/>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grpSp>
        <p:nvGrpSpPr>
          <p:cNvPr id="1309" name="Shape 1309"/>
          <p:cNvGrpSpPr/>
          <p:nvPr/>
        </p:nvGrpSpPr>
        <p:grpSpPr>
          <a:xfrm>
            <a:off x="2223000" y="4065375"/>
            <a:ext cx="3978900" cy="509100"/>
            <a:chOff x="2223000" y="4065375"/>
            <a:chExt cx="3978900" cy="509100"/>
          </a:xfrm>
        </p:grpSpPr>
        <p:sp>
          <p:nvSpPr>
            <p:cNvPr id="1310" name="Shape 1310"/>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grpSp>
          <p:nvGrpSpPr>
            <p:cNvPr id="1311" name="Shape 1311"/>
            <p:cNvGrpSpPr/>
            <p:nvPr/>
          </p:nvGrpSpPr>
          <p:grpSpPr>
            <a:xfrm>
              <a:off x="2495812" y="4153188"/>
              <a:ext cx="3433275" cy="414606"/>
              <a:chOff x="2457715" y="4153188"/>
              <a:chExt cx="3433275" cy="414606"/>
            </a:xfrm>
          </p:grpSpPr>
          <p:pic>
            <p:nvPicPr>
              <p:cNvPr id="1312" name="Shape 1312"/>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313" name="Shape 1313"/>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314" name="Shape 1314"/>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315" name="Shape 1315"/>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316" name="Shape 1316"/>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317" name="Shape 1317"/>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318" name="Shape 1318"/>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319" name="Shape 1319"/>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320" name="Shape 1320"/>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321" name="Shape 1321"/>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322" name="Shape 1322"/>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23" name="Shape 1323"/>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24" name="Shape 1324"/>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25" name="Shape 1325"/>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Shape 1330"/>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331" name="Shape 1331"/>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32" name="Shape 1332"/>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33" name="Shape 1333"/>
          <p:cNvSpPr txBox="1"/>
          <p:nvPr/>
        </p:nvSpPr>
        <p:spPr>
          <a:xfrm>
            <a:off x="53481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34" name="Shape 1334"/>
          <p:cNvGrpSpPr/>
          <p:nvPr/>
        </p:nvGrpSpPr>
        <p:grpSpPr>
          <a:xfrm>
            <a:off x="5332590" y="1864953"/>
            <a:ext cx="712986" cy="218400"/>
            <a:chOff x="4577530" y="2938752"/>
            <a:chExt cx="712986" cy="218400"/>
          </a:xfrm>
        </p:grpSpPr>
        <p:sp>
          <p:nvSpPr>
            <p:cNvPr id="1335" name="Shape 133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36" name="Shape 133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37" name="Shape 133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38" name="Shape 1338"/>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39" name="Shape 1339"/>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40" name="Shape 1340"/>
          <p:cNvSpPr txBox="1"/>
          <p:nvPr/>
        </p:nvSpPr>
        <p:spPr>
          <a:xfrm>
            <a:off x="45099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41" name="Shape 1341"/>
          <p:cNvGrpSpPr/>
          <p:nvPr/>
        </p:nvGrpSpPr>
        <p:grpSpPr>
          <a:xfrm>
            <a:off x="4494390" y="1864953"/>
            <a:ext cx="712986" cy="218400"/>
            <a:chOff x="4577530" y="2938752"/>
            <a:chExt cx="712986" cy="218400"/>
          </a:xfrm>
        </p:grpSpPr>
        <p:sp>
          <p:nvSpPr>
            <p:cNvPr id="1342" name="Shape 134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43" name="Shape 134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44" name="Shape 134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45" name="Shape 1345"/>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46" name="Shape 1346"/>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47" name="Shape 1347"/>
          <p:cNvSpPr txBox="1"/>
          <p:nvPr/>
        </p:nvSpPr>
        <p:spPr>
          <a:xfrm>
            <a:off x="36717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48" name="Shape 1348"/>
          <p:cNvGrpSpPr/>
          <p:nvPr/>
        </p:nvGrpSpPr>
        <p:grpSpPr>
          <a:xfrm>
            <a:off x="3656190" y="1864953"/>
            <a:ext cx="712986" cy="218400"/>
            <a:chOff x="4577530" y="2938752"/>
            <a:chExt cx="712986" cy="218400"/>
          </a:xfrm>
        </p:grpSpPr>
        <p:sp>
          <p:nvSpPr>
            <p:cNvPr id="1349" name="Shape 134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50" name="Shape 135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51" name="Shape 135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52" name="Shape 1352"/>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69</a:t>
            </a:fld>
            <a:endParaRPr lang="en-US" dirty="0"/>
          </a:p>
        </p:txBody>
      </p:sp>
      <p:sp>
        <p:nvSpPr>
          <p:cNvPr id="1353" name="Shape 1353"/>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DESIRED AND CURRENT STATE</a:t>
            </a:r>
          </a:p>
        </p:txBody>
      </p:sp>
      <p:sp>
        <p:nvSpPr>
          <p:cNvPr id="1354" name="Shape 1354"/>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55" name="Shape 1355"/>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56" name="Shape 1356"/>
          <p:cNvSpPr txBox="1"/>
          <p:nvPr/>
        </p:nvSpPr>
        <p:spPr>
          <a:xfrm>
            <a:off x="53481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57" name="Shape 1357"/>
          <p:cNvGrpSpPr/>
          <p:nvPr/>
        </p:nvGrpSpPr>
        <p:grpSpPr>
          <a:xfrm>
            <a:off x="5332590" y="2926337"/>
            <a:ext cx="712986" cy="218400"/>
            <a:chOff x="4577530" y="2938752"/>
            <a:chExt cx="712986" cy="218400"/>
          </a:xfrm>
        </p:grpSpPr>
        <p:sp>
          <p:nvSpPr>
            <p:cNvPr id="1358" name="Shape 135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59" name="Shape 135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60" name="Shape 136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61" name="Shape 1361"/>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62" name="Shape 1362"/>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63" name="Shape 1363"/>
          <p:cNvSpPr txBox="1"/>
          <p:nvPr/>
        </p:nvSpPr>
        <p:spPr>
          <a:xfrm>
            <a:off x="45099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64" name="Shape 1364"/>
          <p:cNvGrpSpPr/>
          <p:nvPr/>
        </p:nvGrpSpPr>
        <p:grpSpPr>
          <a:xfrm>
            <a:off x="4494390" y="2926337"/>
            <a:ext cx="712986" cy="218400"/>
            <a:chOff x="4577530" y="2938752"/>
            <a:chExt cx="712986" cy="218400"/>
          </a:xfrm>
        </p:grpSpPr>
        <p:sp>
          <p:nvSpPr>
            <p:cNvPr id="1365" name="Shape 136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66" name="Shape 136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67" name="Shape 136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368" name="Shape 1368"/>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369" name="Shape 1369"/>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370" name="Shape 1370"/>
          <p:cNvSpPr txBox="1"/>
          <p:nvPr/>
        </p:nvSpPr>
        <p:spPr>
          <a:xfrm>
            <a:off x="36717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371" name="Shape 1371"/>
          <p:cNvGrpSpPr/>
          <p:nvPr/>
        </p:nvGrpSpPr>
        <p:grpSpPr>
          <a:xfrm>
            <a:off x="3656190" y="2926337"/>
            <a:ext cx="712986" cy="218400"/>
            <a:chOff x="4577530" y="2938752"/>
            <a:chExt cx="712986" cy="218400"/>
          </a:xfrm>
        </p:grpSpPr>
        <p:sp>
          <p:nvSpPr>
            <p:cNvPr id="1372" name="Shape 137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73" name="Shape 137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374" name="Shape 137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375" name="Shape 1375"/>
          <p:cNvGrpSpPr/>
          <p:nvPr/>
        </p:nvGrpSpPr>
        <p:grpSpPr>
          <a:xfrm>
            <a:off x="2838715" y="4153188"/>
            <a:ext cx="3433275" cy="414606"/>
            <a:chOff x="3161427" y="4153188"/>
            <a:chExt cx="3433275" cy="414606"/>
          </a:xfrm>
        </p:grpSpPr>
        <p:pic>
          <p:nvPicPr>
            <p:cNvPr id="1376" name="Shape 1376"/>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377" name="Shape 1377"/>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378" name="Shape 1378"/>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379" name="Shape 1379"/>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380" name="Shape 1380"/>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381" name="Shape 1381"/>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382" name="Shape 1382"/>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383" name="Shape 1383"/>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384" name="Shape 1384"/>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385" name="Shape 1385"/>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386" name="Shape 1386"/>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87" name="Shape 1387"/>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88" name="Shape 1388"/>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89" name="Shape 1389"/>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390" name="Shape 1390"/>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391" name="Shape 1391"/>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392" name="Shape 1392"/>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393" name="Shape 1393"/>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grpSp>
        <p:nvGrpSpPr>
          <p:cNvPr id="1394" name="Shape 1394"/>
          <p:cNvGrpSpPr/>
          <p:nvPr/>
        </p:nvGrpSpPr>
        <p:grpSpPr>
          <a:xfrm>
            <a:off x="2223000" y="4065375"/>
            <a:ext cx="3978900" cy="509100"/>
            <a:chOff x="2223000" y="4065375"/>
            <a:chExt cx="3978900" cy="509100"/>
          </a:xfrm>
        </p:grpSpPr>
        <p:sp>
          <p:nvSpPr>
            <p:cNvPr id="1395" name="Shape 1395"/>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grpSp>
          <p:nvGrpSpPr>
            <p:cNvPr id="1396" name="Shape 1396"/>
            <p:cNvGrpSpPr/>
            <p:nvPr/>
          </p:nvGrpSpPr>
          <p:grpSpPr>
            <a:xfrm>
              <a:off x="2495812" y="4153188"/>
              <a:ext cx="3433275" cy="414606"/>
              <a:chOff x="2457715" y="4153188"/>
              <a:chExt cx="3433275" cy="414606"/>
            </a:xfrm>
          </p:grpSpPr>
          <p:pic>
            <p:nvPicPr>
              <p:cNvPr id="1397" name="Shape 1397"/>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398" name="Shape 1398"/>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399" name="Shape 1399"/>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400" name="Shape 1400"/>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401" name="Shape 1401"/>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402" name="Shape 1402"/>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403" name="Shape 1403"/>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404" name="Shape 1404"/>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405" name="Shape 1405"/>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406" name="Shape 1406"/>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407" name="Shape 1407"/>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08" name="Shape 1408"/>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09" name="Shape 1409"/>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10" name="Shape 1410"/>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rotWithShape="1">
          <a:blip r:embed="rId2"/>
          <a:srcRect t="4545" b="-4545"/>
          <a:stretch/>
        </p:blipFill>
        <p:spPr>
          <a:xfrm>
            <a:off x="-457200" y="-257175"/>
            <a:ext cx="10058400" cy="5657850"/>
          </a:xfrm>
        </p:spPr>
      </p:pic>
      <p:sp>
        <p:nvSpPr>
          <p:cNvPr id="4" name="Title 3"/>
          <p:cNvSpPr>
            <a:spLocks noGrp="1"/>
          </p:cNvSpPr>
          <p:nvPr>
            <p:ph type="ctrTitle"/>
          </p:nvPr>
        </p:nvSpPr>
        <p:spPr>
          <a:xfrm>
            <a:off x="602137" y="1348746"/>
            <a:ext cx="5332133" cy="1669723"/>
          </a:xfrm>
        </p:spPr>
        <p:txBody>
          <a:bodyPr/>
          <a:lstStyle/>
          <a:p>
            <a:r>
              <a:rPr lang="en-US" dirty="0"/>
              <a:t>ABOUT CARDINAL</a:t>
            </a:r>
          </a:p>
        </p:txBody>
      </p:sp>
      <p:sp>
        <p:nvSpPr>
          <p:cNvPr id="13" name="Text Placeholder 12"/>
          <p:cNvSpPr>
            <a:spLocks noGrp="1"/>
          </p:cNvSpPr>
          <p:nvPr>
            <p:ph type="subTitle" idx="1"/>
          </p:nvPr>
        </p:nvSpPr>
        <p:spPr/>
        <p:txBody>
          <a:bodyPr/>
          <a:lstStyle/>
          <a:p>
            <a:endParaRPr lang="en-US" dirty="0">
              <a:solidFill>
                <a:schemeClr val="bg1"/>
              </a:solidFill>
            </a:endParaRPr>
          </a:p>
        </p:txBody>
      </p:sp>
    </p:spTree>
    <p:extLst>
      <p:ext uri="{BB962C8B-B14F-4D97-AF65-F5344CB8AC3E}">
        <p14:creationId xmlns:p14="http://schemas.microsoft.com/office/powerpoint/2010/main" val="8401103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Shape 1415"/>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70</a:t>
            </a:fld>
            <a:endParaRPr lang="en-US" dirty="0"/>
          </a:p>
        </p:txBody>
      </p:sp>
      <p:sp>
        <p:nvSpPr>
          <p:cNvPr id="1416" name="Shape 1416"/>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INTEGRATED CONTAINER REGISTRY</a:t>
            </a:r>
          </a:p>
        </p:txBody>
      </p:sp>
      <p:sp>
        <p:nvSpPr>
          <p:cNvPr id="1417" name="Shape 1417"/>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418" name="Shape 1418"/>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19" name="Shape 1419"/>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20" name="Shape 1420"/>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21" name="Shape 1421"/>
          <p:cNvGrpSpPr/>
          <p:nvPr/>
        </p:nvGrpSpPr>
        <p:grpSpPr>
          <a:xfrm>
            <a:off x="5332590" y="1864953"/>
            <a:ext cx="712986" cy="218400"/>
            <a:chOff x="4577530" y="2938752"/>
            <a:chExt cx="712986" cy="218400"/>
          </a:xfrm>
        </p:grpSpPr>
        <p:sp>
          <p:nvSpPr>
            <p:cNvPr id="1422" name="Shape 142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23" name="Shape 142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24" name="Shape 142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425" name="Shape 1425"/>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26" name="Shape 1426"/>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27" name="Shape 1427"/>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28" name="Shape 1428"/>
          <p:cNvGrpSpPr/>
          <p:nvPr/>
        </p:nvGrpSpPr>
        <p:grpSpPr>
          <a:xfrm>
            <a:off x="4494390" y="1864953"/>
            <a:ext cx="712986" cy="218400"/>
            <a:chOff x="4577530" y="2938752"/>
            <a:chExt cx="712986" cy="218400"/>
          </a:xfrm>
        </p:grpSpPr>
        <p:sp>
          <p:nvSpPr>
            <p:cNvPr id="1429" name="Shape 142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30" name="Shape 143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31" name="Shape 143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432" name="Shape 1432"/>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
        <p:nvSpPr>
          <p:cNvPr id="1433" name="Shape 1433"/>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34" name="Shape 1434"/>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35" name="Shape 1435"/>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36" name="Shape 1436"/>
          <p:cNvGrpSpPr/>
          <p:nvPr/>
        </p:nvGrpSpPr>
        <p:grpSpPr>
          <a:xfrm>
            <a:off x="5332590" y="2926337"/>
            <a:ext cx="712986" cy="218400"/>
            <a:chOff x="4577530" y="2938752"/>
            <a:chExt cx="712986" cy="218400"/>
          </a:xfrm>
        </p:grpSpPr>
        <p:sp>
          <p:nvSpPr>
            <p:cNvPr id="1437" name="Shape 143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38" name="Shape 143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39" name="Shape 143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440" name="Shape 1440"/>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41" name="Shape 1441"/>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42" name="Shape 1442"/>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43" name="Shape 1443"/>
          <p:cNvGrpSpPr/>
          <p:nvPr/>
        </p:nvGrpSpPr>
        <p:grpSpPr>
          <a:xfrm>
            <a:off x="4494390" y="2926337"/>
            <a:ext cx="712986" cy="218400"/>
            <a:chOff x="4577530" y="2938752"/>
            <a:chExt cx="712986" cy="218400"/>
          </a:xfrm>
        </p:grpSpPr>
        <p:sp>
          <p:nvSpPr>
            <p:cNvPr id="1444" name="Shape 144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45" name="Shape 144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46" name="Shape 144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447" name="Shape 1447"/>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
        <p:nvSpPr>
          <p:cNvPr id="1448" name="Shape 1448"/>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49" name="Shape 1449"/>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50" name="Shape 1450"/>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51" name="Shape 1451"/>
          <p:cNvGrpSpPr/>
          <p:nvPr/>
        </p:nvGrpSpPr>
        <p:grpSpPr>
          <a:xfrm>
            <a:off x="3656190" y="2926337"/>
            <a:ext cx="712986" cy="218400"/>
            <a:chOff x="4577530" y="2938752"/>
            <a:chExt cx="712986" cy="218400"/>
          </a:xfrm>
        </p:grpSpPr>
        <p:sp>
          <p:nvSpPr>
            <p:cNvPr id="1452" name="Shape 145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53" name="Shape 145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54" name="Shape 145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455" name="Shape 1455"/>
          <p:cNvGrpSpPr/>
          <p:nvPr/>
        </p:nvGrpSpPr>
        <p:grpSpPr>
          <a:xfrm>
            <a:off x="2222988" y="4065375"/>
            <a:ext cx="4668000" cy="509100"/>
            <a:chOff x="2545700" y="4065375"/>
            <a:chExt cx="4668000" cy="509100"/>
          </a:xfrm>
        </p:grpSpPr>
        <p:sp>
          <p:nvSpPr>
            <p:cNvPr id="1456" name="Shape 1456"/>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1457" name="Shape 1457"/>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458" name="Shape 1458"/>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459" name="Shape 1459"/>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460" name="Shape 1460"/>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461" name="Shape 1461"/>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462" name="Shape 1462"/>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463" name="Shape 1463"/>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464" name="Shape 1464"/>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465" name="Shape 1465"/>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466" name="Shape 1466"/>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467" name="Shape 1467"/>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68" name="Shape 1468"/>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69" name="Shape 1469"/>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70" name="Shape 1470"/>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471" name="Shape 1471"/>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472" name="Shape 1472"/>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473" name="Shape 1473"/>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474" name="Shape 1474"/>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1475" name="Shape 1475"/>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76" name="Shape 1476"/>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grpSp>
        <p:nvGrpSpPr>
          <p:cNvPr id="1477" name="Shape 1477"/>
          <p:cNvGrpSpPr/>
          <p:nvPr/>
        </p:nvGrpSpPr>
        <p:grpSpPr>
          <a:xfrm>
            <a:off x="3656190" y="1864953"/>
            <a:ext cx="712986" cy="218400"/>
            <a:chOff x="4577530" y="2938752"/>
            <a:chExt cx="712986" cy="218400"/>
          </a:xfrm>
        </p:grpSpPr>
        <p:sp>
          <p:nvSpPr>
            <p:cNvPr id="1478" name="Shape 147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79" name="Shape 147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80" name="Shape 148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481" name="Shape 1481"/>
          <p:cNvGrpSpPr/>
          <p:nvPr/>
        </p:nvGrpSpPr>
        <p:grpSpPr>
          <a:xfrm>
            <a:off x="6232713" y="2956375"/>
            <a:ext cx="657600" cy="1075200"/>
            <a:chOff x="6555425" y="2956375"/>
            <a:chExt cx="657600" cy="1075200"/>
          </a:xfrm>
        </p:grpSpPr>
        <p:sp>
          <p:nvSpPr>
            <p:cNvPr id="1482" name="Shape 1482"/>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483" name="Shape 1483"/>
            <p:cNvPicPr preferRelativeResize="0"/>
            <p:nvPr/>
          </p:nvPicPr>
          <p:blipFill>
            <a:blip r:embed="rId8">
              <a:alphaModFix/>
            </a:blip>
            <a:stretch>
              <a:fillRect/>
            </a:stretch>
          </p:blipFill>
          <p:spPr>
            <a:xfrm>
              <a:off x="6704648" y="3365971"/>
              <a:ext cx="343325" cy="410380"/>
            </a:xfrm>
            <a:prstGeom prst="rect">
              <a:avLst/>
            </a:prstGeom>
            <a:noFill/>
            <a:ln>
              <a:noFill/>
            </a:ln>
          </p:spPr>
        </p:pic>
      </p:grpSp>
      <p:sp>
        <p:nvSpPr>
          <p:cNvPr id="1484" name="Shape 1484"/>
          <p:cNvSpPr txBox="1"/>
          <p:nvPr/>
        </p:nvSpPr>
        <p:spPr>
          <a:xfrm>
            <a:off x="36717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Shape 148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71</a:t>
            </a:fld>
            <a:endParaRPr lang="en-US" dirty="0"/>
          </a:p>
        </p:txBody>
      </p:sp>
      <p:sp>
        <p:nvSpPr>
          <p:cNvPr id="1490" name="Shape 1490"/>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ORCHESTRATION AND SCHEDULING</a:t>
            </a:r>
          </a:p>
        </p:txBody>
      </p:sp>
      <p:sp>
        <p:nvSpPr>
          <p:cNvPr id="1491" name="Shape 1491"/>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492" name="Shape 1492"/>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493" name="Shape 1493"/>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494" name="Shape 1494"/>
          <p:cNvSpPr txBox="1"/>
          <p:nvPr/>
        </p:nvSpPr>
        <p:spPr>
          <a:xfrm>
            <a:off x="53481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495" name="Shape 1495"/>
          <p:cNvGrpSpPr/>
          <p:nvPr/>
        </p:nvGrpSpPr>
        <p:grpSpPr>
          <a:xfrm>
            <a:off x="5332590" y="1864953"/>
            <a:ext cx="712986" cy="218400"/>
            <a:chOff x="4577530" y="2938752"/>
            <a:chExt cx="712986" cy="218400"/>
          </a:xfrm>
        </p:grpSpPr>
        <p:sp>
          <p:nvSpPr>
            <p:cNvPr id="1496" name="Shape 149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97" name="Shape 149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498" name="Shape 149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499" name="Shape 1499"/>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00" name="Shape 1500"/>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01" name="Shape 1501"/>
          <p:cNvSpPr txBox="1"/>
          <p:nvPr/>
        </p:nvSpPr>
        <p:spPr>
          <a:xfrm>
            <a:off x="45099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02" name="Shape 1502"/>
          <p:cNvGrpSpPr/>
          <p:nvPr/>
        </p:nvGrpSpPr>
        <p:grpSpPr>
          <a:xfrm>
            <a:off x="4494390" y="1864953"/>
            <a:ext cx="712986" cy="218400"/>
            <a:chOff x="4577530" y="2938752"/>
            <a:chExt cx="712986" cy="218400"/>
          </a:xfrm>
        </p:grpSpPr>
        <p:sp>
          <p:nvSpPr>
            <p:cNvPr id="1503" name="Shape 150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04" name="Shape 150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05" name="Shape 150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06" name="Shape 1506"/>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
        <p:nvSpPr>
          <p:cNvPr id="1507" name="Shape 1507"/>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08" name="Shape 1508"/>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09" name="Shape 1509"/>
          <p:cNvSpPr txBox="1"/>
          <p:nvPr/>
        </p:nvSpPr>
        <p:spPr>
          <a:xfrm>
            <a:off x="53481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10" name="Shape 1510"/>
          <p:cNvGrpSpPr/>
          <p:nvPr/>
        </p:nvGrpSpPr>
        <p:grpSpPr>
          <a:xfrm>
            <a:off x="5332590" y="2926337"/>
            <a:ext cx="712986" cy="218400"/>
            <a:chOff x="4577530" y="2938752"/>
            <a:chExt cx="712986" cy="218400"/>
          </a:xfrm>
        </p:grpSpPr>
        <p:sp>
          <p:nvSpPr>
            <p:cNvPr id="1511" name="Shape 151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12" name="Shape 151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13" name="Shape 151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14" name="Shape 1514"/>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15" name="Shape 1515"/>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16" name="Shape 1516"/>
          <p:cNvSpPr txBox="1"/>
          <p:nvPr/>
        </p:nvSpPr>
        <p:spPr>
          <a:xfrm>
            <a:off x="45099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17" name="Shape 1517"/>
          <p:cNvGrpSpPr/>
          <p:nvPr/>
        </p:nvGrpSpPr>
        <p:grpSpPr>
          <a:xfrm>
            <a:off x="4494390" y="2926337"/>
            <a:ext cx="712986" cy="218400"/>
            <a:chOff x="4577530" y="2938752"/>
            <a:chExt cx="712986" cy="218400"/>
          </a:xfrm>
        </p:grpSpPr>
        <p:sp>
          <p:nvSpPr>
            <p:cNvPr id="1518" name="Shape 151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19" name="Shape 151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20" name="Shape 152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21" name="Shape 1521"/>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
        <p:nvSpPr>
          <p:cNvPr id="1522" name="Shape 1522"/>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23" name="Shape 1523"/>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24" name="Shape 1524"/>
          <p:cNvSpPr txBox="1"/>
          <p:nvPr/>
        </p:nvSpPr>
        <p:spPr>
          <a:xfrm>
            <a:off x="36717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25" name="Shape 1525"/>
          <p:cNvGrpSpPr/>
          <p:nvPr/>
        </p:nvGrpSpPr>
        <p:grpSpPr>
          <a:xfrm>
            <a:off x="3656190" y="2926337"/>
            <a:ext cx="712986" cy="218400"/>
            <a:chOff x="4577530" y="2938752"/>
            <a:chExt cx="712986" cy="218400"/>
          </a:xfrm>
        </p:grpSpPr>
        <p:sp>
          <p:nvSpPr>
            <p:cNvPr id="1526" name="Shape 152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27" name="Shape 152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28" name="Shape 152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529" name="Shape 1529"/>
          <p:cNvGrpSpPr/>
          <p:nvPr/>
        </p:nvGrpSpPr>
        <p:grpSpPr>
          <a:xfrm>
            <a:off x="2222988" y="4065375"/>
            <a:ext cx="4668000" cy="509100"/>
            <a:chOff x="2545700" y="4065375"/>
            <a:chExt cx="4668000" cy="509100"/>
          </a:xfrm>
        </p:grpSpPr>
        <p:sp>
          <p:nvSpPr>
            <p:cNvPr id="1530" name="Shape 1530"/>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1531" name="Shape 1531"/>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532" name="Shape 1532"/>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533" name="Shape 1533"/>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534" name="Shape 1534"/>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535" name="Shape 1535"/>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536" name="Shape 1536"/>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537" name="Shape 1537"/>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538" name="Shape 1538"/>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539" name="Shape 1539"/>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540" name="Shape 1540"/>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541" name="Shape 1541"/>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542" name="Shape 1542"/>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543" name="Shape 1543"/>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544" name="Shape 1544"/>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545" name="Shape 1545"/>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546" name="Shape 1546"/>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547" name="Shape 1547"/>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548" name="Shape 1548"/>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1549" name="Shape 1549"/>
          <p:cNvSpPr/>
          <p:nvPr/>
        </p:nvSpPr>
        <p:spPr>
          <a:xfrm>
            <a:off x="2347188"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grpSp>
        <p:nvGrpSpPr>
          <p:cNvPr id="1550" name="Shape 1550"/>
          <p:cNvGrpSpPr/>
          <p:nvPr/>
        </p:nvGrpSpPr>
        <p:grpSpPr>
          <a:xfrm>
            <a:off x="3656190" y="1864953"/>
            <a:ext cx="788020" cy="1048694"/>
            <a:chOff x="3656190" y="1864953"/>
            <a:chExt cx="788020" cy="1048694"/>
          </a:xfrm>
        </p:grpSpPr>
        <p:sp>
          <p:nvSpPr>
            <p:cNvPr id="1551" name="Shape 1551"/>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52" name="Shape 1552"/>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grpSp>
          <p:nvGrpSpPr>
            <p:cNvPr id="1553" name="Shape 1553"/>
            <p:cNvGrpSpPr/>
            <p:nvPr/>
          </p:nvGrpSpPr>
          <p:grpSpPr>
            <a:xfrm>
              <a:off x="3656190" y="1864953"/>
              <a:ext cx="712986" cy="218400"/>
              <a:chOff x="4577530" y="2938752"/>
              <a:chExt cx="712986" cy="218400"/>
            </a:xfrm>
          </p:grpSpPr>
          <p:sp>
            <p:nvSpPr>
              <p:cNvPr id="1554" name="Shape 155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55" name="Shape 155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56" name="Shape 155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57" name="Shape 1557"/>
            <p:cNvSpPr/>
            <p:nvPr/>
          </p:nvSpPr>
          <p:spPr>
            <a:xfrm>
              <a:off x="4083309"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558" name="Shape 1558"/>
            <p:cNvSpPr/>
            <p:nvPr/>
          </p:nvSpPr>
          <p:spPr>
            <a:xfrm>
              <a:off x="3738631"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559" name="Shape 1559"/>
            <p:cNvSpPr/>
            <p:nvPr/>
          </p:nvSpPr>
          <p:spPr>
            <a:xfrm>
              <a:off x="37941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560" name="Shape 1560"/>
            <p:cNvPicPr preferRelativeResize="0"/>
            <p:nvPr/>
          </p:nvPicPr>
          <p:blipFill>
            <a:blip r:embed="rId8">
              <a:alphaModFix/>
            </a:blip>
            <a:stretch>
              <a:fillRect/>
            </a:stretch>
          </p:blipFill>
          <p:spPr>
            <a:xfrm>
              <a:off x="3816671" y="2091465"/>
              <a:ext cx="144291" cy="77700"/>
            </a:xfrm>
            <a:prstGeom prst="rect">
              <a:avLst/>
            </a:prstGeom>
            <a:noFill/>
            <a:ln>
              <a:noFill/>
            </a:ln>
          </p:spPr>
        </p:pic>
        <p:pic>
          <p:nvPicPr>
            <p:cNvPr id="1561" name="Shape 1561"/>
            <p:cNvPicPr preferRelativeResize="0"/>
            <p:nvPr/>
          </p:nvPicPr>
          <p:blipFill>
            <a:blip r:embed="rId8">
              <a:alphaModFix/>
            </a:blip>
            <a:stretch>
              <a:fillRect/>
            </a:stretch>
          </p:blipFill>
          <p:spPr>
            <a:xfrm>
              <a:off x="4163468" y="2429386"/>
              <a:ext cx="144291" cy="77700"/>
            </a:xfrm>
            <a:prstGeom prst="rect">
              <a:avLst/>
            </a:prstGeom>
            <a:noFill/>
            <a:ln>
              <a:noFill/>
            </a:ln>
          </p:spPr>
        </p:pic>
        <p:pic>
          <p:nvPicPr>
            <p:cNvPr id="1562" name="Shape 1562"/>
            <p:cNvPicPr preferRelativeResize="0"/>
            <p:nvPr/>
          </p:nvPicPr>
          <p:blipFill>
            <a:blip r:embed="rId9">
              <a:alphaModFix/>
            </a:blip>
            <a:stretch>
              <a:fillRect/>
            </a:stretch>
          </p:blipFill>
          <p:spPr>
            <a:xfrm>
              <a:off x="3816262" y="2221055"/>
              <a:ext cx="147500" cy="98225"/>
            </a:xfrm>
            <a:prstGeom prst="rect">
              <a:avLst/>
            </a:prstGeom>
            <a:noFill/>
            <a:ln>
              <a:noFill/>
            </a:ln>
          </p:spPr>
        </p:pic>
        <p:sp>
          <p:nvSpPr>
            <p:cNvPr id="1563" name="Shape 1563"/>
            <p:cNvSpPr/>
            <p:nvPr/>
          </p:nvSpPr>
          <p:spPr>
            <a:xfrm>
              <a:off x="41409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564" name="Shape 1564"/>
            <p:cNvPicPr preferRelativeResize="0"/>
            <p:nvPr/>
          </p:nvPicPr>
          <p:blipFill>
            <a:blip r:embed="rId10">
              <a:alphaModFix/>
            </a:blip>
            <a:stretch>
              <a:fillRect/>
            </a:stretch>
          </p:blipFill>
          <p:spPr>
            <a:xfrm>
              <a:off x="4172852" y="2547375"/>
              <a:ext cx="128250" cy="128250"/>
            </a:xfrm>
            <a:prstGeom prst="rect">
              <a:avLst/>
            </a:prstGeom>
            <a:noFill/>
            <a:ln>
              <a:noFill/>
            </a:ln>
          </p:spPr>
        </p:pic>
      </p:grpSp>
      <p:grpSp>
        <p:nvGrpSpPr>
          <p:cNvPr id="1565" name="Shape 1565"/>
          <p:cNvGrpSpPr/>
          <p:nvPr/>
        </p:nvGrpSpPr>
        <p:grpSpPr>
          <a:xfrm>
            <a:off x="6232713" y="2956375"/>
            <a:ext cx="657600" cy="1075200"/>
            <a:chOff x="6555425" y="2956375"/>
            <a:chExt cx="657600" cy="1075200"/>
          </a:xfrm>
        </p:grpSpPr>
        <p:sp>
          <p:nvSpPr>
            <p:cNvPr id="1566" name="Shape 1566"/>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567" name="Shape 1567"/>
            <p:cNvPicPr preferRelativeResize="0"/>
            <p:nvPr/>
          </p:nvPicPr>
          <p:blipFill>
            <a:blip r:embed="rId11">
              <a:alphaModFix/>
            </a:blip>
            <a:stretch>
              <a:fillRect/>
            </a:stretch>
          </p:blipFill>
          <p:spPr>
            <a:xfrm>
              <a:off x="6704648" y="3365971"/>
              <a:ext cx="343325" cy="410380"/>
            </a:xfrm>
            <a:prstGeom prst="rect">
              <a:avLst/>
            </a:prstGeom>
            <a:noFill/>
            <a:ln>
              <a:noFill/>
            </a:ln>
          </p:spPr>
        </p:pic>
      </p:grpSp>
      <p:sp>
        <p:nvSpPr>
          <p:cNvPr id="1568" name="Shape 1568"/>
          <p:cNvSpPr txBox="1"/>
          <p:nvPr/>
        </p:nvSpPr>
        <p:spPr>
          <a:xfrm>
            <a:off x="36717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Shape 1573"/>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72</a:t>
            </a:fld>
            <a:endParaRPr lang="en-US" dirty="0"/>
          </a:p>
        </p:txBody>
      </p:sp>
      <p:sp>
        <p:nvSpPr>
          <p:cNvPr id="1574" name="Shape 1574"/>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PLACEMENT BY POLICY</a:t>
            </a:r>
          </a:p>
        </p:txBody>
      </p:sp>
      <p:sp>
        <p:nvSpPr>
          <p:cNvPr id="1575" name="Shape 1575"/>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576" name="Shape 1576"/>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77" name="Shape 1577"/>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78" name="Shape 1578"/>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79" name="Shape 1579"/>
          <p:cNvGrpSpPr/>
          <p:nvPr/>
        </p:nvGrpSpPr>
        <p:grpSpPr>
          <a:xfrm>
            <a:off x="5332590" y="2926337"/>
            <a:ext cx="712986" cy="218400"/>
            <a:chOff x="4577530" y="2938752"/>
            <a:chExt cx="712986" cy="218400"/>
          </a:xfrm>
        </p:grpSpPr>
        <p:sp>
          <p:nvSpPr>
            <p:cNvPr id="1580" name="Shape 158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81" name="Shape 158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82" name="Shape 1582"/>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83" name="Shape 1583"/>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84" name="Shape 1584"/>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85" name="Shape 1585"/>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86" name="Shape 1586"/>
          <p:cNvGrpSpPr/>
          <p:nvPr/>
        </p:nvGrpSpPr>
        <p:grpSpPr>
          <a:xfrm>
            <a:off x="4494390" y="2926337"/>
            <a:ext cx="712986" cy="218400"/>
            <a:chOff x="4577530" y="2938752"/>
            <a:chExt cx="712986" cy="218400"/>
          </a:xfrm>
        </p:grpSpPr>
        <p:sp>
          <p:nvSpPr>
            <p:cNvPr id="1587" name="Shape 158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88" name="Shape 158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89" name="Shape 158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590" name="Shape 1590"/>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591" name="Shape 1591"/>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592" name="Shape 1592"/>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593" name="Shape 1593"/>
          <p:cNvGrpSpPr/>
          <p:nvPr/>
        </p:nvGrpSpPr>
        <p:grpSpPr>
          <a:xfrm>
            <a:off x="3656190" y="2926337"/>
            <a:ext cx="712986" cy="218400"/>
            <a:chOff x="4577530" y="2938752"/>
            <a:chExt cx="712986" cy="218400"/>
          </a:xfrm>
        </p:grpSpPr>
        <p:sp>
          <p:nvSpPr>
            <p:cNvPr id="1594" name="Shape 159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95" name="Shape 159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596" name="Shape 159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597" name="Shape 1597"/>
          <p:cNvGrpSpPr/>
          <p:nvPr/>
        </p:nvGrpSpPr>
        <p:grpSpPr>
          <a:xfrm>
            <a:off x="2222988" y="4065375"/>
            <a:ext cx="4668000" cy="509100"/>
            <a:chOff x="2545700" y="4065375"/>
            <a:chExt cx="4668000" cy="509100"/>
          </a:xfrm>
        </p:grpSpPr>
        <p:sp>
          <p:nvSpPr>
            <p:cNvPr id="1598" name="Shape 1598"/>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1599" name="Shape 1599"/>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600" name="Shape 1600"/>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601" name="Shape 1601"/>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602" name="Shape 1602"/>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603" name="Shape 1603"/>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604" name="Shape 1604"/>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605" name="Shape 1605"/>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606" name="Shape 1606"/>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607" name="Shape 1607"/>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608" name="Shape 1608"/>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609" name="Shape 1609"/>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610" name="Shape 1610"/>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611" name="Shape 1611"/>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612" name="Shape 1612"/>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613" name="Shape 1613"/>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614" name="Shape 1614"/>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615" name="Shape 1615"/>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616" name="Shape 1616"/>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1617" name="Shape 1617"/>
          <p:cNvSpPr/>
          <p:nvPr/>
        </p:nvSpPr>
        <p:spPr>
          <a:xfrm>
            <a:off x="2347188"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grpSp>
        <p:nvGrpSpPr>
          <p:cNvPr id="1618" name="Shape 1618"/>
          <p:cNvGrpSpPr/>
          <p:nvPr/>
        </p:nvGrpSpPr>
        <p:grpSpPr>
          <a:xfrm>
            <a:off x="6232713" y="2956375"/>
            <a:ext cx="657600" cy="1075200"/>
            <a:chOff x="6555425" y="2956375"/>
            <a:chExt cx="657600" cy="1075200"/>
          </a:xfrm>
        </p:grpSpPr>
        <p:sp>
          <p:nvSpPr>
            <p:cNvPr id="1619" name="Shape 1619"/>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620" name="Shape 1620"/>
            <p:cNvPicPr preferRelativeResize="0"/>
            <p:nvPr/>
          </p:nvPicPr>
          <p:blipFill>
            <a:blip r:embed="rId8">
              <a:alphaModFix/>
            </a:blip>
            <a:stretch>
              <a:fillRect/>
            </a:stretch>
          </p:blipFill>
          <p:spPr>
            <a:xfrm>
              <a:off x="6704648" y="3365971"/>
              <a:ext cx="343325" cy="410380"/>
            </a:xfrm>
            <a:prstGeom prst="rect">
              <a:avLst/>
            </a:prstGeom>
            <a:noFill/>
            <a:ln>
              <a:noFill/>
            </a:ln>
          </p:spPr>
        </p:pic>
      </p:grpSp>
      <p:sp>
        <p:nvSpPr>
          <p:cNvPr id="1621" name="Shape 1621"/>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22" name="Shape 1622"/>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23" name="Shape 1623"/>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24" name="Shape 1624"/>
          <p:cNvGrpSpPr/>
          <p:nvPr/>
        </p:nvGrpSpPr>
        <p:grpSpPr>
          <a:xfrm>
            <a:off x="4494390" y="1864953"/>
            <a:ext cx="712986" cy="218400"/>
            <a:chOff x="4577530" y="2938752"/>
            <a:chExt cx="712986" cy="218400"/>
          </a:xfrm>
        </p:grpSpPr>
        <p:sp>
          <p:nvSpPr>
            <p:cNvPr id="1625" name="Shape 162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26" name="Shape 162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27" name="Shape 162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628" name="Shape 1628"/>
          <p:cNvGrpSpPr/>
          <p:nvPr/>
        </p:nvGrpSpPr>
        <p:grpSpPr>
          <a:xfrm>
            <a:off x="3656190" y="1864953"/>
            <a:ext cx="788020" cy="1048694"/>
            <a:chOff x="5592955" y="2047406"/>
            <a:chExt cx="788020" cy="1048694"/>
          </a:xfrm>
        </p:grpSpPr>
        <p:sp>
          <p:nvSpPr>
            <p:cNvPr id="1629" name="Shape 1629"/>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30" name="Shape 1630"/>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31" name="Shape 1631"/>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32" name="Shape 1632"/>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33" name="Shape 1633"/>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34" name="Shape 1634"/>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35" name="Shape 1635"/>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36" name="Shape 1636"/>
            <p:cNvGrpSpPr/>
            <p:nvPr/>
          </p:nvGrpSpPr>
          <p:grpSpPr>
            <a:xfrm>
              <a:off x="5592955" y="2047406"/>
              <a:ext cx="712986" cy="218400"/>
              <a:chOff x="4577530" y="2938752"/>
              <a:chExt cx="712986" cy="218400"/>
            </a:xfrm>
          </p:grpSpPr>
          <p:sp>
            <p:nvSpPr>
              <p:cNvPr id="1637" name="Shape 163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38" name="Shape 163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39" name="Shape 163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640" name="Shape 1640"/>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41" name="Shape 1641"/>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1642" name="Shape 1642"/>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43" name="Shape 1643"/>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1644" name="Shape 1644"/>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45" name="Shape 1645"/>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1646" name="Shape 1646"/>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47" name="Shape 1647"/>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1648" name="Shape 1648"/>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649" name="Shape 1649"/>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650" name="Shape 1650"/>
          <p:cNvPicPr preferRelativeResize="0"/>
          <p:nvPr/>
        </p:nvPicPr>
        <p:blipFill>
          <a:blip r:embed="rId10">
            <a:alphaModFix/>
          </a:blip>
          <a:stretch>
            <a:fillRect/>
          </a:stretch>
        </p:blipFill>
        <p:spPr>
          <a:xfrm>
            <a:off x="3816262" y="2221055"/>
            <a:ext cx="147500" cy="98225"/>
          </a:xfrm>
          <a:prstGeom prst="rect">
            <a:avLst/>
          </a:prstGeom>
          <a:noFill/>
          <a:ln>
            <a:noFill/>
          </a:ln>
        </p:spPr>
      </p:pic>
      <p:pic>
        <p:nvPicPr>
          <p:cNvPr id="1651" name="Shape 1651"/>
          <p:cNvPicPr preferRelativeResize="0"/>
          <p:nvPr/>
        </p:nvPicPr>
        <p:blipFill>
          <a:blip r:embed="rId11">
            <a:alphaModFix/>
          </a:blip>
          <a:stretch>
            <a:fillRect/>
          </a:stretch>
        </p:blipFill>
        <p:spPr>
          <a:xfrm>
            <a:off x="4172852" y="2547375"/>
            <a:ext cx="128250" cy="128250"/>
          </a:xfrm>
          <a:prstGeom prst="rect">
            <a:avLst/>
          </a:prstGeom>
          <a:noFill/>
          <a:ln>
            <a:noFill/>
          </a:ln>
        </p:spPr>
      </p:pic>
      <p:grpSp>
        <p:nvGrpSpPr>
          <p:cNvPr id="1652" name="Shape 1652"/>
          <p:cNvGrpSpPr/>
          <p:nvPr/>
        </p:nvGrpSpPr>
        <p:grpSpPr>
          <a:xfrm>
            <a:off x="5332590" y="1864953"/>
            <a:ext cx="788020" cy="1048694"/>
            <a:chOff x="5592955" y="2047406"/>
            <a:chExt cx="788020" cy="1048694"/>
          </a:xfrm>
        </p:grpSpPr>
        <p:sp>
          <p:nvSpPr>
            <p:cNvPr id="1653" name="Shape 1653"/>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54" name="Shape 1654"/>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55" name="Shape 1655"/>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56" name="Shape 1656"/>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57" name="Shape 1657"/>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58" name="Shape 1658"/>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659" name="Shape 1659"/>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60" name="Shape 1660"/>
            <p:cNvGrpSpPr/>
            <p:nvPr/>
          </p:nvGrpSpPr>
          <p:grpSpPr>
            <a:xfrm>
              <a:off x="5592955" y="2047406"/>
              <a:ext cx="712986" cy="218400"/>
              <a:chOff x="4577530" y="2938752"/>
              <a:chExt cx="712986" cy="218400"/>
            </a:xfrm>
          </p:grpSpPr>
          <p:sp>
            <p:nvSpPr>
              <p:cNvPr id="1661" name="Shape 166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62" name="Shape 166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63" name="Shape 166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664" name="Shape 1664"/>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65" name="Shape 1665"/>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1666" name="Shape 1666"/>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1667" name="Shape 1667"/>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1668" name="Shape 1668"/>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69" name="Shape 1669"/>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1670" name="Shape 1670"/>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671" name="Shape 1671"/>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1672" name="Shape 1672"/>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673" name="Shape 1673"/>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674" name="Shape 1674"/>
          <p:cNvPicPr preferRelativeResize="0"/>
          <p:nvPr/>
        </p:nvPicPr>
        <p:blipFill>
          <a:blip r:embed="rId12">
            <a:alphaModFix/>
          </a:blip>
          <a:stretch>
            <a:fillRect/>
          </a:stretch>
        </p:blipFill>
        <p:spPr>
          <a:xfrm>
            <a:off x="5520286" y="2223902"/>
            <a:ext cx="89205" cy="98225"/>
          </a:xfrm>
          <a:prstGeom prst="rect">
            <a:avLst/>
          </a:prstGeom>
          <a:noFill/>
          <a:ln>
            <a:noFill/>
          </a:ln>
        </p:spPr>
      </p:pic>
      <p:pic>
        <p:nvPicPr>
          <p:cNvPr id="1675" name="Shape 1675"/>
          <p:cNvPicPr preferRelativeResize="0"/>
          <p:nvPr/>
        </p:nvPicPr>
        <p:blipFill>
          <a:blip r:embed="rId13">
            <a:alphaModFix/>
          </a:blip>
          <a:stretch>
            <a:fillRect/>
          </a:stretch>
        </p:blipFill>
        <p:spPr>
          <a:xfrm>
            <a:off x="5830428" y="2570588"/>
            <a:ext cx="158026" cy="81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Shape 1680"/>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681" name="Shape 1681"/>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82" name="Shape 1682"/>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83" name="Shape 1683"/>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84" name="Shape 1684"/>
          <p:cNvGrpSpPr/>
          <p:nvPr/>
        </p:nvGrpSpPr>
        <p:grpSpPr>
          <a:xfrm>
            <a:off x="5332590" y="2926337"/>
            <a:ext cx="712986" cy="218400"/>
            <a:chOff x="4577530" y="2938752"/>
            <a:chExt cx="712986" cy="218400"/>
          </a:xfrm>
        </p:grpSpPr>
        <p:sp>
          <p:nvSpPr>
            <p:cNvPr id="1685" name="Shape 168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86" name="Shape 168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87" name="Shape 168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688" name="Shape 1688"/>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89" name="Shape 1689"/>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90" name="Shape 1690"/>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91" name="Shape 1691"/>
          <p:cNvGrpSpPr/>
          <p:nvPr/>
        </p:nvGrpSpPr>
        <p:grpSpPr>
          <a:xfrm>
            <a:off x="4494390" y="2926337"/>
            <a:ext cx="712986" cy="218400"/>
            <a:chOff x="4577530" y="2938752"/>
            <a:chExt cx="712986" cy="218400"/>
          </a:xfrm>
        </p:grpSpPr>
        <p:sp>
          <p:nvSpPr>
            <p:cNvPr id="1692" name="Shape 169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93" name="Shape 169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694" name="Shape 169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695" name="Shape 1695"/>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696" name="Shape 1696"/>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697" name="Shape 1697"/>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698" name="Shape 1698"/>
          <p:cNvGrpSpPr/>
          <p:nvPr/>
        </p:nvGrpSpPr>
        <p:grpSpPr>
          <a:xfrm>
            <a:off x="3656190" y="2926337"/>
            <a:ext cx="712986" cy="218400"/>
            <a:chOff x="4577530" y="2938752"/>
            <a:chExt cx="712986" cy="218400"/>
          </a:xfrm>
        </p:grpSpPr>
        <p:sp>
          <p:nvSpPr>
            <p:cNvPr id="1699" name="Shape 169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00" name="Shape 170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01" name="Shape 170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702" name="Shape 1702"/>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703" name="Shape 1703"/>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704" name="Shape 1704"/>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705" name="Shape 1705"/>
          <p:cNvGrpSpPr/>
          <p:nvPr/>
        </p:nvGrpSpPr>
        <p:grpSpPr>
          <a:xfrm>
            <a:off x="4494390" y="1864953"/>
            <a:ext cx="712986" cy="218400"/>
            <a:chOff x="4577530" y="2938752"/>
            <a:chExt cx="712986" cy="218400"/>
          </a:xfrm>
        </p:grpSpPr>
        <p:sp>
          <p:nvSpPr>
            <p:cNvPr id="1706" name="Shape 170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07" name="Shape 170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08" name="Shape 170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grpSp>
        <p:nvGrpSpPr>
          <p:cNvPr id="1709" name="Shape 1709"/>
          <p:cNvGrpSpPr/>
          <p:nvPr/>
        </p:nvGrpSpPr>
        <p:grpSpPr>
          <a:xfrm>
            <a:off x="3656190" y="1864953"/>
            <a:ext cx="788020" cy="1048694"/>
            <a:chOff x="5592955" y="2047406"/>
            <a:chExt cx="788020" cy="1048694"/>
          </a:xfrm>
        </p:grpSpPr>
        <p:sp>
          <p:nvSpPr>
            <p:cNvPr id="1710" name="Shape 171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711" name="Shape 171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712" name="Shape 1712"/>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13" name="Shape 1713"/>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14" name="Shape 1714"/>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15" name="Shape 1715"/>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16" name="Shape 1716"/>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717" name="Shape 1717"/>
            <p:cNvGrpSpPr/>
            <p:nvPr/>
          </p:nvGrpSpPr>
          <p:grpSpPr>
            <a:xfrm>
              <a:off x="5592955" y="2047406"/>
              <a:ext cx="712986" cy="218400"/>
              <a:chOff x="4577530" y="2938752"/>
              <a:chExt cx="712986" cy="218400"/>
            </a:xfrm>
          </p:grpSpPr>
          <p:sp>
            <p:nvSpPr>
              <p:cNvPr id="1718" name="Shape 171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19" name="Shape 171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20" name="Shape 172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721" name="Shape 1721"/>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22" name="Shape 172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723" name="Shape 1723"/>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24" name="Shape 172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725" name="Shape 1725"/>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26" name="Shape 1726"/>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727" name="Shape 1727"/>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28" name="Shape 1728"/>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729" name="Shape 1729"/>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730" name="Shape 1730"/>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731" name="Shape 1731"/>
          <p:cNvPicPr preferRelativeResize="0"/>
          <p:nvPr/>
        </p:nvPicPr>
        <p:blipFill>
          <a:blip r:embed="rId4">
            <a:alphaModFix/>
          </a:blip>
          <a:stretch>
            <a:fillRect/>
          </a:stretch>
        </p:blipFill>
        <p:spPr>
          <a:xfrm>
            <a:off x="3816262" y="2221055"/>
            <a:ext cx="147500" cy="98225"/>
          </a:xfrm>
          <a:prstGeom prst="rect">
            <a:avLst/>
          </a:prstGeom>
          <a:noFill/>
          <a:ln>
            <a:noFill/>
          </a:ln>
        </p:spPr>
      </p:pic>
      <p:pic>
        <p:nvPicPr>
          <p:cNvPr id="1732" name="Shape 1732"/>
          <p:cNvPicPr preferRelativeResize="0"/>
          <p:nvPr/>
        </p:nvPicPr>
        <p:blipFill>
          <a:blip r:embed="rId5">
            <a:alphaModFix/>
          </a:blip>
          <a:stretch>
            <a:fillRect/>
          </a:stretch>
        </p:blipFill>
        <p:spPr>
          <a:xfrm>
            <a:off x="4172852" y="2547375"/>
            <a:ext cx="128250" cy="128250"/>
          </a:xfrm>
          <a:prstGeom prst="rect">
            <a:avLst/>
          </a:prstGeom>
          <a:noFill/>
          <a:ln>
            <a:noFill/>
          </a:ln>
        </p:spPr>
      </p:pic>
      <p:grpSp>
        <p:nvGrpSpPr>
          <p:cNvPr id="1733" name="Shape 1733"/>
          <p:cNvGrpSpPr/>
          <p:nvPr/>
        </p:nvGrpSpPr>
        <p:grpSpPr>
          <a:xfrm>
            <a:off x="5332590" y="1864953"/>
            <a:ext cx="788020" cy="1048694"/>
            <a:chOff x="5592955" y="2047406"/>
            <a:chExt cx="788020" cy="1048694"/>
          </a:xfrm>
        </p:grpSpPr>
        <p:sp>
          <p:nvSpPr>
            <p:cNvPr id="1734" name="Shape 1734"/>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735" name="Shape 1735"/>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736" name="Shape 1736"/>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37" name="Shape 1737"/>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38" name="Shape 1738"/>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39" name="Shape 1739"/>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40" name="Shape 1740"/>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741" name="Shape 1741"/>
            <p:cNvGrpSpPr/>
            <p:nvPr/>
          </p:nvGrpSpPr>
          <p:grpSpPr>
            <a:xfrm>
              <a:off x="5592955" y="2047406"/>
              <a:ext cx="712986" cy="218400"/>
              <a:chOff x="4577530" y="2938752"/>
              <a:chExt cx="712986" cy="218400"/>
            </a:xfrm>
          </p:grpSpPr>
          <p:sp>
            <p:nvSpPr>
              <p:cNvPr id="1742" name="Shape 174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43" name="Shape 174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744" name="Shape 174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745" name="Shape 1745"/>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46" name="Shape 1746"/>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747" name="Shape 1747"/>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1748" name="Shape 1748"/>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749" name="Shape 1749"/>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50" name="Shape 1750"/>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751" name="Shape 1751"/>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752" name="Shape 1752"/>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753" name="Shape 1753"/>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754" name="Shape 1754"/>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755" name="Shape 1755"/>
          <p:cNvPicPr preferRelativeResize="0"/>
          <p:nvPr/>
        </p:nvPicPr>
        <p:blipFill>
          <a:blip r:embed="rId6">
            <a:alphaModFix/>
          </a:blip>
          <a:stretch>
            <a:fillRect/>
          </a:stretch>
        </p:blipFill>
        <p:spPr>
          <a:xfrm>
            <a:off x="5520286" y="2223902"/>
            <a:ext cx="89205" cy="98225"/>
          </a:xfrm>
          <a:prstGeom prst="rect">
            <a:avLst/>
          </a:prstGeom>
          <a:noFill/>
          <a:ln>
            <a:noFill/>
          </a:ln>
        </p:spPr>
      </p:pic>
      <p:pic>
        <p:nvPicPr>
          <p:cNvPr id="1756" name="Shape 1756"/>
          <p:cNvPicPr preferRelativeResize="0"/>
          <p:nvPr/>
        </p:nvPicPr>
        <p:blipFill>
          <a:blip r:embed="rId7">
            <a:alphaModFix/>
          </a:blip>
          <a:stretch>
            <a:fillRect/>
          </a:stretch>
        </p:blipFill>
        <p:spPr>
          <a:xfrm>
            <a:off x="5830428" y="2570588"/>
            <a:ext cx="158026" cy="81825"/>
          </a:xfrm>
          <a:prstGeom prst="rect">
            <a:avLst/>
          </a:prstGeom>
          <a:noFill/>
          <a:ln>
            <a:noFill/>
          </a:ln>
        </p:spPr>
      </p:pic>
      <p:sp>
        <p:nvSpPr>
          <p:cNvPr id="1757" name="Shape 1757"/>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73</a:t>
            </a:fld>
            <a:endParaRPr lang="en-US" dirty="0"/>
          </a:p>
        </p:txBody>
      </p:sp>
      <p:sp>
        <p:nvSpPr>
          <p:cNvPr id="1758" name="Shape 1758"/>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AUTOSCALING PODS</a:t>
            </a:r>
          </a:p>
        </p:txBody>
      </p:sp>
      <p:grpSp>
        <p:nvGrpSpPr>
          <p:cNvPr id="1759" name="Shape 1759"/>
          <p:cNvGrpSpPr/>
          <p:nvPr/>
        </p:nvGrpSpPr>
        <p:grpSpPr>
          <a:xfrm>
            <a:off x="2222988" y="4065375"/>
            <a:ext cx="4668000" cy="509100"/>
            <a:chOff x="2545700" y="4065375"/>
            <a:chExt cx="4668000" cy="509100"/>
          </a:xfrm>
        </p:grpSpPr>
        <p:sp>
          <p:nvSpPr>
            <p:cNvPr id="1760" name="Shape 1760"/>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1761" name="Shape 1761"/>
            <p:cNvPicPr preferRelativeResize="0"/>
            <p:nvPr/>
          </p:nvPicPr>
          <p:blipFill>
            <a:blip r:embed="rId8">
              <a:alphaModFix/>
            </a:blip>
            <a:stretch>
              <a:fillRect/>
            </a:stretch>
          </p:blipFill>
          <p:spPr>
            <a:xfrm>
              <a:off x="3438750" y="4201990"/>
              <a:ext cx="278300" cy="111096"/>
            </a:xfrm>
            <a:prstGeom prst="rect">
              <a:avLst/>
            </a:prstGeom>
            <a:noFill/>
            <a:ln>
              <a:noFill/>
            </a:ln>
          </p:spPr>
        </p:pic>
        <p:pic>
          <p:nvPicPr>
            <p:cNvPr id="1762" name="Shape 1762"/>
            <p:cNvPicPr preferRelativeResize="0"/>
            <p:nvPr/>
          </p:nvPicPr>
          <p:blipFill>
            <a:blip r:embed="rId9">
              <a:alphaModFix/>
            </a:blip>
            <a:stretch>
              <a:fillRect/>
            </a:stretch>
          </p:blipFill>
          <p:spPr>
            <a:xfrm>
              <a:off x="4720805" y="4153188"/>
              <a:ext cx="301271" cy="208700"/>
            </a:xfrm>
            <a:prstGeom prst="rect">
              <a:avLst/>
            </a:prstGeom>
            <a:noFill/>
            <a:ln>
              <a:noFill/>
            </a:ln>
          </p:spPr>
        </p:pic>
        <p:pic>
          <p:nvPicPr>
            <p:cNvPr id="1763" name="Shape 1763"/>
            <p:cNvPicPr preferRelativeResize="0"/>
            <p:nvPr/>
          </p:nvPicPr>
          <p:blipFill>
            <a:blip r:embed="rId10">
              <a:alphaModFix/>
            </a:blip>
            <a:stretch>
              <a:fillRect/>
            </a:stretch>
          </p:blipFill>
          <p:spPr>
            <a:xfrm>
              <a:off x="5364605" y="4153188"/>
              <a:ext cx="301271" cy="208700"/>
            </a:xfrm>
            <a:prstGeom prst="rect">
              <a:avLst/>
            </a:prstGeom>
            <a:noFill/>
            <a:ln>
              <a:noFill/>
            </a:ln>
          </p:spPr>
        </p:pic>
        <p:pic>
          <p:nvPicPr>
            <p:cNvPr id="1764" name="Shape 1764"/>
            <p:cNvPicPr preferRelativeResize="0"/>
            <p:nvPr/>
          </p:nvPicPr>
          <p:blipFill>
            <a:blip r:embed="rId11">
              <a:alphaModFix/>
            </a:blip>
            <a:stretch>
              <a:fillRect/>
            </a:stretch>
          </p:blipFill>
          <p:spPr>
            <a:xfrm>
              <a:off x="6008404" y="4153188"/>
              <a:ext cx="301271" cy="208700"/>
            </a:xfrm>
            <a:prstGeom prst="rect">
              <a:avLst/>
            </a:prstGeom>
            <a:noFill/>
            <a:ln>
              <a:noFill/>
            </a:ln>
          </p:spPr>
        </p:pic>
        <p:pic>
          <p:nvPicPr>
            <p:cNvPr id="1765" name="Shape 1765"/>
            <p:cNvPicPr preferRelativeResize="0"/>
            <p:nvPr/>
          </p:nvPicPr>
          <p:blipFill>
            <a:blip r:embed="rId12">
              <a:alphaModFix/>
            </a:blip>
            <a:stretch>
              <a:fillRect/>
            </a:stretch>
          </p:blipFill>
          <p:spPr>
            <a:xfrm>
              <a:off x="4059578" y="4181790"/>
              <a:ext cx="318698" cy="151495"/>
            </a:xfrm>
            <a:prstGeom prst="rect">
              <a:avLst/>
            </a:prstGeom>
            <a:noFill/>
            <a:ln>
              <a:noFill/>
            </a:ln>
          </p:spPr>
        </p:pic>
        <p:sp>
          <p:nvSpPr>
            <p:cNvPr id="1766" name="Shape 1766"/>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767" name="Shape 1767"/>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768" name="Shape 1768"/>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769" name="Shape 1769"/>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770" name="Shape 1770"/>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771" name="Shape 1771"/>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772" name="Shape 1772"/>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773" name="Shape 1773"/>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774" name="Shape 1774"/>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775" name="Shape 1775"/>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776" name="Shape 1776"/>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777" name="Shape 1777"/>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778" name="Shape 1778"/>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1779" name="Shape 1779"/>
          <p:cNvSpPr/>
          <p:nvPr/>
        </p:nvSpPr>
        <p:spPr>
          <a:xfrm>
            <a:off x="2347188"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grpSp>
        <p:nvGrpSpPr>
          <p:cNvPr id="1780" name="Shape 1780"/>
          <p:cNvGrpSpPr/>
          <p:nvPr/>
        </p:nvGrpSpPr>
        <p:grpSpPr>
          <a:xfrm>
            <a:off x="6232713" y="2956375"/>
            <a:ext cx="657600" cy="1075200"/>
            <a:chOff x="6555425" y="2956375"/>
            <a:chExt cx="657600" cy="1075200"/>
          </a:xfrm>
        </p:grpSpPr>
        <p:sp>
          <p:nvSpPr>
            <p:cNvPr id="1781" name="Shape 1781"/>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782" name="Shape 1782"/>
            <p:cNvPicPr preferRelativeResize="0"/>
            <p:nvPr/>
          </p:nvPicPr>
          <p:blipFill>
            <a:blip r:embed="rId13">
              <a:alphaModFix/>
            </a:blip>
            <a:stretch>
              <a:fillRect/>
            </a:stretch>
          </p:blipFill>
          <p:spPr>
            <a:xfrm>
              <a:off x="6704648" y="3365971"/>
              <a:ext cx="343325" cy="410380"/>
            </a:xfrm>
            <a:prstGeom prst="rect">
              <a:avLst/>
            </a:prstGeom>
            <a:noFill/>
            <a:ln>
              <a:noFill/>
            </a:ln>
          </p:spPr>
        </p:pic>
      </p:grpSp>
      <p:sp>
        <p:nvSpPr>
          <p:cNvPr id="1783" name="Shape 1783"/>
          <p:cNvSpPr/>
          <p:nvPr/>
        </p:nvSpPr>
        <p:spPr>
          <a:xfrm>
            <a:off x="2347188"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HEALTH/SCALING</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Shape 1788"/>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74</a:t>
            </a:fld>
            <a:endParaRPr lang="en-US" dirty="0"/>
          </a:p>
        </p:txBody>
      </p:sp>
      <p:sp>
        <p:nvSpPr>
          <p:cNvPr id="1789" name="Shape 1789"/>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SERVICE DISCOVERY</a:t>
            </a:r>
          </a:p>
        </p:txBody>
      </p:sp>
      <p:sp>
        <p:nvSpPr>
          <p:cNvPr id="1790" name="Shape 1790"/>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791" name="Shape 1791"/>
          <p:cNvSpPr/>
          <p:nvPr/>
        </p:nvSpPr>
        <p:spPr>
          <a:xfrm>
            <a:off x="2223000" y="1482350"/>
            <a:ext cx="39774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SERVICE LAYER</a:t>
            </a:r>
          </a:p>
        </p:txBody>
      </p:sp>
      <p:grpSp>
        <p:nvGrpSpPr>
          <p:cNvPr id="1792" name="Shape 1792"/>
          <p:cNvGrpSpPr/>
          <p:nvPr/>
        </p:nvGrpSpPr>
        <p:grpSpPr>
          <a:xfrm>
            <a:off x="6232713" y="2956375"/>
            <a:ext cx="657600" cy="1075200"/>
            <a:chOff x="6555425" y="2956375"/>
            <a:chExt cx="657600" cy="1075200"/>
          </a:xfrm>
        </p:grpSpPr>
        <p:sp>
          <p:nvSpPr>
            <p:cNvPr id="1793" name="Shape 1793"/>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794" name="Shape 1794"/>
            <p:cNvPicPr preferRelativeResize="0"/>
            <p:nvPr/>
          </p:nvPicPr>
          <p:blipFill>
            <a:blip r:embed="rId3">
              <a:alphaModFix/>
            </a:blip>
            <a:stretch>
              <a:fillRect/>
            </a:stretch>
          </p:blipFill>
          <p:spPr>
            <a:xfrm>
              <a:off x="6704648" y="3365971"/>
              <a:ext cx="343325" cy="410380"/>
            </a:xfrm>
            <a:prstGeom prst="rect">
              <a:avLst/>
            </a:prstGeom>
            <a:noFill/>
            <a:ln>
              <a:noFill/>
            </a:ln>
          </p:spPr>
        </p:pic>
      </p:grpSp>
      <p:sp>
        <p:nvSpPr>
          <p:cNvPr id="1795" name="Shape 1795"/>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796" name="Shape 1796"/>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797" name="Shape 1797"/>
          <p:cNvSpPr/>
          <p:nvPr/>
        </p:nvSpPr>
        <p:spPr>
          <a:xfrm>
            <a:off x="3739688"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98" name="Shape 1798"/>
          <p:cNvSpPr/>
          <p:nvPr/>
        </p:nvSpPr>
        <p:spPr>
          <a:xfrm>
            <a:off x="4083309" y="2433960"/>
            <a:ext cx="298200" cy="298200"/>
          </a:xfrm>
          <a:prstGeom prst="rect">
            <a:avLst/>
          </a:prstGeom>
          <a:solidFill>
            <a:srgbClr val="3F9C35"/>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799" name="Shape 1799"/>
          <p:cNvSpPr/>
          <p:nvPr/>
        </p:nvSpPr>
        <p:spPr>
          <a:xfrm>
            <a:off x="4083309"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00" name="Shape 1800"/>
          <p:cNvSpPr/>
          <p:nvPr/>
        </p:nvSpPr>
        <p:spPr>
          <a:xfrm>
            <a:off x="3738631" y="2095525"/>
            <a:ext cx="298200" cy="298200"/>
          </a:xfrm>
          <a:prstGeom prst="rect">
            <a:avLst/>
          </a:prstGeom>
          <a:solidFill>
            <a:srgbClr val="E68711"/>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01" name="Shape 1801"/>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802" name="Shape 1802"/>
          <p:cNvGrpSpPr/>
          <p:nvPr/>
        </p:nvGrpSpPr>
        <p:grpSpPr>
          <a:xfrm>
            <a:off x="3656190" y="1864953"/>
            <a:ext cx="712986" cy="218400"/>
            <a:chOff x="4577530" y="2938752"/>
            <a:chExt cx="712986" cy="218400"/>
          </a:xfrm>
        </p:grpSpPr>
        <p:sp>
          <p:nvSpPr>
            <p:cNvPr id="1803" name="Shape 180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04" name="Shape 180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05" name="Shape 180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806" name="Shape 1806"/>
          <p:cNvSpPr/>
          <p:nvPr/>
        </p:nvSpPr>
        <p:spPr>
          <a:xfrm>
            <a:off x="37941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07" name="Shape 1807"/>
          <p:cNvPicPr preferRelativeResize="0"/>
          <p:nvPr/>
        </p:nvPicPr>
        <p:blipFill>
          <a:blip r:embed="rId4">
            <a:alphaModFix/>
          </a:blip>
          <a:stretch>
            <a:fillRect/>
          </a:stretch>
        </p:blipFill>
        <p:spPr>
          <a:xfrm>
            <a:off x="3816671" y="2091465"/>
            <a:ext cx="144291" cy="77700"/>
          </a:xfrm>
          <a:prstGeom prst="rect">
            <a:avLst/>
          </a:prstGeom>
          <a:noFill/>
          <a:ln>
            <a:noFill/>
          </a:ln>
        </p:spPr>
      </p:pic>
      <p:sp>
        <p:nvSpPr>
          <p:cNvPr id="1808" name="Shape 1808"/>
          <p:cNvSpPr/>
          <p:nvPr/>
        </p:nvSpPr>
        <p:spPr>
          <a:xfrm>
            <a:off x="4140964"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09" name="Shape 1809"/>
          <p:cNvPicPr preferRelativeResize="0"/>
          <p:nvPr/>
        </p:nvPicPr>
        <p:blipFill>
          <a:blip r:embed="rId4">
            <a:alphaModFix/>
          </a:blip>
          <a:stretch>
            <a:fillRect/>
          </a:stretch>
        </p:blipFill>
        <p:spPr>
          <a:xfrm>
            <a:off x="4163468" y="2091465"/>
            <a:ext cx="144291" cy="77700"/>
          </a:xfrm>
          <a:prstGeom prst="rect">
            <a:avLst/>
          </a:prstGeom>
          <a:noFill/>
          <a:ln>
            <a:noFill/>
          </a:ln>
        </p:spPr>
      </p:pic>
      <p:sp>
        <p:nvSpPr>
          <p:cNvPr id="1810" name="Shape 1810"/>
          <p:cNvSpPr/>
          <p:nvPr/>
        </p:nvSpPr>
        <p:spPr>
          <a:xfrm>
            <a:off x="41409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11" name="Shape 1811"/>
          <p:cNvPicPr preferRelativeResize="0"/>
          <p:nvPr/>
        </p:nvPicPr>
        <p:blipFill>
          <a:blip r:embed="rId4">
            <a:alphaModFix/>
          </a:blip>
          <a:stretch>
            <a:fillRect/>
          </a:stretch>
        </p:blipFill>
        <p:spPr>
          <a:xfrm>
            <a:off x="4163468" y="2429386"/>
            <a:ext cx="144291" cy="77700"/>
          </a:xfrm>
          <a:prstGeom prst="rect">
            <a:avLst/>
          </a:prstGeom>
          <a:noFill/>
          <a:ln>
            <a:noFill/>
          </a:ln>
        </p:spPr>
      </p:pic>
      <p:sp>
        <p:nvSpPr>
          <p:cNvPr id="1812" name="Shape 1812"/>
          <p:cNvSpPr/>
          <p:nvPr/>
        </p:nvSpPr>
        <p:spPr>
          <a:xfrm>
            <a:off x="3794167"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13" name="Shape 1813"/>
          <p:cNvPicPr preferRelativeResize="0"/>
          <p:nvPr/>
        </p:nvPicPr>
        <p:blipFill>
          <a:blip r:embed="rId4">
            <a:alphaModFix/>
          </a:blip>
          <a:stretch>
            <a:fillRect/>
          </a:stretch>
        </p:blipFill>
        <p:spPr>
          <a:xfrm>
            <a:off x="3816671" y="2429386"/>
            <a:ext cx="144291" cy="77700"/>
          </a:xfrm>
          <a:prstGeom prst="rect">
            <a:avLst/>
          </a:prstGeom>
          <a:noFill/>
          <a:ln>
            <a:noFill/>
          </a:ln>
        </p:spPr>
      </p:pic>
      <p:sp>
        <p:nvSpPr>
          <p:cNvPr id="1814" name="Shape 1814"/>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815" name="Shape 1815"/>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816" name="Shape 1816"/>
          <p:cNvPicPr preferRelativeResize="0"/>
          <p:nvPr/>
        </p:nvPicPr>
        <p:blipFill>
          <a:blip r:embed="rId5">
            <a:alphaModFix/>
          </a:blip>
          <a:stretch>
            <a:fillRect/>
          </a:stretch>
        </p:blipFill>
        <p:spPr>
          <a:xfrm>
            <a:off x="3816262" y="2221055"/>
            <a:ext cx="147500" cy="98225"/>
          </a:xfrm>
          <a:prstGeom prst="rect">
            <a:avLst/>
          </a:prstGeom>
          <a:noFill/>
          <a:ln>
            <a:noFill/>
          </a:ln>
        </p:spPr>
      </p:pic>
      <p:pic>
        <p:nvPicPr>
          <p:cNvPr id="1817" name="Shape 1817"/>
          <p:cNvPicPr preferRelativeResize="0"/>
          <p:nvPr/>
        </p:nvPicPr>
        <p:blipFill>
          <a:blip r:embed="rId6">
            <a:alphaModFix/>
          </a:blip>
          <a:stretch>
            <a:fillRect/>
          </a:stretch>
        </p:blipFill>
        <p:spPr>
          <a:xfrm>
            <a:off x="4172852" y="2547375"/>
            <a:ext cx="128250" cy="128250"/>
          </a:xfrm>
          <a:prstGeom prst="rect">
            <a:avLst/>
          </a:prstGeom>
          <a:noFill/>
          <a:ln>
            <a:noFill/>
          </a:ln>
        </p:spPr>
      </p:pic>
      <p:sp>
        <p:nvSpPr>
          <p:cNvPr id="1818" name="Shape 1818"/>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819" name="Shape 1819"/>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820" name="Shape 1820"/>
          <p:cNvSpPr/>
          <p:nvPr/>
        </p:nvSpPr>
        <p:spPr>
          <a:xfrm>
            <a:off x="4577888"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21" name="Shape 1821"/>
          <p:cNvSpPr/>
          <p:nvPr/>
        </p:nvSpPr>
        <p:spPr>
          <a:xfrm>
            <a:off x="4921509" y="3495344"/>
            <a:ext cx="298200" cy="298200"/>
          </a:xfrm>
          <a:prstGeom prst="rect">
            <a:avLst/>
          </a:prstGeom>
          <a:solidFill>
            <a:srgbClr val="3F9C35"/>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22" name="Shape 1822"/>
          <p:cNvSpPr/>
          <p:nvPr/>
        </p:nvSpPr>
        <p:spPr>
          <a:xfrm>
            <a:off x="4921509"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23" name="Shape 1823"/>
          <p:cNvSpPr/>
          <p:nvPr/>
        </p:nvSpPr>
        <p:spPr>
          <a:xfrm>
            <a:off x="4576831"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24" name="Shape 1824"/>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825" name="Shape 1825"/>
          <p:cNvGrpSpPr/>
          <p:nvPr/>
        </p:nvGrpSpPr>
        <p:grpSpPr>
          <a:xfrm>
            <a:off x="4494390" y="2926337"/>
            <a:ext cx="712986" cy="218400"/>
            <a:chOff x="4577530" y="2938752"/>
            <a:chExt cx="712986" cy="218400"/>
          </a:xfrm>
        </p:grpSpPr>
        <p:sp>
          <p:nvSpPr>
            <p:cNvPr id="1826" name="Shape 182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27" name="Shape 182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28" name="Shape 182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829" name="Shape 1829"/>
          <p:cNvSpPr/>
          <p:nvPr/>
        </p:nvSpPr>
        <p:spPr>
          <a:xfrm>
            <a:off x="4632367"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30" name="Shape 1830"/>
          <p:cNvPicPr preferRelativeResize="0"/>
          <p:nvPr/>
        </p:nvPicPr>
        <p:blipFill>
          <a:blip r:embed="rId4">
            <a:alphaModFix/>
          </a:blip>
          <a:stretch>
            <a:fillRect/>
          </a:stretch>
        </p:blipFill>
        <p:spPr>
          <a:xfrm>
            <a:off x="4654871" y="3152849"/>
            <a:ext cx="144291" cy="77700"/>
          </a:xfrm>
          <a:prstGeom prst="rect">
            <a:avLst/>
          </a:prstGeom>
          <a:noFill/>
          <a:ln>
            <a:noFill/>
          </a:ln>
        </p:spPr>
      </p:pic>
      <p:sp>
        <p:nvSpPr>
          <p:cNvPr id="1831" name="Shape 1831"/>
          <p:cNvSpPr/>
          <p:nvPr/>
        </p:nvSpPr>
        <p:spPr>
          <a:xfrm>
            <a:off x="4979164"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32" name="Shape 1832"/>
          <p:cNvPicPr preferRelativeResize="0"/>
          <p:nvPr/>
        </p:nvPicPr>
        <p:blipFill>
          <a:blip r:embed="rId4">
            <a:alphaModFix/>
          </a:blip>
          <a:stretch>
            <a:fillRect/>
          </a:stretch>
        </p:blipFill>
        <p:spPr>
          <a:xfrm>
            <a:off x="5001668" y="3152849"/>
            <a:ext cx="144291" cy="77700"/>
          </a:xfrm>
          <a:prstGeom prst="rect">
            <a:avLst/>
          </a:prstGeom>
          <a:noFill/>
          <a:ln>
            <a:noFill/>
          </a:ln>
        </p:spPr>
      </p:pic>
      <p:sp>
        <p:nvSpPr>
          <p:cNvPr id="1833" name="Shape 1833"/>
          <p:cNvSpPr/>
          <p:nvPr/>
        </p:nvSpPr>
        <p:spPr>
          <a:xfrm>
            <a:off x="4979164"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34" name="Shape 1834"/>
          <p:cNvPicPr preferRelativeResize="0"/>
          <p:nvPr/>
        </p:nvPicPr>
        <p:blipFill>
          <a:blip r:embed="rId4">
            <a:alphaModFix/>
          </a:blip>
          <a:stretch>
            <a:fillRect/>
          </a:stretch>
        </p:blipFill>
        <p:spPr>
          <a:xfrm>
            <a:off x="5001668" y="3490770"/>
            <a:ext cx="144291" cy="77700"/>
          </a:xfrm>
          <a:prstGeom prst="rect">
            <a:avLst/>
          </a:prstGeom>
          <a:noFill/>
          <a:ln>
            <a:noFill/>
          </a:ln>
        </p:spPr>
      </p:pic>
      <p:sp>
        <p:nvSpPr>
          <p:cNvPr id="1835" name="Shape 1835"/>
          <p:cNvSpPr/>
          <p:nvPr/>
        </p:nvSpPr>
        <p:spPr>
          <a:xfrm>
            <a:off x="4632367"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36" name="Shape 1836"/>
          <p:cNvPicPr preferRelativeResize="0"/>
          <p:nvPr/>
        </p:nvPicPr>
        <p:blipFill>
          <a:blip r:embed="rId4">
            <a:alphaModFix/>
          </a:blip>
          <a:stretch>
            <a:fillRect/>
          </a:stretch>
        </p:blipFill>
        <p:spPr>
          <a:xfrm>
            <a:off x="4654871" y="3490770"/>
            <a:ext cx="144291" cy="77700"/>
          </a:xfrm>
          <a:prstGeom prst="rect">
            <a:avLst/>
          </a:prstGeom>
          <a:noFill/>
          <a:ln>
            <a:noFill/>
          </a:ln>
        </p:spPr>
      </p:pic>
      <p:sp>
        <p:nvSpPr>
          <p:cNvPr id="1837" name="Shape 1837"/>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838" name="Shape 1838"/>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839" name="Shape 1839"/>
          <p:cNvPicPr preferRelativeResize="0"/>
          <p:nvPr/>
        </p:nvPicPr>
        <p:blipFill>
          <a:blip r:embed="rId5">
            <a:alphaModFix/>
          </a:blip>
          <a:stretch>
            <a:fillRect/>
          </a:stretch>
        </p:blipFill>
        <p:spPr>
          <a:xfrm>
            <a:off x="4647732" y="3621745"/>
            <a:ext cx="147500" cy="98225"/>
          </a:xfrm>
          <a:prstGeom prst="rect">
            <a:avLst/>
          </a:prstGeom>
          <a:noFill/>
          <a:ln>
            <a:noFill/>
          </a:ln>
        </p:spPr>
      </p:pic>
      <p:pic>
        <p:nvPicPr>
          <p:cNvPr id="1840" name="Shape 1840"/>
          <p:cNvPicPr preferRelativeResize="0"/>
          <p:nvPr/>
        </p:nvPicPr>
        <p:blipFill>
          <a:blip r:embed="rId6">
            <a:alphaModFix/>
          </a:blip>
          <a:stretch>
            <a:fillRect/>
          </a:stretch>
        </p:blipFill>
        <p:spPr>
          <a:xfrm>
            <a:off x="5008883" y="3608641"/>
            <a:ext cx="128250" cy="128250"/>
          </a:xfrm>
          <a:prstGeom prst="rect">
            <a:avLst/>
          </a:prstGeom>
          <a:noFill/>
          <a:ln>
            <a:noFill/>
          </a:ln>
        </p:spPr>
      </p:pic>
      <p:sp>
        <p:nvSpPr>
          <p:cNvPr id="1841" name="Shape 1841"/>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842" name="Shape 1842"/>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843" name="Shape 1843"/>
          <p:cNvSpPr/>
          <p:nvPr/>
        </p:nvSpPr>
        <p:spPr>
          <a:xfrm>
            <a:off x="5416088"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44" name="Shape 1844"/>
          <p:cNvSpPr/>
          <p:nvPr/>
        </p:nvSpPr>
        <p:spPr>
          <a:xfrm>
            <a:off x="5759709"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45" name="Shape 1845"/>
          <p:cNvSpPr/>
          <p:nvPr/>
        </p:nvSpPr>
        <p:spPr>
          <a:xfrm>
            <a:off x="5759709"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46" name="Shape 1846"/>
          <p:cNvSpPr/>
          <p:nvPr/>
        </p:nvSpPr>
        <p:spPr>
          <a:xfrm>
            <a:off x="5415031"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47" name="Shape 1847"/>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848" name="Shape 1848"/>
          <p:cNvGrpSpPr/>
          <p:nvPr/>
        </p:nvGrpSpPr>
        <p:grpSpPr>
          <a:xfrm>
            <a:off x="5332590" y="1864953"/>
            <a:ext cx="712986" cy="218400"/>
            <a:chOff x="4577530" y="2938752"/>
            <a:chExt cx="712986" cy="218400"/>
          </a:xfrm>
        </p:grpSpPr>
        <p:sp>
          <p:nvSpPr>
            <p:cNvPr id="1849" name="Shape 184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50" name="Shape 185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51" name="Shape 185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852" name="Shape 1852"/>
          <p:cNvSpPr/>
          <p:nvPr/>
        </p:nvSpPr>
        <p:spPr>
          <a:xfrm>
            <a:off x="54705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53" name="Shape 1853"/>
          <p:cNvPicPr preferRelativeResize="0"/>
          <p:nvPr/>
        </p:nvPicPr>
        <p:blipFill>
          <a:blip r:embed="rId4">
            <a:alphaModFix/>
          </a:blip>
          <a:stretch>
            <a:fillRect/>
          </a:stretch>
        </p:blipFill>
        <p:spPr>
          <a:xfrm>
            <a:off x="5493071" y="2091465"/>
            <a:ext cx="144291" cy="77700"/>
          </a:xfrm>
          <a:prstGeom prst="rect">
            <a:avLst/>
          </a:prstGeom>
          <a:noFill/>
          <a:ln>
            <a:noFill/>
          </a:ln>
        </p:spPr>
      </p:pic>
      <p:sp>
        <p:nvSpPr>
          <p:cNvPr id="1854" name="Shape 1854"/>
          <p:cNvSpPr/>
          <p:nvPr/>
        </p:nvSpPr>
        <p:spPr>
          <a:xfrm>
            <a:off x="5817364"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1855" name="Shape 1855"/>
          <p:cNvPicPr preferRelativeResize="0"/>
          <p:nvPr/>
        </p:nvPicPr>
        <p:blipFill>
          <a:blip r:embed="rId4">
            <a:alphaModFix/>
          </a:blip>
          <a:stretch>
            <a:fillRect/>
          </a:stretch>
        </p:blipFill>
        <p:spPr>
          <a:xfrm>
            <a:off x="5839868" y="2091465"/>
            <a:ext cx="144291" cy="77700"/>
          </a:xfrm>
          <a:prstGeom prst="rect">
            <a:avLst/>
          </a:prstGeom>
          <a:noFill/>
          <a:ln>
            <a:noFill/>
          </a:ln>
        </p:spPr>
      </p:pic>
      <p:sp>
        <p:nvSpPr>
          <p:cNvPr id="1856" name="Shape 1856"/>
          <p:cNvSpPr/>
          <p:nvPr/>
        </p:nvSpPr>
        <p:spPr>
          <a:xfrm>
            <a:off x="58173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57" name="Shape 1857"/>
          <p:cNvPicPr preferRelativeResize="0"/>
          <p:nvPr/>
        </p:nvPicPr>
        <p:blipFill>
          <a:blip r:embed="rId4">
            <a:alphaModFix/>
          </a:blip>
          <a:stretch>
            <a:fillRect/>
          </a:stretch>
        </p:blipFill>
        <p:spPr>
          <a:xfrm>
            <a:off x="5839868" y="2429386"/>
            <a:ext cx="144291" cy="77700"/>
          </a:xfrm>
          <a:prstGeom prst="rect">
            <a:avLst/>
          </a:prstGeom>
          <a:noFill/>
          <a:ln>
            <a:noFill/>
          </a:ln>
        </p:spPr>
      </p:pic>
      <p:sp>
        <p:nvSpPr>
          <p:cNvPr id="1858" name="Shape 1858"/>
          <p:cNvSpPr/>
          <p:nvPr/>
        </p:nvSpPr>
        <p:spPr>
          <a:xfrm>
            <a:off x="5470567"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59" name="Shape 1859"/>
          <p:cNvPicPr preferRelativeResize="0"/>
          <p:nvPr/>
        </p:nvPicPr>
        <p:blipFill>
          <a:blip r:embed="rId4">
            <a:alphaModFix/>
          </a:blip>
          <a:stretch>
            <a:fillRect/>
          </a:stretch>
        </p:blipFill>
        <p:spPr>
          <a:xfrm>
            <a:off x="5493071" y="2429386"/>
            <a:ext cx="144291" cy="77700"/>
          </a:xfrm>
          <a:prstGeom prst="rect">
            <a:avLst/>
          </a:prstGeom>
          <a:noFill/>
          <a:ln>
            <a:noFill/>
          </a:ln>
        </p:spPr>
      </p:pic>
      <p:sp>
        <p:nvSpPr>
          <p:cNvPr id="1860" name="Shape 1860"/>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861" name="Shape 1861"/>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862" name="Shape 1862"/>
          <p:cNvPicPr preferRelativeResize="0"/>
          <p:nvPr/>
        </p:nvPicPr>
        <p:blipFill>
          <a:blip r:embed="rId7">
            <a:alphaModFix/>
          </a:blip>
          <a:stretch>
            <a:fillRect/>
          </a:stretch>
        </p:blipFill>
        <p:spPr>
          <a:xfrm>
            <a:off x="5520286" y="2223902"/>
            <a:ext cx="89205" cy="98225"/>
          </a:xfrm>
          <a:prstGeom prst="rect">
            <a:avLst/>
          </a:prstGeom>
          <a:noFill/>
          <a:ln>
            <a:noFill/>
          </a:ln>
        </p:spPr>
      </p:pic>
      <p:pic>
        <p:nvPicPr>
          <p:cNvPr id="1863" name="Shape 1863"/>
          <p:cNvPicPr preferRelativeResize="0"/>
          <p:nvPr/>
        </p:nvPicPr>
        <p:blipFill>
          <a:blip r:embed="rId8">
            <a:alphaModFix/>
          </a:blip>
          <a:stretch>
            <a:fillRect/>
          </a:stretch>
        </p:blipFill>
        <p:spPr>
          <a:xfrm>
            <a:off x="5830428" y="2570588"/>
            <a:ext cx="158026" cy="81825"/>
          </a:xfrm>
          <a:prstGeom prst="rect">
            <a:avLst/>
          </a:prstGeom>
          <a:noFill/>
          <a:ln>
            <a:noFill/>
          </a:ln>
        </p:spPr>
      </p:pic>
      <p:sp>
        <p:nvSpPr>
          <p:cNvPr id="1864" name="Shape 1864"/>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865" name="Shape 1865"/>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866" name="Shape 1866"/>
          <p:cNvSpPr/>
          <p:nvPr/>
        </p:nvSpPr>
        <p:spPr>
          <a:xfrm>
            <a:off x="5416088"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67" name="Shape 1867"/>
          <p:cNvSpPr/>
          <p:nvPr/>
        </p:nvSpPr>
        <p:spPr>
          <a:xfrm>
            <a:off x="5759709"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68" name="Shape 1868"/>
          <p:cNvSpPr/>
          <p:nvPr/>
        </p:nvSpPr>
        <p:spPr>
          <a:xfrm>
            <a:off x="5759709"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69" name="Shape 1869"/>
          <p:cNvSpPr/>
          <p:nvPr/>
        </p:nvSpPr>
        <p:spPr>
          <a:xfrm>
            <a:off x="5415031"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70" name="Shape 1870"/>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871" name="Shape 1871"/>
          <p:cNvGrpSpPr/>
          <p:nvPr/>
        </p:nvGrpSpPr>
        <p:grpSpPr>
          <a:xfrm>
            <a:off x="5332590" y="2926337"/>
            <a:ext cx="712986" cy="218400"/>
            <a:chOff x="4577530" y="2938752"/>
            <a:chExt cx="712986" cy="218400"/>
          </a:xfrm>
        </p:grpSpPr>
        <p:sp>
          <p:nvSpPr>
            <p:cNvPr id="1872" name="Shape 187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73" name="Shape 187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74" name="Shape 187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875" name="Shape 1875"/>
          <p:cNvSpPr/>
          <p:nvPr/>
        </p:nvSpPr>
        <p:spPr>
          <a:xfrm>
            <a:off x="5470567"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76" name="Shape 1876"/>
          <p:cNvPicPr preferRelativeResize="0"/>
          <p:nvPr/>
        </p:nvPicPr>
        <p:blipFill>
          <a:blip r:embed="rId4">
            <a:alphaModFix/>
          </a:blip>
          <a:stretch>
            <a:fillRect/>
          </a:stretch>
        </p:blipFill>
        <p:spPr>
          <a:xfrm>
            <a:off x="5493071" y="3152849"/>
            <a:ext cx="144291" cy="77700"/>
          </a:xfrm>
          <a:prstGeom prst="rect">
            <a:avLst/>
          </a:prstGeom>
          <a:noFill/>
          <a:ln>
            <a:noFill/>
          </a:ln>
        </p:spPr>
      </p:pic>
      <p:sp>
        <p:nvSpPr>
          <p:cNvPr id="1877" name="Shape 1877"/>
          <p:cNvSpPr/>
          <p:nvPr/>
        </p:nvSpPr>
        <p:spPr>
          <a:xfrm>
            <a:off x="5817364"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78" name="Shape 1878"/>
          <p:cNvPicPr preferRelativeResize="0"/>
          <p:nvPr/>
        </p:nvPicPr>
        <p:blipFill>
          <a:blip r:embed="rId4">
            <a:alphaModFix/>
          </a:blip>
          <a:stretch>
            <a:fillRect/>
          </a:stretch>
        </p:blipFill>
        <p:spPr>
          <a:xfrm>
            <a:off x="5839868" y="3152849"/>
            <a:ext cx="144291" cy="77700"/>
          </a:xfrm>
          <a:prstGeom prst="rect">
            <a:avLst/>
          </a:prstGeom>
          <a:noFill/>
          <a:ln>
            <a:noFill/>
          </a:ln>
        </p:spPr>
      </p:pic>
      <p:sp>
        <p:nvSpPr>
          <p:cNvPr id="1879" name="Shape 1879"/>
          <p:cNvSpPr/>
          <p:nvPr/>
        </p:nvSpPr>
        <p:spPr>
          <a:xfrm>
            <a:off x="5817364"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80" name="Shape 1880"/>
          <p:cNvPicPr preferRelativeResize="0"/>
          <p:nvPr/>
        </p:nvPicPr>
        <p:blipFill>
          <a:blip r:embed="rId4">
            <a:alphaModFix/>
          </a:blip>
          <a:stretch>
            <a:fillRect/>
          </a:stretch>
        </p:blipFill>
        <p:spPr>
          <a:xfrm>
            <a:off x="5839868" y="3490770"/>
            <a:ext cx="144291" cy="77700"/>
          </a:xfrm>
          <a:prstGeom prst="rect">
            <a:avLst/>
          </a:prstGeom>
          <a:noFill/>
          <a:ln>
            <a:noFill/>
          </a:ln>
        </p:spPr>
      </p:pic>
      <p:sp>
        <p:nvSpPr>
          <p:cNvPr id="1881" name="Shape 1881"/>
          <p:cNvSpPr/>
          <p:nvPr/>
        </p:nvSpPr>
        <p:spPr>
          <a:xfrm>
            <a:off x="5470567"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82" name="Shape 1882"/>
          <p:cNvPicPr preferRelativeResize="0"/>
          <p:nvPr/>
        </p:nvPicPr>
        <p:blipFill>
          <a:blip r:embed="rId4">
            <a:alphaModFix/>
          </a:blip>
          <a:stretch>
            <a:fillRect/>
          </a:stretch>
        </p:blipFill>
        <p:spPr>
          <a:xfrm>
            <a:off x="5493071" y="3490770"/>
            <a:ext cx="144291" cy="77700"/>
          </a:xfrm>
          <a:prstGeom prst="rect">
            <a:avLst/>
          </a:prstGeom>
          <a:noFill/>
          <a:ln>
            <a:noFill/>
          </a:ln>
        </p:spPr>
      </p:pic>
      <p:sp>
        <p:nvSpPr>
          <p:cNvPr id="1883" name="Shape 1883"/>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884" name="Shape 1884"/>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885" name="Shape 1885"/>
          <p:cNvPicPr preferRelativeResize="0"/>
          <p:nvPr/>
        </p:nvPicPr>
        <p:blipFill>
          <a:blip r:embed="rId7">
            <a:alphaModFix/>
          </a:blip>
          <a:stretch>
            <a:fillRect/>
          </a:stretch>
        </p:blipFill>
        <p:spPr>
          <a:xfrm>
            <a:off x="5520286" y="3624591"/>
            <a:ext cx="89205" cy="98225"/>
          </a:xfrm>
          <a:prstGeom prst="rect">
            <a:avLst/>
          </a:prstGeom>
          <a:noFill/>
          <a:ln>
            <a:noFill/>
          </a:ln>
        </p:spPr>
      </p:pic>
      <p:pic>
        <p:nvPicPr>
          <p:cNvPr id="1886" name="Shape 1886"/>
          <p:cNvPicPr preferRelativeResize="0"/>
          <p:nvPr/>
        </p:nvPicPr>
        <p:blipFill>
          <a:blip r:embed="rId8">
            <a:alphaModFix/>
          </a:blip>
          <a:stretch>
            <a:fillRect/>
          </a:stretch>
        </p:blipFill>
        <p:spPr>
          <a:xfrm>
            <a:off x="5830428" y="3623927"/>
            <a:ext cx="158026" cy="81825"/>
          </a:xfrm>
          <a:prstGeom prst="rect">
            <a:avLst/>
          </a:prstGeom>
          <a:noFill/>
          <a:ln>
            <a:noFill/>
          </a:ln>
        </p:spPr>
      </p:pic>
      <p:sp>
        <p:nvSpPr>
          <p:cNvPr id="1887" name="Shape 1887"/>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888" name="Shape 1888"/>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889" name="Shape 1889"/>
          <p:cNvSpPr/>
          <p:nvPr/>
        </p:nvSpPr>
        <p:spPr>
          <a:xfrm>
            <a:off x="4577888"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90" name="Shape 1890"/>
          <p:cNvSpPr/>
          <p:nvPr/>
        </p:nvSpPr>
        <p:spPr>
          <a:xfrm>
            <a:off x="4921509"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91" name="Shape 1891"/>
          <p:cNvSpPr/>
          <p:nvPr/>
        </p:nvSpPr>
        <p:spPr>
          <a:xfrm>
            <a:off x="4921509"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92" name="Shape 1892"/>
          <p:cNvSpPr/>
          <p:nvPr/>
        </p:nvSpPr>
        <p:spPr>
          <a:xfrm>
            <a:off x="4576831" y="2095525"/>
            <a:ext cx="298200" cy="298200"/>
          </a:xfrm>
          <a:prstGeom prst="rect">
            <a:avLst/>
          </a:prstGeom>
          <a:solidFill>
            <a:srgbClr val="E68711"/>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893" name="Shape 1893"/>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894" name="Shape 1894"/>
          <p:cNvGrpSpPr/>
          <p:nvPr/>
        </p:nvGrpSpPr>
        <p:grpSpPr>
          <a:xfrm>
            <a:off x="4494390" y="1864953"/>
            <a:ext cx="712986" cy="218400"/>
            <a:chOff x="4577530" y="2938752"/>
            <a:chExt cx="712986" cy="218400"/>
          </a:xfrm>
        </p:grpSpPr>
        <p:sp>
          <p:nvSpPr>
            <p:cNvPr id="1895" name="Shape 189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96" name="Shape 189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897" name="Shape 189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898" name="Shape 1898"/>
          <p:cNvSpPr/>
          <p:nvPr/>
        </p:nvSpPr>
        <p:spPr>
          <a:xfrm>
            <a:off x="46323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899" name="Shape 1899"/>
          <p:cNvPicPr preferRelativeResize="0"/>
          <p:nvPr/>
        </p:nvPicPr>
        <p:blipFill>
          <a:blip r:embed="rId4">
            <a:alphaModFix/>
          </a:blip>
          <a:stretch>
            <a:fillRect/>
          </a:stretch>
        </p:blipFill>
        <p:spPr>
          <a:xfrm>
            <a:off x="4654871" y="2091465"/>
            <a:ext cx="144291" cy="77700"/>
          </a:xfrm>
          <a:prstGeom prst="rect">
            <a:avLst/>
          </a:prstGeom>
          <a:noFill/>
          <a:ln>
            <a:noFill/>
          </a:ln>
        </p:spPr>
      </p:pic>
      <p:sp>
        <p:nvSpPr>
          <p:cNvPr id="1900" name="Shape 1900"/>
          <p:cNvSpPr/>
          <p:nvPr/>
        </p:nvSpPr>
        <p:spPr>
          <a:xfrm>
            <a:off x="4979164"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01" name="Shape 1901"/>
          <p:cNvPicPr preferRelativeResize="0"/>
          <p:nvPr/>
        </p:nvPicPr>
        <p:blipFill>
          <a:blip r:embed="rId4">
            <a:alphaModFix/>
          </a:blip>
          <a:stretch>
            <a:fillRect/>
          </a:stretch>
        </p:blipFill>
        <p:spPr>
          <a:xfrm>
            <a:off x="5001668" y="2091465"/>
            <a:ext cx="144291" cy="77700"/>
          </a:xfrm>
          <a:prstGeom prst="rect">
            <a:avLst/>
          </a:prstGeom>
          <a:noFill/>
          <a:ln>
            <a:noFill/>
          </a:ln>
        </p:spPr>
      </p:pic>
      <p:sp>
        <p:nvSpPr>
          <p:cNvPr id="1902" name="Shape 1902"/>
          <p:cNvSpPr/>
          <p:nvPr/>
        </p:nvSpPr>
        <p:spPr>
          <a:xfrm>
            <a:off x="49791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03" name="Shape 1903"/>
          <p:cNvPicPr preferRelativeResize="0"/>
          <p:nvPr/>
        </p:nvPicPr>
        <p:blipFill>
          <a:blip r:embed="rId4">
            <a:alphaModFix/>
          </a:blip>
          <a:stretch>
            <a:fillRect/>
          </a:stretch>
        </p:blipFill>
        <p:spPr>
          <a:xfrm>
            <a:off x="5001668" y="2429386"/>
            <a:ext cx="144291" cy="77700"/>
          </a:xfrm>
          <a:prstGeom prst="rect">
            <a:avLst/>
          </a:prstGeom>
          <a:noFill/>
          <a:ln>
            <a:noFill/>
          </a:ln>
        </p:spPr>
      </p:pic>
      <p:sp>
        <p:nvSpPr>
          <p:cNvPr id="1904" name="Shape 1904"/>
          <p:cNvSpPr/>
          <p:nvPr/>
        </p:nvSpPr>
        <p:spPr>
          <a:xfrm>
            <a:off x="4632367"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05" name="Shape 1905"/>
          <p:cNvPicPr preferRelativeResize="0"/>
          <p:nvPr/>
        </p:nvPicPr>
        <p:blipFill>
          <a:blip r:embed="rId4">
            <a:alphaModFix/>
          </a:blip>
          <a:stretch>
            <a:fillRect/>
          </a:stretch>
        </p:blipFill>
        <p:spPr>
          <a:xfrm>
            <a:off x="4654871" y="2429386"/>
            <a:ext cx="144291" cy="77700"/>
          </a:xfrm>
          <a:prstGeom prst="rect">
            <a:avLst/>
          </a:prstGeom>
          <a:noFill/>
          <a:ln>
            <a:noFill/>
          </a:ln>
        </p:spPr>
      </p:pic>
      <p:sp>
        <p:nvSpPr>
          <p:cNvPr id="1906" name="Shape 1906"/>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907" name="Shape 1907"/>
          <p:cNvPicPr preferRelativeResize="0"/>
          <p:nvPr/>
        </p:nvPicPr>
        <p:blipFill>
          <a:blip r:embed="rId5">
            <a:alphaModFix/>
          </a:blip>
          <a:stretch>
            <a:fillRect/>
          </a:stretch>
        </p:blipFill>
        <p:spPr>
          <a:xfrm>
            <a:off x="4654462" y="2221055"/>
            <a:ext cx="147500" cy="98225"/>
          </a:xfrm>
          <a:prstGeom prst="rect">
            <a:avLst/>
          </a:prstGeom>
          <a:noFill/>
          <a:ln>
            <a:noFill/>
          </a:ln>
        </p:spPr>
      </p:pic>
      <p:pic>
        <p:nvPicPr>
          <p:cNvPr id="1908" name="Shape 1908"/>
          <p:cNvPicPr preferRelativeResize="0"/>
          <p:nvPr/>
        </p:nvPicPr>
        <p:blipFill>
          <a:blip r:embed="rId6">
            <a:alphaModFix/>
          </a:blip>
          <a:stretch>
            <a:fillRect/>
          </a:stretch>
        </p:blipFill>
        <p:spPr>
          <a:xfrm>
            <a:off x="4656973" y="2547375"/>
            <a:ext cx="128250" cy="128250"/>
          </a:xfrm>
          <a:prstGeom prst="rect">
            <a:avLst/>
          </a:prstGeom>
          <a:noFill/>
          <a:ln>
            <a:noFill/>
          </a:ln>
        </p:spPr>
      </p:pic>
      <p:pic>
        <p:nvPicPr>
          <p:cNvPr id="1909" name="Shape 1909"/>
          <p:cNvPicPr preferRelativeResize="0"/>
          <p:nvPr/>
        </p:nvPicPr>
        <p:blipFill>
          <a:blip r:embed="rId9">
            <a:alphaModFix/>
          </a:blip>
          <a:stretch>
            <a:fillRect/>
          </a:stretch>
        </p:blipFill>
        <p:spPr>
          <a:xfrm>
            <a:off x="5027731" y="2230103"/>
            <a:ext cx="92550" cy="92550"/>
          </a:xfrm>
          <a:prstGeom prst="rect">
            <a:avLst/>
          </a:prstGeom>
          <a:noFill/>
          <a:ln>
            <a:noFill/>
          </a:ln>
        </p:spPr>
      </p:pic>
      <p:sp>
        <p:nvSpPr>
          <p:cNvPr id="1910" name="Shape 1910"/>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911" name="Shape 1911"/>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912" name="Shape 1912"/>
          <p:cNvSpPr/>
          <p:nvPr/>
        </p:nvSpPr>
        <p:spPr>
          <a:xfrm>
            <a:off x="3739688"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13" name="Shape 1913"/>
          <p:cNvSpPr/>
          <p:nvPr/>
        </p:nvSpPr>
        <p:spPr>
          <a:xfrm>
            <a:off x="4083309" y="3495344"/>
            <a:ext cx="298200" cy="298200"/>
          </a:xfrm>
          <a:prstGeom prst="rect">
            <a:avLst/>
          </a:prstGeom>
          <a:solidFill>
            <a:srgbClr val="E68711"/>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14" name="Shape 1914"/>
          <p:cNvSpPr/>
          <p:nvPr/>
        </p:nvSpPr>
        <p:spPr>
          <a:xfrm>
            <a:off x="4083309"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15" name="Shape 1915"/>
          <p:cNvSpPr/>
          <p:nvPr/>
        </p:nvSpPr>
        <p:spPr>
          <a:xfrm>
            <a:off x="3738631" y="3156909"/>
            <a:ext cx="298200" cy="298200"/>
          </a:xfrm>
          <a:prstGeom prst="rect">
            <a:avLst/>
          </a:prstGeom>
          <a:solidFill>
            <a:srgbClr val="3F9C35"/>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16" name="Shape 1916"/>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917" name="Shape 1917"/>
          <p:cNvGrpSpPr/>
          <p:nvPr/>
        </p:nvGrpSpPr>
        <p:grpSpPr>
          <a:xfrm>
            <a:off x="3656190" y="2926337"/>
            <a:ext cx="712986" cy="218400"/>
            <a:chOff x="4577530" y="2938752"/>
            <a:chExt cx="712986" cy="218400"/>
          </a:xfrm>
        </p:grpSpPr>
        <p:sp>
          <p:nvSpPr>
            <p:cNvPr id="1918" name="Shape 191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919" name="Shape 191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920" name="Shape 192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921" name="Shape 1921"/>
          <p:cNvSpPr/>
          <p:nvPr/>
        </p:nvSpPr>
        <p:spPr>
          <a:xfrm>
            <a:off x="3794167"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22" name="Shape 1922"/>
          <p:cNvPicPr preferRelativeResize="0"/>
          <p:nvPr/>
        </p:nvPicPr>
        <p:blipFill>
          <a:blip r:embed="rId4">
            <a:alphaModFix/>
          </a:blip>
          <a:stretch>
            <a:fillRect/>
          </a:stretch>
        </p:blipFill>
        <p:spPr>
          <a:xfrm>
            <a:off x="3816671" y="3152849"/>
            <a:ext cx="144291" cy="77700"/>
          </a:xfrm>
          <a:prstGeom prst="rect">
            <a:avLst/>
          </a:prstGeom>
          <a:noFill/>
          <a:ln>
            <a:noFill/>
          </a:ln>
        </p:spPr>
      </p:pic>
      <p:sp>
        <p:nvSpPr>
          <p:cNvPr id="1923" name="Shape 1923"/>
          <p:cNvSpPr/>
          <p:nvPr/>
        </p:nvSpPr>
        <p:spPr>
          <a:xfrm>
            <a:off x="4140964"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24" name="Shape 1924"/>
          <p:cNvPicPr preferRelativeResize="0"/>
          <p:nvPr/>
        </p:nvPicPr>
        <p:blipFill>
          <a:blip r:embed="rId4">
            <a:alphaModFix/>
          </a:blip>
          <a:stretch>
            <a:fillRect/>
          </a:stretch>
        </p:blipFill>
        <p:spPr>
          <a:xfrm>
            <a:off x="4163468" y="3152849"/>
            <a:ext cx="144291" cy="77700"/>
          </a:xfrm>
          <a:prstGeom prst="rect">
            <a:avLst/>
          </a:prstGeom>
          <a:noFill/>
          <a:ln>
            <a:noFill/>
          </a:ln>
        </p:spPr>
      </p:pic>
      <p:sp>
        <p:nvSpPr>
          <p:cNvPr id="1925" name="Shape 1925"/>
          <p:cNvSpPr/>
          <p:nvPr/>
        </p:nvSpPr>
        <p:spPr>
          <a:xfrm>
            <a:off x="4140964"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26" name="Shape 1926"/>
          <p:cNvPicPr preferRelativeResize="0"/>
          <p:nvPr/>
        </p:nvPicPr>
        <p:blipFill>
          <a:blip r:embed="rId4">
            <a:alphaModFix/>
          </a:blip>
          <a:stretch>
            <a:fillRect/>
          </a:stretch>
        </p:blipFill>
        <p:spPr>
          <a:xfrm>
            <a:off x="4163468" y="3490770"/>
            <a:ext cx="144291" cy="77700"/>
          </a:xfrm>
          <a:prstGeom prst="rect">
            <a:avLst/>
          </a:prstGeom>
          <a:noFill/>
          <a:ln>
            <a:noFill/>
          </a:ln>
        </p:spPr>
      </p:pic>
      <p:sp>
        <p:nvSpPr>
          <p:cNvPr id="1927" name="Shape 1927"/>
          <p:cNvSpPr/>
          <p:nvPr/>
        </p:nvSpPr>
        <p:spPr>
          <a:xfrm>
            <a:off x="3794167"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28" name="Shape 1928"/>
          <p:cNvPicPr preferRelativeResize="0"/>
          <p:nvPr/>
        </p:nvPicPr>
        <p:blipFill>
          <a:blip r:embed="rId4">
            <a:alphaModFix/>
          </a:blip>
          <a:stretch>
            <a:fillRect/>
          </a:stretch>
        </p:blipFill>
        <p:spPr>
          <a:xfrm>
            <a:off x="3816671" y="3490770"/>
            <a:ext cx="144291" cy="77700"/>
          </a:xfrm>
          <a:prstGeom prst="rect">
            <a:avLst/>
          </a:prstGeom>
          <a:noFill/>
          <a:ln>
            <a:noFill/>
          </a:ln>
        </p:spPr>
      </p:pic>
      <p:sp>
        <p:nvSpPr>
          <p:cNvPr id="1929" name="Shape 1929"/>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930" name="Shape 1930"/>
          <p:cNvPicPr preferRelativeResize="0"/>
          <p:nvPr/>
        </p:nvPicPr>
        <p:blipFill>
          <a:blip r:embed="rId5">
            <a:alphaModFix/>
          </a:blip>
          <a:stretch>
            <a:fillRect/>
          </a:stretch>
        </p:blipFill>
        <p:spPr>
          <a:xfrm>
            <a:off x="4161443" y="3621745"/>
            <a:ext cx="147500" cy="98225"/>
          </a:xfrm>
          <a:prstGeom prst="rect">
            <a:avLst/>
          </a:prstGeom>
          <a:noFill/>
          <a:ln>
            <a:noFill/>
          </a:ln>
        </p:spPr>
      </p:pic>
      <p:pic>
        <p:nvPicPr>
          <p:cNvPr id="1931" name="Shape 1931"/>
          <p:cNvPicPr preferRelativeResize="0"/>
          <p:nvPr/>
        </p:nvPicPr>
        <p:blipFill>
          <a:blip r:embed="rId6">
            <a:alphaModFix/>
          </a:blip>
          <a:stretch>
            <a:fillRect/>
          </a:stretch>
        </p:blipFill>
        <p:spPr>
          <a:xfrm>
            <a:off x="3822138" y="3273555"/>
            <a:ext cx="128250" cy="128250"/>
          </a:xfrm>
          <a:prstGeom prst="rect">
            <a:avLst/>
          </a:prstGeom>
          <a:noFill/>
          <a:ln>
            <a:noFill/>
          </a:ln>
        </p:spPr>
      </p:pic>
      <p:pic>
        <p:nvPicPr>
          <p:cNvPr id="1932" name="Shape 1932"/>
          <p:cNvPicPr preferRelativeResize="0"/>
          <p:nvPr/>
        </p:nvPicPr>
        <p:blipFill>
          <a:blip r:embed="rId9">
            <a:alphaModFix/>
          </a:blip>
          <a:stretch>
            <a:fillRect/>
          </a:stretch>
        </p:blipFill>
        <p:spPr>
          <a:xfrm>
            <a:off x="4182837" y="3291403"/>
            <a:ext cx="92550" cy="92550"/>
          </a:xfrm>
          <a:prstGeom prst="rect">
            <a:avLst/>
          </a:prstGeom>
          <a:noFill/>
          <a:ln>
            <a:noFill/>
          </a:ln>
        </p:spPr>
      </p:pic>
      <p:grpSp>
        <p:nvGrpSpPr>
          <p:cNvPr id="1933" name="Shape 1933"/>
          <p:cNvGrpSpPr/>
          <p:nvPr/>
        </p:nvGrpSpPr>
        <p:grpSpPr>
          <a:xfrm>
            <a:off x="2284400" y="1913225"/>
            <a:ext cx="1326900" cy="2061900"/>
            <a:chOff x="2607113" y="1913225"/>
            <a:chExt cx="1326900" cy="2061900"/>
          </a:xfrm>
        </p:grpSpPr>
        <p:sp>
          <p:nvSpPr>
            <p:cNvPr id="1934" name="Shape 1934"/>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1935" name="Shape 1935"/>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1936" name="Shape 1936"/>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1937" name="Shape 1937"/>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1938" name="Shape 1938"/>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sp>
          <p:nvSpPr>
            <p:cNvPr id="1939" name="Shape 1939"/>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HEALTH/SCALING</a:t>
              </a:r>
            </a:p>
          </p:txBody>
        </p:sp>
      </p:grpSp>
      <p:grpSp>
        <p:nvGrpSpPr>
          <p:cNvPr id="1940" name="Shape 1940"/>
          <p:cNvGrpSpPr/>
          <p:nvPr/>
        </p:nvGrpSpPr>
        <p:grpSpPr>
          <a:xfrm>
            <a:off x="2222988" y="4065375"/>
            <a:ext cx="4668000" cy="509100"/>
            <a:chOff x="2545700" y="4065375"/>
            <a:chExt cx="4668000" cy="509100"/>
          </a:xfrm>
        </p:grpSpPr>
        <p:sp>
          <p:nvSpPr>
            <p:cNvPr id="1941" name="Shape 1941"/>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1942" name="Shape 1942"/>
            <p:cNvPicPr preferRelativeResize="0"/>
            <p:nvPr/>
          </p:nvPicPr>
          <p:blipFill>
            <a:blip r:embed="rId10">
              <a:alphaModFix/>
            </a:blip>
            <a:stretch>
              <a:fillRect/>
            </a:stretch>
          </p:blipFill>
          <p:spPr>
            <a:xfrm>
              <a:off x="3438750" y="4201990"/>
              <a:ext cx="278300" cy="111096"/>
            </a:xfrm>
            <a:prstGeom prst="rect">
              <a:avLst/>
            </a:prstGeom>
            <a:noFill/>
            <a:ln>
              <a:noFill/>
            </a:ln>
          </p:spPr>
        </p:pic>
        <p:pic>
          <p:nvPicPr>
            <p:cNvPr id="1943" name="Shape 1943"/>
            <p:cNvPicPr preferRelativeResize="0"/>
            <p:nvPr/>
          </p:nvPicPr>
          <p:blipFill>
            <a:blip r:embed="rId11">
              <a:alphaModFix/>
            </a:blip>
            <a:stretch>
              <a:fillRect/>
            </a:stretch>
          </p:blipFill>
          <p:spPr>
            <a:xfrm>
              <a:off x="4720805" y="4153188"/>
              <a:ext cx="301271" cy="208700"/>
            </a:xfrm>
            <a:prstGeom prst="rect">
              <a:avLst/>
            </a:prstGeom>
            <a:noFill/>
            <a:ln>
              <a:noFill/>
            </a:ln>
          </p:spPr>
        </p:pic>
        <p:pic>
          <p:nvPicPr>
            <p:cNvPr id="1944" name="Shape 1944"/>
            <p:cNvPicPr preferRelativeResize="0"/>
            <p:nvPr/>
          </p:nvPicPr>
          <p:blipFill>
            <a:blip r:embed="rId12">
              <a:alphaModFix/>
            </a:blip>
            <a:stretch>
              <a:fillRect/>
            </a:stretch>
          </p:blipFill>
          <p:spPr>
            <a:xfrm>
              <a:off x="5364605" y="4153188"/>
              <a:ext cx="301271" cy="208700"/>
            </a:xfrm>
            <a:prstGeom prst="rect">
              <a:avLst/>
            </a:prstGeom>
            <a:noFill/>
            <a:ln>
              <a:noFill/>
            </a:ln>
          </p:spPr>
        </p:pic>
        <p:pic>
          <p:nvPicPr>
            <p:cNvPr id="1945" name="Shape 1945"/>
            <p:cNvPicPr preferRelativeResize="0"/>
            <p:nvPr/>
          </p:nvPicPr>
          <p:blipFill>
            <a:blip r:embed="rId13">
              <a:alphaModFix/>
            </a:blip>
            <a:stretch>
              <a:fillRect/>
            </a:stretch>
          </p:blipFill>
          <p:spPr>
            <a:xfrm>
              <a:off x="6008404" y="4153188"/>
              <a:ext cx="301271" cy="208700"/>
            </a:xfrm>
            <a:prstGeom prst="rect">
              <a:avLst/>
            </a:prstGeom>
            <a:noFill/>
            <a:ln>
              <a:noFill/>
            </a:ln>
          </p:spPr>
        </p:pic>
        <p:pic>
          <p:nvPicPr>
            <p:cNvPr id="1946" name="Shape 1946"/>
            <p:cNvPicPr preferRelativeResize="0"/>
            <p:nvPr/>
          </p:nvPicPr>
          <p:blipFill>
            <a:blip r:embed="rId14">
              <a:alphaModFix/>
            </a:blip>
            <a:stretch>
              <a:fillRect/>
            </a:stretch>
          </p:blipFill>
          <p:spPr>
            <a:xfrm>
              <a:off x="4059578" y="4181790"/>
              <a:ext cx="318698" cy="151495"/>
            </a:xfrm>
            <a:prstGeom prst="rect">
              <a:avLst/>
            </a:prstGeom>
            <a:noFill/>
            <a:ln>
              <a:noFill/>
            </a:ln>
          </p:spPr>
        </p:pic>
        <p:sp>
          <p:nvSpPr>
            <p:cNvPr id="1947" name="Shape 1947"/>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1948" name="Shape 1948"/>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1949" name="Shape 1949"/>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1950" name="Shape 1950"/>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1951" name="Shape 1951"/>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1952" name="Shape 1952"/>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953" name="Shape 1953"/>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954" name="Shape 1954"/>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955" name="Shape 1955"/>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Shape 1960"/>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75</a:t>
            </a:fld>
            <a:endParaRPr lang="en-US" dirty="0"/>
          </a:p>
        </p:txBody>
      </p:sp>
      <p:sp>
        <p:nvSpPr>
          <p:cNvPr id="1961" name="Shape 1961"/>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PERSISTENT DATA IN CONTAINERS</a:t>
            </a:r>
          </a:p>
        </p:txBody>
      </p:sp>
      <p:sp>
        <p:nvSpPr>
          <p:cNvPr id="1962" name="Shape 1962"/>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963" name="Shape 1963"/>
          <p:cNvSpPr/>
          <p:nvPr/>
        </p:nvSpPr>
        <p:spPr>
          <a:xfrm>
            <a:off x="2223000" y="1482351"/>
            <a:ext cx="46680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SERVICE LAYER</a:t>
            </a:r>
          </a:p>
        </p:txBody>
      </p:sp>
      <p:grpSp>
        <p:nvGrpSpPr>
          <p:cNvPr id="1964" name="Shape 1964"/>
          <p:cNvGrpSpPr/>
          <p:nvPr/>
        </p:nvGrpSpPr>
        <p:grpSpPr>
          <a:xfrm>
            <a:off x="6201912" y="1838875"/>
            <a:ext cx="719100" cy="1083694"/>
            <a:chOff x="6524617" y="1838800"/>
            <a:chExt cx="719100" cy="1075200"/>
          </a:xfrm>
        </p:grpSpPr>
        <p:sp>
          <p:nvSpPr>
            <p:cNvPr id="1965" name="Shape 1965"/>
            <p:cNvSpPr/>
            <p:nvPr/>
          </p:nvSpPr>
          <p:spPr>
            <a:xfrm>
              <a:off x="6557675" y="1838800"/>
              <a:ext cx="657600" cy="1075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1966" name="Shape 1966"/>
            <p:cNvSpPr txBox="1"/>
            <p:nvPr/>
          </p:nvSpPr>
          <p:spPr>
            <a:xfrm>
              <a:off x="6524617" y="1854245"/>
              <a:ext cx="719100" cy="5112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PERSISTENT</a:t>
              </a:r>
            </a:p>
            <a:p>
              <a:pPr marL="0" lvl="0" indent="0" algn="ctr" rtl="0">
                <a:spcBef>
                  <a:spcPts val="0"/>
                </a:spcBef>
                <a:buNone/>
              </a:pPr>
              <a:r>
                <a:rPr lang="en-US" sz="700" b="1" dirty="0">
                  <a:solidFill>
                    <a:srgbClr val="FFFFFF"/>
                  </a:solidFill>
                  <a:latin typeface="Proxima Nova"/>
                  <a:ea typeface="Proxima Nova"/>
                  <a:cs typeface="Proxima Nova"/>
                  <a:sym typeface="Proxima Nova"/>
                </a:rPr>
                <a:t>STORAGE</a:t>
              </a:r>
            </a:p>
          </p:txBody>
        </p:sp>
        <p:pic>
          <p:nvPicPr>
            <p:cNvPr id="1967" name="Shape 1967"/>
            <p:cNvPicPr preferRelativeResize="0"/>
            <p:nvPr/>
          </p:nvPicPr>
          <p:blipFill>
            <a:blip r:embed="rId3">
              <a:alphaModFix/>
            </a:blip>
            <a:stretch>
              <a:fillRect/>
            </a:stretch>
          </p:blipFill>
          <p:spPr>
            <a:xfrm>
              <a:off x="6731860" y="2329500"/>
              <a:ext cx="288900" cy="381378"/>
            </a:xfrm>
            <a:prstGeom prst="rect">
              <a:avLst/>
            </a:prstGeom>
            <a:noFill/>
            <a:ln>
              <a:noFill/>
            </a:ln>
          </p:spPr>
        </p:pic>
      </p:grpSp>
      <p:grpSp>
        <p:nvGrpSpPr>
          <p:cNvPr id="1968" name="Shape 1968"/>
          <p:cNvGrpSpPr/>
          <p:nvPr/>
        </p:nvGrpSpPr>
        <p:grpSpPr>
          <a:xfrm>
            <a:off x="6232713" y="2956375"/>
            <a:ext cx="657600" cy="1075200"/>
            <a:chOff x="6555425" y="2956375"/>
            <a:chExt cx="657600" cy="1075200"/>
          </a:xfrm>
        </p:grpSpPr>
        <p:sp>
          <p:nvSpPr>
            <p:cNvPr id="1969" name="Shape 1969"/>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1970" name="Shape 1970"/>
            <p:cNvPicPr preferRelativeResize="0"/>
            <p:nvPr/>
          </p:nvPicPr>
          <p:blipFill>
            <a:blip r:embed="rId4">
              <a:alphaModFix/>
            </a:blip>
            <a:stretch>
              <a:fillRect/>
            </a:stretch>
          </p:blipFill>
          <p:spPr>
            <a:xfrm>
              <a:off x="6704648" y="3365971"/>
              <a:ext cx="343325" cy="410380"/>
            </a:xfrm>
            <a:prstGeom prst="rect">
              <a:avLst/>
            </a:prstGeom>
            <a:noFill/>
            <a:ln>
              <a:noFill/>
            </a:ln>
          </p:spPr>
        </p:pic>
      </p:grpSp>
      <p:grpSp>
        <p:nvGrpSpPr>
          <p:cNvPr id="1971" name="Shape 1971"/>
          <p:cNvGrpSpPr/>
          <p:nvPr/>
        </p:nvGrpSpPr>
        <p:grpSpPr>
          <a:xfrm>
            <a:off x="3656190" y="1864953"/>
            <a:ext cx="788020" cy="1048694"/>
            <a:chOff x="3656190" y="1864953"/>
            <a:chExt cx="788020" cy="1048694"/>
          </a:xfrm>
        </p:grpSpPr>
        <p:grpSp>
          <p:nvGrpSpPr>
            <p:cNvPr id="1972" name="Shape 1972"/>
            <p:cNvGrpSpPr/>
            <p:nvPr/>
          </p:nvGrpSpPr>
          <p:grpSpPr>
            <a:xfrm>
              <a:off x="3656190" y="1864953"/>
              <a:ext cx="788020" cy="1048694"/>
              <a:chOff x="5592955" y="2047406"/>
              <a:chExt cx="788020" cy="1048694"/>
            </a:xfrm>
          </p:grpSpPr>
          <p:sp>
            <p:nvSpPr>
              <p:cNvPr id="1973" name="Shape 1973"/>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974" name="Shape 1974"/>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1975" name="Shape 1975"/>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76" name="Shape 1976"/>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77" name="Shape 1977"/>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78" name="Shape 1978"/>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1979" name="Shape 1979"/>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1980" name="Shape 1980"/>
              <p:cNvGrpSpPr/>
              <p:nvPr/>
            </p:nvGrpSpPr>
            <p:grpSpPr>
              <a:xfrm>
                <a:off x="5592955" y="2047406"/>
                <a:ext cx="712986" cy="218400"/>
                <a:chOff x="4577530" y="2938752"/>
                <a:chExt cx="712986" cy="218400"/>
              </a:xfrm>
            </p:grpSpPr>
            <p:sp>
              <p:nvSpPr>
                <p:cNvPr id="1981" name="Shape 198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982" name="Shape 198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1983" name="Shape 198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1984" name="Shape 1984"/>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85" name="Shape 1985"/>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1986" name="Shape 1986"/>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87" name="Shape 1987"/>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1988" name="Shape 1988"/>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89" name="Shape 1989"/>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1990" name="Shape 1990"/>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1991" name="Shape 1991"/>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1992" name="Shape 1992"/>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1993" name="Shape 1993"/>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1994" name="Shape 1994"/>
            <p:cNvPicPr preferRelativeResize="0"/>
            <p:nvPr/>
          </p:nvPicPr>
          <p:blipFill>
            <a:blip r:embed="rId6">
              <a:alphaModFix/>
            </a:blip>
            <a:stretch>
              <a:fillRect/>
            </a:stretch>
          </p:blipFill>
          <p:spPr>
            <a:xfrm>
              <a:off x="3816262" y="2221055"/>
              <a:ext cx="147500" cy="98225"/>
            </a:xfrm>
            <a:prstGeom prst="rect">
              <a:avLst/>
            </a:prstGeom>
            <a:noFill/>
            <a:ln>
              <a:noFill/>
            </a:ln>
          </p:spPr>
        </p:pic>
        <p:pic>
          <p:nvPicPr>
            <p:cNvPr id="1995" name="Shape 1995"/>
            <p:cNvPicPr preferRelativeResize="0"/>
            <p:nvPr/>
          </p:nvPicPr>
          <p:blipFill>
            <a:blip r:embed="rId7">
              <a:alphaModFix/>
            </a:blip>
            <a:stretch>
              <a:fillRect/>
            </a:stretch>
          </p:blipFill>
          <p:spPr>
            <a:xfrm>
              <a:off x="4172852" y="2547375"/>
              <a:ext cx="128250" cy="128250"/>
            </a:xfrm>
            <a:prstGeom prst="rect">
              <a:avLst/>
            </a:prstGeom>
            <a:noFill/>
            <a:ln>
              <a:noFill/>
            </a:ln>
          </p:spPr>
        </p:pic>
      </p:grpSp>
      <p:grpSp>
        <p:nvGrpSpPr>
          <p:cNvPr id="1996" name="Shape 1996"/>
          <p:cNvGrpSpPr/>
          <p:nvPr/>
        </p:nvGrpSpPr>
        <p:grpSpPr>
          <a:xfrm>
            <a:off x="4494390" y="2926337"/>
            <a:ext cx="788020" cy="1048694"/>
            <a:chOff x="4494390" y="2926337"/>
            <a:chExt cx="788020" cy="1048694"/>
          </a:xfrm>
        </p:grpSpPr>
        <p:grpSp>
          <p:nvGrpSpPr>
            <p:cNvPr id="1997" name="Shape 1997"/>
            <p:cNvGrpSpPr/>
            <p:nvPr/>
          </p:nvGrpSpPr>
          <p:grpSpPr>
            <a:xfrm>
              <a:off x="4494390" y="2926337"/>
              <a:ext cx="788020" cy="1048694"/>
              <a:chOff x="5592955" y="2047406"/>
              <a:chExt cx="788020" cy="1048694"/>
            </a:xfrm>
          </p:grpSpPr>
          <p:sp>
            <p:nvSpPr>
              <p:cNvPr id="1998" name="Shape 1998"/>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1999" name="Shape 1999"/>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000" name="Shape 2000"/>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01" name="Shape 2001"/>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02" name="Shape 2002"/>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03" name="Shape 2003"/>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04" name="Shape 2004"/>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005" name="Shape 2005"/>
              <p:cNvGrpSpPr/>
              <p:nvPr/>
            </p:nvGrpSpPr>
            <p:grpSpPr>
              <a:xfrm>
                <a:off x="5592955" y="2047406"/>
                <a:ext cx="712986" cy="218400"/>
                <a:chOff x="4577530" y="2938752"/>
                <a:chExt cx="712986" cy="218400"/>
              </a:xfrm>
            </p:grpSpPr>
            <p:sp>
              <p:nvSpPr>
                <p:cNvPr id="2006" name="Shape 200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07" name="Shape 200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08" name="Shape 200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009" name="Shape 2009"/>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10" name="Shape 2010"/>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011" name="Shape 2011"/>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12" name="Shape 2012"/>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13" name="Shape 2013"/>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14" name="Shape 2014"/>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15" name="Shape 2015"/>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16" name="Shape 2016"/>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17" name="Shape 2017"/>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018" name="Shape 2018"/>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019" name="Shape 2019"/>
            <p:cNvPicPr preferRelativeResize="0"/>
            <p:nvPr/>
          </p:nvPicPr>
          <p:blipFill>
            <a:blip r:embed="rId6">
              <a:alphaModFix/>
            </a:blip>
            <a:stretch>
              <a:fillRect/>
            </a:stretch>
          </p:blipFill>
          <p:spPr>
            <a:xfrm>
              <a:off x="4647732" y="3621745"/>
              <a:ext cx="147500" cy="98225"/>
            </a:xfrm>
            <a:prstGeom prst="rect">
              <a:avLst/>
            </a:prstGeom>
            <a:noFill/>
            <a:ln>
              <a:noFill/>
            </a:ln>
          </p:spPr>
        </p:pic>
        <p:pic>
          <p:nvPicPr>
            <p:cNvPr id="2020" name="Shape 2020"/>
            <p:cNvPicPr preferRelativeResize="0"/>
            <p:nvPr/>
          </p:nvPicPr>
          <p:blipFill>
            <a:blip r:embed="rId7">
              <a:alphaModFix/>
            </a:blip>
            <a:stretch>
              <a:fillRect/>
            </a:stretch>
          </p:blipFill>
          <p:spPr>
            <a:xfrm>
              <a:off x="5008883" y="3608641"/>
              <a:ext cx="128250" cy="128250"/>
            </a:xfrm>
            <a:prstGeom prst="rect">
              <a:avLst/>
            </a:prstGeom>
            <a:noFill/>
            <a:ln>
              <a:noFill/>
            </a:ln>
          </p:spPr>
        </p:pic>
      </p:grpSp>
      <p:grpSp>
        <p:nvGrpSpPr>
          <p:cNvPr id="2021" name="Shape 2021"/>
          <p:cNvGrpSpPr/>
          <p:nvPr/>
        </p:nvGrpSpPr>
        <p:grpSpPr>
          <a:xfrm>
            <a:off x="5332590" y="1864953"/>
            <a:ext cx="788020" cy="1048694"/>
            <a:chOff x="5332590" y="1864953"/>
            <a:chExt cx="788020" cy="1048694"/>
          </a:xfrm>
        </p:grpSpPr>
        <p:grpSp>
          <p:nvGrpSpPr>
            <p:cNvPr id="2022" name="Shape 2022"/>
            <p:cNvGrpSpPr/>
            <p:nvPr/>
          </p:nvGrpSpPr>
          <p:grpSpPr>
            <a:xfrm>
              <a:off x="5332590" y="1864953"/>
              <a:ext cx="788020" cy="1048694"/>
              <a:chOff x="5592955" y="2047406"/>
              <a:chExt cx="788020" cy="1048694"/>
            </a:xfrm>
          </p:grpSpPr>
          <p:sp>
            <p:nvSpPr>
              <p:cNvPr id="2023" name="Shape 2023"/>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024" name="Shape 2024"/>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025" name="Shape 2025"/>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26" name="Shape 2026"/>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27" name="Shape 2027"/>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28" name="Shape 2028"/>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29" name="Shape 2029"/>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030" name="Shape 2030"/>
              <p:cNvGrpSpPr/>
              <p:nvPr/>
            </p:nvGrpSpPr>
            <p:grpSpPr>
              <a:xfrm>
                <a:off x="5592955" y="2047406"/>
                <a:ext cx="712986" cy="218400"/>
                <a:chOff x="4577530" y="2938752"/>
                <a:chExt cx="712986" cy="218400"/>
              </a:xfrm>
            </p:grpSpPr>
            <p:sp>
              <p:nvSpPr>
                <p:cNvPr id="2031" name="Shape 203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32" name="Shape 203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33" name="Shape 203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034" name="Shape 2034"/>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35" name="Shape 2035"/>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036" name="Shape 2036"/>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2037" name="Shape 2037"/>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38" name="Shape 2038"/>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39" name="Shape 2039"/>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40" name="Shape 2040"/>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41" name="Shape 2041"/>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42" name="Shape 2042"/>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043" name="Shape 2043"/>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044" name="Shape 2044"/>
            <p:cNvPicPr preferRelativeResize="0"/>
            <p:nvPr/>
          </p:nvPicPr>
          <p:blipFill>
            <a:blip r:embed="rId8">
              <a:alphaModFix/>
            </a:blip>
            <a:stretch>
              <a:fillRect/>
            </a:stretch>
          </p:blipFill>
          <p:spPr>
            <a:xfrm>
              <a:off x="5520286" y="2223902"/>
              <a:ext cx="89205" cy="98225"/>
            </a:xfrm>
            <a:prstGeom prst="rect">
              <a:avLst/>
            </a:prstGeom>
            <a:noFill/>
            <a:ln>
              <a:noFill/>
            </a:ln>
          </p:spPr>
        </p:pic>
        <p:pic>
          <p:nvPicPr>
            <p:cNvPr id="2045" name="Shape 2045"/>
            <p:cNvPicPr preferRelativeResize="0"/>
            <p:nvPr/>
          </p:nvPicPr>
          <p:blipFill>
            <a:blip r:embed="rId9">
              <a:alphaModFix/>
            </a:blip>
            <a:stretch>
              <a:fillRect/>
            </a:stretch>
          </p:blipFill>
          <p:spPr>
            <a:xfrm>
              <a:off x="5830428" y="2570588"/>
              <a:ext cx="158026" cy="81825"/>
            </a:xfrm>
            <a:prstGeom prst="rect">
              <a:avLst/>
            </a:prstGeom>
            <a:noFill/>
            <a:ln>
              <a:noFill/>
            </a:ln>
          </p:spPr>
        </p:pic>
      </p:grpSp>
      <p:grpSp>
        <p:nvGrpSpPr>
          <p:cNvPr id="2046" name="Shape 2046"/>
          <p:cNvGrpSpPr/>
          <p:nvPr/>
        </p:nvGrpSpPr>
        <p:grpSpPr>
          <a:xfrm>
            <a:off x="5332590" y="2926337"/>
            <a:ext cx="788020" cy="1048694"/>
            <a:chOff x="5332590" y="2926337"/>
            <a:chExt cx="788020" cy="1048694"/>
          </a:xfrm>
        </p:grpSpPr>
        <p:grpSp>
          <p:nvGrpSpPr>
            <p:cNvPr id="2047" name="Shape 2047"/>
            <p:cNvGrpSpPr/>
            <p:nvPr/>
          </p:nvGrpSpPr>
          <p:grpSpPr>
            <a:xfrm>
              <a:off x="5332590" y="2926337"/>
              <a:ext cx="788020" cy="1048694"/>
              <a:chOff x="5592955" y="2047406"/>
              <a:chExt cx="788020" cy="1048694"/>
            </a:xfrm>
          </p:grpSpPr>
          <p:sp>
            <p:nvSpPr>
              <p:cNvPr id="2048" name="Shape 2048"/>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049" name="Shape 2049"/>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050" name="Shape 2050"/>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51" name="Shape 2051"/>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52" name="Shape 2052"/>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53" name="Shape 2053"/>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54" name="Shape 2054"/>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055" name="Shape 2055"/>
              <p:cNvGrpSpPr/>
              <p:nvPr/>
            </p:nvGrpSpPr>
            <p:grpSpPr>
              <a:xfrm>
                <a:off x="5592955" y="2047406"/>
                <a:ext cx="712986" cy="218400"/>
                <a:chOff x="4577530" y="2938752"/>
                <a:chExt cx="712986" cy="218400"/>
              </a:xfrm>
            </p:grpSpPr>
            <p:sp>
              <p:nvSpPr>
                <p:cNvPr id="2056" name="Shape 205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57" name="Shape 205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58" name="Shape 205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059" name="Shape 2059"/>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60" name="Shape 2060"/>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061" name="Shape 2061"/>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62" name="Shape 2062"/>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63" name="Shape 2063"/>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64" name="Shape 2064"/>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65" name="Shape 2065"/>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66" name="Shape 2066"/>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67" name="Shape 2067"/>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068" name="Shape 2068"/>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069" name="Shape 2069"/>
            <p:cNvPicPr preferRelativeResize="0"/>
            <p:nvPr/>
          </p:nvPicPr>
          <p:blipFill>
            <a:blip r:embed="rId8">
              <a:alphaModFix/>
            </a:blip>
            <a:stretch>
              <a:fillRect/>
            </a:stretch>
          </p:blipFill>
          <p:spPr>
            <a:xfrm>
              <a:off x="5520286" y="3624591"/>
              <a:ext cx="89205" cy="98225"/>
            </a:xfrm>
            <a:prstGeom prst="rect">
              <a:avLst/>
            </a:prstGeom>
            <a:noFill/>
            <a:ln>
              <a:noFill/>
            </a:ln>
          </p:spPr>
        </p:pic>
        <p:pic>
          <p:nvPicPr>
            <p:cNvPr id="2070" name="Shape 2070"/>
            <p:cNvPicPr preferRelativeResize="0"/>
            <p:nvPr/>
          </p:nvPicPr>
          <p:blipFill>
            <a:blip r:embed="rId9">
              <a:alphaModFix/>
            </a:blip>
            <a:stretch>
              <a:fillRect/>
            </a:stretch>
          </p:blipFill>
          <p:spPr>
            <a:xfrm>
              <a:off x="5830428" y="3623927"/>
              <a:ext cx="158026" cy="81825"/>
            </a:xfrm>
            <a:prstGeom prst="rect">
              <a:avLst/>
            </a:prstGeom>
            <a:noFill/>
            <a:ln>
              <a:noFill/>
            </a:ln>
          </p:spPr>
        </p:pic>
      </p:grpSp>
      <p:grpSp>
        <p:nvGrpSpPr>
          <p:cNvPr id="2071" name="Shape 2071"/>
          <p:cNvGrpSpPr/>
          <p:nvPr/>
        </p:nvGrpSpPr>
        <p:grpSpPr>
          <a:xfrm>
            <a:off x="4494390" y="1864953"/>
            <a:ext cx="788020" cy="1048694"/>
            <a:chOff x="4494390" y="1864953"/>
            <a:chExt cx="788020" cy="1048694"/>
          </a:xfrm>
        </p:grpSpPr>
        <p:grpSp>
          <p:nvGrpSpPr>
            <p:cNvPr id="2072" name="Shape 2072"/>
            <p:cNvGrpSpPr/>
            <p:nvPr/>
          </p:nvGrpSpPr>
          <p:grpSpPr>
            <a:xfrm>
              <a:off x="4494390" y="1864953"/>
              <a:ext cx="788020" cy="1048694"/>
              <a:chOff x="5592955" y="2047406"/>
              <a:chExt cx="788020" cy="1048694"/>
            </a:xfrm>
          </p:grpSpPr>
          <p:sp>
            <p:nvSpPr>
              <p:cNvPr id="2073" name="Shape 2073"/>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074" name="Shape 2074"/>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075" name="Shape 2075"/>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76" name="Shape 2076"/>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77" name="Shape 2077"/>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78" name="Shape 2078"/>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079" name="Shape 2079"/>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080" name="Shape 2080"/>
              <p:cNvGrpSpPr/>
              <p:nvPr/>
            </p:nvGrpSpPr>
            <p:grpSpPr>
              <a:xfrm>
                <a:off x="5592955" y="2047406"/>
                <a:ext cx="712986" cy="218400"/>
                <a:chOff x="4577530" y="2938752"/>
                <a:chExt cx="712986" cy="218400"/>
              </a:xfrm>
            </p:grpSpPr>
            <p:sp>
              <p:nvSpPr>
                <p:cNvPr id="2081" name="Shape 208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82" name="Shape 208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083" name="Shape 208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084" name="Shape 2084"/>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85" name="Shape 2085"/>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086" name="Shape 2086"/>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87" name="Shape 2087"/>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88" name="Shape 2088"/>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89" name="Shape 2089"/>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90" name="Shape 2090"/>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091" name="Shape 2091"/>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92" name="Shape 2092"/>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093" name="Shape 2093"/>
            <p:cNvPicPr preferRelativeResize="0"/>
            <p:nvPr/>
          </p:nvPicPr>
          <p:blipFill>
            <a:blip r:embed="rId6">
              <a:alphaModFix/>
            </a:blip>
            <a:stretch>
              <a:fillRect/>
            </a:stretch>
          </p:blipFill>
          <p:spPr>
            <a:xfrm>
              <a:off x="4654462" y="2221055"/>
              <a:ext cx="147500" cy="98225"/>
            </a:xfrm>
            <a:prstGeom prst="rect">
              <a:avLst/>
            </a:prstGeom>
            <a:noFill/>
            <a:ln>
              <a:noFill/>
            </a:ln>
          </p:spPr>
        </p:pic>
        <p:pic>
          <p:nvPicPr>
            <p:cNvPr id="2094" name="Shape 2094"/>
            <p:cNvPicPr preferRelativeResize="0"/>
            <p:nvPr/>
          </p:nvPicPr>
          <p:blipFill>
            <a:blip r:embed="rId7">
              <a:alphaModFix/>
            </a:blip>
            <a:stretch>
              <a:fillRect/>
            </a:stretch>
          </p:blipFill>
          <p:spPr>
            <a:xfrm>
              <a:off x="4656973" y="2547375"/>
              <a:ext cx="128250" cy="128250"/>
            </a:xfrm>
            <a:prstGeom prst="rect">
              <a:avLst/>
            </a:prstGeom>
            <a:noFill/>
            <a:ln>
              <a:noFill/>
            </a:ln>
          </p:spPr>
        </p:pic>
        <p:pic>
          <p:nvPicPr>
            <p:cNvPr id="2095" name="Shape 2095"/>
            <p:cNvPicPr preferRelativeResize="0"/>
            <p:nvPr/>
          </p:nvPicPr>
          <p:blipFill>
            <a:blip r:embed="rId10">
              <a:alphaModFix/>
            </a:blip>
            <a:stretch>
              <a:fillRect/>
            </a:stretch>
          </p:blipFill>
          <p:spPr>
            <a:xfrm>
              <a:off x="5027731" y="2230103"/>
              <a:ext cx="92550" cy="92550"/>
            </a:xfrm>
            <a:prstGeom prst="rect">
              <a:avLst/>
            </a:prstGeom>
            <a:noFill/>
            <a:ln>
              <a:noFill/>
            </a:ln>
          </p:spPr>
        </p:pic>
      </p:grpSp>
      <p:grpSp>
        <p:nvGrpSpPr>
          <p:cNvPr id="2096" name="Shape 2096"/>
          <p:cNvGrpSpPr/>
          <p:nvPr/>
        </p:nvGrpSpPr>
        <p:grpSpPr>
          <a:xfrm>
            <a:off x="3656190" y="2926337"/>
            <a:ext cx="788020" cy="1048694"/>
            <a:chOff x="3656190" y="2926337"/>
            <a:chExt cx="788020" cy="1048694"/>
          </a:xfrm>
        </p:grpSpPr>
        <p:grpSp>
          <p:nvGrpSpPr>
            <p:cNvPr id="2097" name="Shape 2097"/>
            <p:cNvGrpSpPr/>
            <p:nvPr/>
          </p:nvGrpSpPr>
          <p:grpSpPr>
            <a:xfrm>
              <a:off x="3656190" y="2926337"/>
              <a:ext cx="788020" cy="1048694"/>
              <a:chOff x="5592955" y="2047406"/>
              <a:chExt cx="788020" cy="1048694"/>
            </a:xfrm>
          </p:grpSpPr>
          <p:sp>
            <p:nvSpPr>
              <p:cNvPr id="2098" name="Shape 2098"/>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099" name="Shape 2099"/>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100" name="Shape 2100"/>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01" name="Shape 2101"/>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02" name="Shape 2102"/>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03" name="Shape 2103"/>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04" name="Shape 2104"/>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105" name="Shape 2105"/>
              <p:cNvGrpSpPr/>
              <p:nvPr/>
            </p:nvGrpSpPr>
            <p:grpSpPr>
              <a:xfrm>
                <a:off x="5592955" y="2047406"/>
                <a:ext cx="712986" cy="218400"/>
                <a:chOff x="4577530" y="2938752"/>
                <a:chExt cx="712986" cy="218400"/>
              </a:xfrm>
            </p:grpSpPr>
            <p:sp>
              <p:nvSpPr>
                <p:cNvPr id="2106" name="Shape 210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107" name="Shape 210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108" name="Shape 210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109" name="Shape 2109"/>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10" name="Shape 2110"/>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111" name="Shape 2111"/>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12" name="Shape 2112"/>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113" name="Shape 2113"/>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14" name="Shape 2114"/>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115" name="Shape 2115"/>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16" name="Shape 2116"/>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117" name="Shape 2117"/>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118" name="Shape 2118"/>
            <p:cNvPicPr preferRelativeResize="0"/>
            <p:nvPr/>
          </p:nvPicPr>
          <p:blipFill>
            <a:blip r:embed="rId6">
              <a:alphaModFix/>
            </a:blip>
            <a:stretch>
              <a:fillRect/>
            </a:stretch>
          </p:blipFill>
          <p:spPr>
            <a:xfrm>
              <a:off x="4161443" y="3621745"/>
              <a:ext cx="147500" cy="98225"/>
            </a:xfrm>
            <a:prstGeom prst="rect">
              <a:avLst/>
            </a:prstGeom>
            <a:noFill/>
            <a:ln>
              <a:noFill/>
            </a:ln>
          </p:spPr>
        </p:pic>
        <p:pic>
          <p:nvPicPr>
            <p:cNvPr id="2119" name="Shape 2119"/>
            <p:cNvPicPr preferRelativeResize="0"/>
            <p:nvPr/>
          </p:nvPicPr>
          <p:blipFill>
            <a:blip r:embed="rId7">
              <a:alphaModFix/>
            </a:blip>
            <a:stretch>
              <a:fillRect/>
            </a:stretch>
          </p:blipFill>
          <p:spPr>
            <a:xfrm>
              <a:off x="3822138" y="3273555"/>
              <a:ext cx="128250" cy="128250"/>
            </a:xfrm>
            <a:prstGeom prst="rect">
              <a:avLst/>
            </a:prstGeom>
            <a:noFill/>
            <a:ln>
              <a:noFill/>
            </a:ln>
          </p:spPr>
        </p:pic>
        <p:pic>
          <p:nvPicPr>
            <p:cNvPr id="2120" name="Shape 2120"/>
            <p:cNvPicPr preferRelativeResize="0"/>
            <p:nvPr/>
          </p:nvPicPr>
          <p:blipFill>
            <a:blip r:embed="rId10">
              <a:alphaModFix/>
            </a:blip>
            <a:stretch>
              <a:fillRect/>
            </a:stretch>
          </p:blipFill>
          <p:spPr>
            <a:xfrm>
              <a:off x="4182837" y="3291403"/>
              <a:ext cx="92550" cy="92550"/>
            </a:xfrm>
            <a:prstGeom prst="rect">
              <a:avLst/>
            </a:prstGeom>
            <a:noFill/>
            <a:ln>
              <a:noFill/>
            </a:ln>
          </p:spPr>
        </p:pic>
      </p:grpSp>
      <p:grpSp>
        <p:nvGrpSpPr>
          <p:cNvPr id="2121" name="Shape 2121"/>
          <p:cNvGrpSpPr/>
          <p:nvPr/>
        </p:nvGrpSpPr>
        <p:grpSpPr>
          <a:xfrm>
            <a:off x="2284400" y="1913225"/>
            <a:ext cx="1326900" cy="2061900"/>
            <a:chOff x="2607113" y="1913225"/>
            <a:chExt cx="1326900" cy="2061900"/>
          </a:xfrm>
        </p:grpSpPr>
        <p:sp>
          <p:nvSpPr>
            <p:cNvPr id="2122" name="Shape 2122"/>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2123" name="Shape 2123"/>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2124" name="Shape 2124"/>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2125" name="Shape 2125"/>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2126" name="Shape 2126"/>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sp>
          <p:nvSpPr>
            <p:cNvPr id="2127" name="Shape 2127"/>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HEALTH/SCALING</a:t>
              </a:r>
            </a:p>
          </p:txBody>
        </p:sp>
      </p:grpSp>
      <p:grpSp>
        <p:nvGrpSpPr>
          <p:cNvPr id="2128" name="Shape 2128"/>
          <p:cNvGrpSpPr/>
          <p:nvPr/>
        </p:nvGrpSpPr>
        <p:grpSpPr>
          <a:xfrm>
            <a:off x="2222988" y="4065375"/>
            <a:ext cx="4668000" cy="509100"/>
            <a:chOff x="2545700" y="4065375"/>
            <a:chExt cx="4668000" cy="509100"/>
          </a:xfrm>
        </p:grpSpPr>
        <p:sp>
          <p:nvSpPr>
            <p:cNvPr id="2129" name="Shape 2129"/>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2130" name="Shape 2130"/>
            <p:cNvPicPr preferRelativeResize="0"/>
            <p:nvPr/>
          </p:nvPicPr>
          <p:blipFill>
            <a:blip r:embed="rId11">
              <a:alphaModFix/>
            </a:blip>
            <a:stretch>
              <a:fillRect/>
            </a:stretch>
          </p:blipFill>
          <p:spPr>
            <a:xfrm>
              <a:off x="3438750" y="4201990"/>
              <a:ext cx="278300" cy="111096"/>
            </a:xfrm>
            <a:prstGeom prst="rect">
              <a:avLst/>
            </a:prstGeom>
            <a:noFill/>
            <a:ln>
              <a:noFill/>
            </a:ln>
          </p:spPr>
        </p:pic>
        <p:pic>
          <p:nvPicPr>
            <p:cNvPr id="2131" name="Shape 2131"/>
            <p:cNvPicPr preferRelativeResize="0"/>
            <p:nvPr/>
          </p:nvPicPr>
          <p:blipFill>
            <a:blip r:embed="rId12">
              <a:alphaModFix/>
            </a:blip>
            <a:stretch>
              <a:fillRect/>
            </a:stretch>
          </p:blipFill>
          <p:spPr>
            <a:xfrm>
              <a:off x="4720805" y="4153188"/>
              <a:ext cx="301271" cy="208700"/>
            </a:xfrm>
            <a:prstGeom prst="rect">
              <a:avLst/>
            </a:prstGeom>
            <a:noFill/>
            <a:ln>
              <a:noFill/>
            </a:ln>
          </p:spPr>
        </p:pic>
        <p:pic>
          <p:nvPicPr>
            <p:cNvPr id="2132" name="Shape 2132"/>
            <p:cNvPicPr preferRelativeResize="0"/>
            <p:nvPr/>
          </p:nvPicPr>
          <p:blipFill>
            <a:blip r:embed="rId13">
              <a:alphaModFix/>
            </a:blip>
            <a:stretch>
              <a:fillRect/>
            </a:stretch>
          </p:blipFill>
          <p:spPr>
            <a:xfrm>
              <a:off x="5364605" y="4153188"/>
              <a:ext cx="301271" cy="208700"/>
            </a:xfrm>
            <a:prstGeom prst="rect">
              <a:avLst/>
            </a:prstGeom>
            <a:noFill/>
            <a:ln>
              <a:noFill/>
            </a:ln>
          </p:spPr>
        </p:pic>
        <p:pic>
          <p:nvPicPr>
            <p:cNvPr id="2133" name="Shape 2133"/>
            <p:cNvPicPr preferRelativeResize="0"/>
            <p:nvPr/>
          </p:nvPicPr>
          <p:blipFill>
            <a:blip r:embed="rId14">
              <a:alphaModFix/>
            </a:blip>
            <a:stretch>
              <a:fillRect/>
            </a:stretch>
          </p:blipFill>
          <p:spPr>
            <a:xfrm>
              <a:off x="6008404" y="4153188"/>
              <a:ext cx="301271" cy="208700"/>
            </a:xfrm>
            <a:prstGeom prst="rect">
              <a:avLst/>
            </a:prstGeom>
            <a:noFill/>
            <a:ln>
              <a:noFill/>
            </a:ln>
          </p:spPr>
        </p:pic>
        <p:pic>
          <p:nvPicPr>
            <p:cNvPr id="2134" name="Shape 2134"/>
            <p:cNvPicPr preferRelativeResize="0"/>
            <p:nvPr/>
          </p:nvPicPr>
          <p:blipFill>
            <a:blip r:embed="rId15">
              <a:alphaModFix/>
            </a:blip>
            <a:stretch>
              <a:fillRect/>
            </a:stretch>
          </p:blipFill>
          <p:spPr>
            <a:xfrm>
              <a:off x="4059578" y="4181790"/>
              <a:ext cx="318698" cy="151495"/>
            </a:xfrm>
            <a:prstGeom prst="rect">
              <a:avLst/>
            </a:prstGeom>
            <a:noFill/>
            <a:ln>
              <a:noFill/>
            </a:ln>
          </p:spPr>
        </p:pic>
        <p:sp>
          <p:nvSpPr>
            <p:cNvPr id="2135" name="Shape 2135"/>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2136" name="Shape 2136"/>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2137" name="Shape 2137"/>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2138" name="Shape 2138"/>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2139" name="Shape 2139"/>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2140" name="Shape 2140"/>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141" name="Shape 2141"/>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142" name="Shape 2142"/>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143" name="Shape 2143"/>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Shape 2148"/>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76</a:t>
            </a:fld>
            <a:endParaRPr lang="en-US" dirty="0"/>
          </a:p>
        </p:txBody>
      </p:sp>
      <p:sp>
        <p:nvSpPr>
          <p:cNvPr id="2149" name="Shape 2149"/>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ROUTING AND LOAD-BALANCING</a:t>
            </a:r>
          </a:p>
        </p:txBody>
      </p:sp>
      <p:sp>
        <p:nvSpPr>
          <p:cNvPr id="2150" name="Shape 2150"/>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2151" name="Shape 2151"/>
          <p:cNvSpPr/>
          <p:nvPr/>
        </p:nvSpPr>
        <p:spPr>
          <a:xfrm>
            <a:off x="2223000" y="1482351"/>
            <a:ext cx="46680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SERVICE LAYER</a:t>
            </a:r>
          </a:p>
        </p:txBody>
      </p:sp>
      <p:grpSp>
        <p:nvGrpSpPr>
          <p:cNvPr id="2152" name="Shape 2152"/>
          <p:cNvGrpSpPr/>
          <p:nvPr/>
        </p:nvGrpSpPr>
        <p:grpSpPr>
          <a:xfrm>
            <a:off x="2224573" y="1050261"/>
            <a:ext cx="4668000" cy="400200"/>
            <a:chOff x="2547285" y="905655"/>
            <a:chExt cx="4668000" cy="400200"/>
          </a:xfrm>
        </p:grpSpPr>
        <p:sp>
          <p:nvSpPr>
            <p:cNvPr id="2153" name="Shape 2153"/>
            <p:cNvSpPr/>
            <p:nvPr/>
          </p:nvSpPr>
          <p:spPr>
            <a:xfrm>
              <a:off x="2547285" y="905655"/>
              <a:ext cx="4668000" cy="400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ROUTING LAYER</a:t>
              </a:r>
            </a:p>
          </p:txBody>
        </p:sp>
        <p:pic>
          <p:nvPicPr>
            <p:cNvPr id="2154" name="Shape 2154"/>
            <p:cNvPicPr preferRelativeResize="0"/>
            <p:nvPr/>
          </p:nvPicPr>
          <p:blipFill>
            <a:blip r:embed="rId3">
              <a:alphaModFix/>
            </a:blip>
            <a:stretch>
              <a:fillRect/>
            </a:stretch>
          </p:blipFill>
          <p:spPr>
            <a:xfrm>
              <a:off x="3305545" y="1003648"/>
              <a:ext cx="313014" cy="229803"/>
            </a:xfrm>
            <a:prstGeom prst="rect">
              <a:avLst/>
            </a:prstGeom>
            <a:noFill/>
            <a:ln>
              <a:noFill/>
            </a:ln>
          </p:spPr>
        </p:pic>
        <p:pic>
          <p:nvPicPr>
            <p:cNvPr id="2155" name="Shape 2155"/>
            <p:cNvPicPr preferRelativeResize="0"/>
            <p:nvPr/>
          </p:nvPicPr>
          <p:blipFill>
            <a:blip r:embed="rId4">
              <a:alphaModFix/>
            </a:blip>
            <a:stretch>
              <a:fillRect/>
            </a:stretch>
          </p:blipFill>
          <p:spPr>
            <a:xfrm>
              <a:off x="2823382" y="1005502"/>
              <a:ext cx="298020" cy="226094"/>
            </a:xfrm>
            <a:prstGeom prst="rect">
              <a:avLst/>
            </a:prstGeom>
            <a:noFill/>
            <a:ln>
              <a:noFill/>
            </a:ln>
          </p:spPr>
        </p:pic>
        <p:pic>
          <p:nvPicPr>
            <p:cNvPr id="2156" name="Shape 2156"/>
            <p:cNvPicPr preferRelativeResize="0"/>
            <p:nvPr/>
          </p:nvPicPr>
          <p:blipFill>
            <a:blip r:embed="rId5">
              <a:alphaModFix/>
            </a:blip>
            <a:stretch>
              <a:fillRect/>
            </a:stretch>
          </p:blipFill>
          <p:spPr>
            <a:xfrm>
              <a:off x="4190054" y="1000213"/>
              <a:ext cx="134816" cy="236672"/>
            </a:xfrm>
            <a:prstGeom prst="rect">
              <a:avLst/>
            </a:prstGeom>
            <a:noFill/>
            <a:ln>
              <a:noFill/>
            </a:ln>
          </p:spPr>
        </p:pic>
        <p:pic>
          <p:nvPicPr>
            <p:cNvPr id="2157" name="Shape 2157"/>
            <p:cNvPicPr preferRelativeResize="0"/>
            <p:nvPr/>
          </p:nvPicPr>
          <p:blipFill>
            <a:blip r:embed="rId6">
              <a:alphaModFix/>
            </a:blip>
            <a:stretch>
              <a:fillRect/>
            </a:stretch>
          </p:blipFill>
          <p:spPr>
            <a:xfrm>
              <a:off x="3802703" y="982224"/>
              <a:ext cx="203208" cy="272650"/>
            </a:xfrm>
            <a:prstGeom prst="rect">
              <a:avLst/>
            </a:prstGeom>
            <a:noFill/>
            <a:ln>
              <a:noFill/>
            </a:ln>
          </p:spPr>
        </p:pic>
        <p:pic>
          <p:nvPicPr>
            <p:cNvPr id="2158" name="Shape 2158"/>
            <p:cNvPicPr preferRelativeResize="0"/>
            <p:nvPr/>
          </p:nvPicPr>
          <p:blipFill>
            <a:blip r:embed="rId3">
              <a:alphaModFix/>
            </a:blip>
            <a:stretch>
              <a:fillRect/>
            </a:stretch>
          </p:blipFill>
          <p:spPr>
            <a:xfrm>
              <a:off x="6173870" y="1003648"/>
              <a:ext cx="313014" cy="229803"/>
            </a:xfrm>
            <a:prstGeom prst="rect">
              <a:avLst/>
            </a:prstGeom>
            <a:noFill/>
            <a:ln>
              <a:noFill/>
            </a:ln>
          </p:spPr>
        </p:pic>
        <p:pic>
          <p:nvPicPr>
            <p:cNvPr id="2159" name="Shape 2159"/>
            <p:cNvPicPr preferRelativeResize="0"/>
            <p:nvPr/>
          </p:nvPicPr>
          <p:blipFill>
            <a:blip r:embed="rId4">
              <a:alphaModFix/>
            </a:blip>
            <a:stretch>
              <a:fillRect/>
            </a:stretch>
          </p:blipFill>
          <p:spPr>
            <a:xfrm>
              <a:off x="6654219" y="1005502"/>
              <a:ext cx="298020" cy="226094"/>
            </a:xfrm>
            <a:prstGeom prst="rect">
              <a:avLst/>
            </a:prstGeom>
            <a:noFill/>
            <a:ln>
              <a:noFill/>
            </a:ln>
          </p:spPr>
        </p:pic>
        <p:pic>
          <p:nvPicPr>
            <p:cNvPr id="2160" name="Shape 2160"/>
            <p:cNvPicPr preferRelativeResize="0"/>
            <p:nvPr/>
          </p:nvPicPr>
          <p:blipFill>
            <a:blip r:embed="rId5">
              <a:alphaModFix/>
            </a:blip>
            <a:stretch>
              <a:fillRect/>
            </a:stretch>
          </p:blipFill>
          <p:spPr>
            <a:xfrm>
              <a:off x="5501177" y="1000213"/>
              <a:ext cx="134816" cy="236672"/>
            </a:xfrm>
            <a:prstGeom prst="rect">
              <a:avLst/>
            </a:prstGeom>
            <a:noFill/>
            <a:ln>
              <a:noFill/>
            </a:ln>
          </p:spPr>
        </p:pic>
        <p:pic>
          <p:nvPicPr>
            <p:cNvPr id="2161" name="Shape 2161"/>
            <p:cNvPicPr preferRelativeResize="0"/>
            <p:nvPr/>
          </p:nvPicPr>
          <p:blipFill>
            <a:blip r:embed="rId6">
              <a:alphaModFix/>
            </a:blip>
            <a:stretch>
              <a:fillRect/>
            </a:stretch>
          </p:blipFill>
          <p:spPr>
            <a:xfrm>
              <a:off x="5803328" y="982224"/>
              <a:ext cx="203208" cy="272650"/>
            </a:xfrm>
            <a:prstGeom prst="rect">
              <a:avLst/>
            </a:prstGeom>
            <a:noFill/>
            <a:ln>
              <a:noFill/>
            </a:ln>
          </p:spPr>
        </p:pic>
      </p:grpSp>
      <p:grpSp>
        <p:nvGrpSpPr>
          <p:cNvPr id="2162" name="Shape 2162"/>
          <p:cNvGrpSpPr/>
          <p:nvPr/>
        </p:nvGrpSpPr>
        <p:grpSpPr>
          <a:xfrm>
            <a:off x="6201912" y="1838875"/>
            <a:ext cx="719100" cy="1083694"/>
            <a:chOff x="6524617" y="1838800"/>
            <a:chExt cx="719100" cy="1075200"/>
          </a:xfrm>
        </p:grpSpPr>
        <p:sp>
          <p:nvSpPr>
            <p:cNvPr id="2163" name="Shape 2163"/>
            <p:cNvSpPr/>
            <p:nvPr/>
          </p:nvSpPr>
          <p:spPr>
            <a:xfrm>
              <a:off x="6557675" y="1838800"/>
              <a:ext cx="657600" cy="1075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2164" name="Shape 2164"/>
            <p:cNvSpPr txBox="1"/>
            <p:nvPr/>
          </p:nvSpPr>
          <p:spPr>
            <a:xfrm>
              <a:off x="6524617" y="1854245"/>
              <a:ext cx="719100" cy="5112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PERSISTENT</a:t>
              </a:r>
            </a:p>
            <a:p>
              <a:pPr marL="0" lvl="0" indent="0" algn="ctr" rtl="0">
                <a:spcBef>
                  <a:spcPts val="0"/>
                </a:spcBef>
                <a:buNone/>
              </a:pPr>
              <a:r>
                <a:rPr lang="en-US" sz="700" b="1" dirty="0">
                  <a:solidFill>
                    <a:srgbClr val="FFFFFF"/>
                  </a:solidFill>
                  <a:latin typeface="Proxima Nova"/>
                  <a:ea typeface="Proxima Nova"/>
                  <a:cs typeface="Proxima Nova"/>
                  <a:sym typeface="Proxima Nova"/>
                </a:rPr>
                <a:t>STORAGE</a:t>
              </a:r>
            </a:p>
          </p:txBody>
        </p:sp>
        <p:pic>
          <p:nvPicPr>
            <p:cNvPr id="2165" name="Shape 2165"/>
            <p:cNvPicPr preferRelativeResize="0"/>
            <p:nvPr/>
          </p:nvPicPr>
          <p:blipFill>
            <a:blip r:embed="rId7">
              <a:alphaModFix/>
            </a:blip>
            <a:stretch>
              <a:fillRect/>
            </a:stretch>
          </p:blipFill>
          <p:spPr>
            <a:xfrm>
              <a:off x="6731860" y="2329500"/>
              <a:ext cx="288900" cy="381378"/>
            </a:xfrm>
            <a:prstGeom prst="rect">
              <a:avLst/>
            </a:prstGeom>
            <a:noFill/>
            <a:ln>
              <a:noFill/>
            </a:ln>
          </p:spPr>
        </p:pic>
      </p:grpSp>
      <p:grpSp>
        <p:nvGrpSpPr>
          <p:cNvPr id="2166" name="Shape 2166"/>
          <p:cNvGrpSpPr/>
          <p:nvPr/>
        </p:nvGrpSpPr>
        <p:grpSpPr>
          <a:xfrm>
            <a:off x="6232713" y="2956375"/>
            <a:ext cx="657600" cy="1075200"/>
            <a:chOff x="6555425" y="2956375"/>
            <a:chExt cx="657600" cy="1075200"/>
          </a:xfrm>
        </p:grpSpPr>
        <p:sp>
          <p:nvSpPr>
            <p:cNvPr id="2167" name="Shape 2167"/>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2168" name="Shape 2168"/>
            <p:cNvPicPr preferRelativeResize="0"/>
            <p:nvPr/>
          </p:nvPicPr>
          <p:blipFill>
            <a:blip r:embed="rId8">
              <a:alphaModFix/>
            </a:blip>
            <a:stretch>
              <a:fillRect/>
            </a:stretch>
          </p:blipFill>
          <p:spPr>
            <a:xfrm>
              <a:off x="6704648" y="3365971"/>
              <a:ext cx="343325" cy="410380"/>
            </a:xfrm>
            <a:prstGeom prst="rect">
              <a:avLst/>
            </a:prstGeom>
            <a:noFill/>
            <a:ln>
              <a:noFill/>
            </a:ln>
          </p:spPr>
        </p:pic>
      </p:grpSp>
      <p:grpSp>
        <p:nvGrpSpPr>
          <p:cNvPr id="2169" name="Shape 2169"/>
          <p:cNvGrpSpPr/>
          <p:nvPr/>
        </p:nvGrpSpPr>
        <p:grpSpPr>
          <a:xfrm>
            <a:off x="3656190" y="1864953"/>
            <a:ext cx="788020" cy="1048694"/>
            <a:chOff x="3656190" y="1864953"/>
            <a:chExt cx="788020" cy="1048694"/>
          </a:xfrm>
        </p:grpSpPr>
        <p:grpSp>
          <p:nvGrpSpPr>
            <p:cNvPr id="2170" name="Shape 2170"/>
            <p:cNvGrpSpPr/>
            <p:nvPr/>
          </p:nvGrpSpPr>
          <p:grpSpPr>
            <a:xfrm>
              <a:off x="3656190" y="1864953"/>
              <a:ext cx="788020" cy="1048694"/>
              <a:chOff x="5592955" y="2047406"/>
              <a:chExt cx="788020" cy="1048694"/>
            </a:xfrm>
          </p:grpSpPr>
          <p:sp>
            <p:nvSpPr>
              <p:cNvPr id="2171" name="Shape 217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172" name="Shape 217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173" name="Shape 217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74" name="Shape 217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75" name="Shape 217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76" name="Shape 217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77" name="Shape 217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178" name="Shape 2178"/>
              <p:cNvGrpSpPr/>
              <p:nvPr/>
            </p:nvGrpSpPr>
            <p:grpSpPr>
              <a:xfrm>
                <a:off x="5592955" y="2047406"/>
                <a:ext cx="712986" cy="218400"/>
                <a:chOff x="4577530" y="2938752"/>
                <a:chExt cx="712986" cy="218400"/>
              </a:xfrm>
            </p:grpSpPr>
            <p:sp>
              <p:nvSpPr>
                <p:cNvPr id="2179" name="Shape 217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180" name="Shape 218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181" name="Shape 218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182" name="Shape 218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83" name="Shape 2183"/>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184" name="Shape 218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85" name="Shape 2185"/>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186" name="Shape 218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87" name="Shape 2187"/>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188" name="Shape 218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189" name="Shape 2189"/>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190" name="Shape 2190"/>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191" name="Shape 2191"/>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192" name="Shape 2192"/>
            <p:cNvPicPr preferRelativeResize="0"/>
            <p:nvPr/>
          </p:nvPicPr>
          <p:blipFill>
            <a:blip r:embed="rId10">
              <a:alphaModFix/>
            </a:blip>
            <a:stretch>
              <a:fillRect/>
            </a:stretch>
          </p:blipFill>
          <p:spPr>
            <a:xfrm>
              <a:off x="3816262" y="2221055"/>
              <a:ext cx="147500" cy="98225"/>
            </a:xfrm>
            <a:prstGeom prst="rect">
              <a:avLst/>
            </a:prstGeom>
            <a:noFill/>
            <a:ln>
              <a:noFill/>
            </a:ln>
          </p:spPr>
        </p:pic>
        <p:pic>
          <p:nvPicPr>
            <p:cNvPr id="2193" name="Shape 2193"/>
            <p:cNvPicPr preferRelativeResize="0"/>
            <p:nvPr/>
          </p:nvPicPr>
          <p:blipFill>
            <a:blip r:embed="rId11">
              <a:alphaModFix/>
            </a:blip>
            <a:stretch>
              <a:fillRect/>
            </a:stretch>
          </p:blipFill>
          <p:spPr>
            <a:xfrm>
              <a:off x="4172852" y="2547375"/>
              <a:ext cx="128250" cy="128250"/>
            </a:xfrm>
            <a:prstGeom prst="rect">
              <a:avLst/>
            </a:prstGeom>
            <a:noFill/>
            <a:ln>
              <a:noFill/>
            </a:ln>
          </p:spPr>
        </p:pic>
      </p:grpSp>
      <p:grpSp>
        <p:nvGrpSpPr>
          <p:cNvPr id="2194" name="Shape 2194"/>
          <p:cNvGrpSpPr/>
          <p:nvPr/>
        </p:nvGrpSpPr>
        <p:grpSpPr>
          <a:xfrm>
            <a:off x="4494390" y="2926337"/>
            <a:ext cx="788020" cy="1048694"/>
            <a:chOff x="4494390" y="2926337"/>
            <a:chExt cx="788020" cy="1048694"/>
          </a:xfrm>
        </p:grpSpPr>
        <p:grpSp>
          <p:nvGrpSpPr>
            <p:cNvPr id="2195" name="Shape 2195"/>
            <p:cNvGrpSpPr/>
            <p:nvPr/>
          </p:nvGrpSpPr>
          <p:grpSpPr>
            <a:xfrm>
              <a:off x="4494390" y="2926337"/>
              <a:ext cx="788020" cy="1048694"/>
              <a:chOff x="5592955" y="2047406"/>
              <a:chExt cx="788020" cy="1048694"/>
            </a:xfrm>
          </p:grpSpPr>
          <p:sp>
            <p:nvSpPr>
              <p:cNvPr id="2196" name="Shape 219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197" name="Shape 219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198" name="Shape 219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199" name="Shape 219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00" name="Shape 220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01" name="Shape 220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02" name="Shape 220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203" name="Shape 2203"/>
              <p:cNvGrpSpPr/>
              <p:nvPr/>
            </p:nvGrpSpPr>
            <p:grpSpPr>
              <a:xfrm>
                <a:off x="5592955" y="2047406"/>
                <a:ext cx="712986" cy="218400"/>
                <a:chOff x="4577530" y="2938752"/>
                <a:chExt cx="712986" cy="218400"/>
              </a:xfrm>
            </p:grpSpPr>
            <p:sp>
              <p:nvSpPr>
                <p:cNvPr id="2204" name="Shape 220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05" name="Shape 220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06" name="Shape 220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207" name="Shape 220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08" name="Shape 2208"/>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09" name="Shape 220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10" name="Shape 2210"/>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211" name="Shape 221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12" name="Shape 2212"/>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13" name="Shape 221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14" name="Shape 2214"/>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15" name="Shape 2215"/>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216" name="Shape 2216"/>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217" name="Shape 2217"/>
            <p:cNvPicPr preferRelativeResize="0"/>
            <p:nvPr/>
          </p:nvPicPr>
          <p:blipFill>
            <a:blip r:embed="rId10">
              <a:alphaModFix/>
            </a:blip>
            <a:stretch>
              <a:fillRect/>
            </a:stretch>
          </p:blipFill>
          <p:spPr>
            <a:xfrm>
              <a:off x="4647732" y="3621745"/>
              <a:ext cx="147500" cy="98225"/>
            </a:xfrm>
            <a:prstGeom prst="rect">
              <a:avLst/>
            </a:prstGeom>
            <a:noFill/>
            <a:ln>
              <a:noFill/>
            </a:ln>
          </p:spPr>
        </p:pic>
        <p:pic>
          <p:nvPicPr>
            <p:cNvPr id="2218" name="Shape 2218"/>
            <p:cNvPicPr preferRelativeResize="0"/>
            <p:nvPr/>
          </p:nvPicPr>
          <p:blipFill>
            <a:blip r:embed="rId11">
              <a:alphaModFix/>
            </a:blip>
            <a:stretch>
              <a:fillRect/>
            </a:stretch>
          </p:blipFill>
          <p:spPr>
            <a:xfrm>
              <a:off x="5008883" y="3608641"/>
              <a:ext cx="128250" cy="128250"/>
            </a:xfrm>
            <a:prstGeom prst="rect">
              <a:avLst/>
            </a:prstGeom>
            <a:noFill/>
            <a:ln>
              <a:noFill/>
            </a:ln>
          </p:spPr>
        </p:pic>
      </p:grpSp>
      <p:grpSp>
        <p:nvGrpSpPr>
          <p:cNvPr id="2219" name="Shape 2219"/>
          <p:cNvGrpSpPr/>
          <p:nvPr/>
        </p:nvGrpSpPr>
        <p:grpSpPr>
          <a:xfrm>
            <a:off x="5332590" y="1864953"/>
            <a:ext cx="788020" cy="1048694"/>
            <a:chOff x="5332590" y="1864953"/>
            <a:chExt cx="788020" cy="1048694"/>
          </a:xfrm>
        </p:grpSpPr>
        <p:grpSp>
          <p:nvGrpSpPr>
            <p:cNvPr id="2220" name="Shape 2220"/>
            <p:cNvGrpSpPr/>
            <p:nvPr/>
          </p:nvGrpSpPr>
          <p:grpSpPr>
            <a:xfrm>
              <a:off x="5332590" y="1864953"/>
              <a:ext cx="788020" cy="1048694"/>
              <a:chOff x="5592955" y="2047406"/>
              <a:chExt cx="788020" cy="1048694"/>
            </a:xfrm>
          </p:grpSpPr>
          <p:sp>
            <p:nvSpPr>
              <p:cNvPr id="2221" name="Shape 222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222" name="Shape 222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223" name="Shape 222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24" name="Shape 222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25" name="Shape 222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26" name="Shape 222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27" name="Shape 222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228" name="Shape 2228"/>
              <p:cNvGrpSpPr/>
              <p:nvPr/>
            </p:nvGrpSpPr>
            <p:grpSpPr>
              <a:xfrm>
                <a:off x="5592955" y="2047406"/>
                <a:ext cx="712986" cy="218400"/>
                <a:chOff x="4577530" y="2938752"/>
                <a:chExt cx="712986" cy="218400"/>
              </a:xfrm>
            </p:grpSpPr>
            <p:sp>
              <p:nvSpPr>
                <p:cNvPr id="2229" name="Shape 222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30" name="Shape 223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31" name="Shape 223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232" name="Shape 223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33" name="Shape 2233"/>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34" name="Shape 223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2235" name="Shape 2235"/>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236" name="Shape 223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37" name="Shape 2237"/>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38" name="Shape 223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39" name="Shape 2239"/>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40" name="Shape 2240"/>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241" name="Shape 2241"/>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242" name="Shape 2242"/>
            <p:cNvPicPr preferRelativeResize="0"/>
            <p:nvPr/>
          </p:nvPicPr>
          <p:blipFill>
            <a:blip r:embed="rId12">
              <a:alphaModFix/>
            </a:blip>
            <a:stretch>
              <a:fillRect/>
            </a:stretch>
          </p:blipFill>
          <p:spPr>
            <a:xfrm>
              <a:off x="5520286" y="2223902"/>
              <a:ext cx="89205" cy="98225"/>
            </a:xfrm>
            <a:prstGeom prst="rect">
              <a:avLst/>
            </a:prstGeom>
            <a:noFill/>
            <a:ln>
              <a:noFill/>
            </a:ln>
          </p:spPr>
        </p:pic>
        <p:pic>
          <p:nvPicPr>
            <p:cNvPr id="2243" name="Shape 2243"/>
            <p:cNvPicPr preferRelativeResize="0"/>
            <p:nvPr/>
          </p:nvPicPr>
          <p:blipFill>
            <a:blip r:embed="rId13">
              <a:alphaModFix/>
            </a:blip>
            <a:stretch>
              <a:fillRect/>
            </a:stretch>
          </p:blipFill>
          <p:spPr>
            <a:xfrm>
              <a:off x="5830428" y="2570588"/>
              <a:ext cx="158026" cy="81825"/>
            </a:xfrm>
            <a:prstGeom prst="rect">
              <a:avLst/>
            </a:prstGeom>
            <a:noFill/>
            <a:ln>
              <a:noFill/>
            </a:ln>
          </p:spPr>
        </p:pic>
      </p:grpSp>
      <p:grpSp>
        <p:nvGrpSpPr>
          <p:cNvPr id="2244" name="Shape 2244"/>
          <p:cNvGrpSpPr/>
          <p:nvPr/>
        </p:nvGrpSpPr>
        <p:grpSpPr>
          <a:xfrm>
            <a:off x="5332590" y="2926337"/>
            <a:ext cx="788020" cy="1048694"/>
            <a:chOff x="5332590" y="2926337"/>
            <a:chExt cx="788020" cy="1048694"/>
          </a:xfrm>
        </p:grpSpPr>
        <p:grpSp>
          <p:nvGrpSpPr>
            <p:cNvPr id="2245" name="Shape 2245"/>
            <p:cNvGrpSpPr/>
            <p:nvPr/>
          </p:nvGrpSpPr>
          <p:grpSpPr>
            <a:xfrm>
              <a:off x="5332590" y="2926337"/>
              <a:ext cx="788020" cy="1048694"/>
              <a:chOff x="5592955" y="2047406"/>
              <a:chExt cx="788020" cy="1048694"/>
            </a:xfrm>
          </p:grpSpPr>
          <p:sp>
            <p:nvSpPr>
              <p:cNvPr id="2246" name="Shape 224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247" name="Shape 224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248" name="Shape 224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49" name="Shape 224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50" name="Shape 225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51" name="Shape 225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52" name="Shape 225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253" name="Shape 2253"/>
              <p:cNvGrpSpPr/>
              <p:nvPr/>
            </p:nvGrpSpPr>
            <p:grpSpPr>
              <a:xfrm>
                <a:off x="5592955" y="2047406"/>
                <a:ext cx="712986" cy="218400"/>
                <a:chOff x="4577530" y="2938752"/>
                <a:chExt cx="712986" cy="218400"/>
              </a:xfrm>
            </p:grpSpPr>
            <p:sp>
              <p:nvSpPr>
                <p:cNvPr id="2254" name="Shape 225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55" name="Shape 225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56" name="Shape 225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257" name="Shape 225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58" name="Shape 2258"/>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59" name="Shape 225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60" name="Shape 2260"/>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261" name="Shape 226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62" name="Shape 2262"/>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63" name="Shape 226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64" name="Shape 2264"/>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65" name="Shape 2265"/>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266" name="Shape 2266"/>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267" name="Shape 2267"/>
            <p:cNvPicPr preferRelativeResize="0"/>
            <p:nvPr/>
          </p:nvPicPr>
          <p:blipFill>
            <a:blip r:embed="rId12">
              <a:alphaModFix/>
            </a:blip>
            <a:stretch>
              <a:fillRect/>
            </a:stretch>
          </p:blipFill>
          <p:spPr>
            <a:xfrm>
              <a:off x="5520286" y="3624591"/>
              <a:ext cx="89205" cy="98225"/>
            </a:xfrm>
            <a:prstGeom prst="rect">
              <a:avLst/>
            </a:prstGeom>
            <a:noFill/>
            <a:ln>
              <a:noFill/>
            </a:ln>
          </p:spPr>
        </p:pic>
        <p:pic>
          <p:nvPicPr>
            <p:cNvPr id="2268" name="Shape 2268"/>
            <p:cNvPicPr preferRelativeResize="0"/>
            <p:nvPr/>
          </p:nvPicPr>
          <p:blipFill>
            <a:blip r:embed="rId13">
              <a:alphaModFix/>
            </a:blip>
            <a:stretch>
              <a:fillRect/>
            </a:stretch>
          </p:blipFill>
          <p:spPr>
            <a:xfrm>
              <a:off x="5830428" y="3623927"/>
              <a:ext cx="158026" cy="81825"/>
            </a:xfrm>
            <a:prstGeom prst="rect">
              <a:avLst/>
            </a:prstGeom>
            <a:noFill/>
            <a:ln>
              <a:noFill/>
            </a:ln>
          </p:spPr>
        </p:pic>
      </p:grpSp>
      <p:grpSp>
        <p:nvGrpSpPr>
          <p:cNvPr id="2269" name="Shape 2269"/>
          <p:cNvGrpSpPr/>
          <p:nvPr/>
        </p:nvGrpSpPr>
        <p:grpSpPr>
          <a:xfrm>
            <a:off x="4494390" y="1864953"/>
            <a:ext cx="788020" cy="1048694"/>
            <a:chOff x="4494390" y="1864953"/>
            <a:chExt cx="788020" cy="1048694"/>
          </a:xfrm>
        </p:grpSpPr>
        <p:grpSp>
          <p:nvGrpSpPr>
            <p:cNvPr id="2270" name="Shape 2270"/>
            <p:cNvGrpSpPr/>
            <p:nvPr/>
          </p:nvGrpSpPr>
          <p:grpSpPr>
            <a:xfrm>
              <a:off x="4494390" y="1864953"/>
              <a:ext cx="788020" cy="1048694"/>
              <a:chOff x="5592955" y="2047406"/>
              <a:chExt cx="788020" cy="1048694"/>
            </a:xfrm>
          </p:grpSpPr>
          <p:sp>
            <p:nvSpPr>
              <p:cNvPr id="2271" name="Shape 227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272" name="Shape 227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273" name="Shape 227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74" name="Shape 227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75" name="Shape 227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76" name="Shape 227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77" name="Shape 227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278" name="Shape 2278"/>
              <p:cNvGrpSpPr/>
              <p:nvPr/>
            </p:nvGrpSpPr>
            <p:grpSpPr>
              <a:xfrm>
                <a:off x="5592955" y="2047406"/>
                <a:ext cx="712986" cy="218400"/>
                <a:chOff x="4577530" y="2938752"/>
                <a:chExt cx="712986" cy="218400"/>
              </a:xfrm>
            </p:grpSpPr>
            <p:sp>
              <p:nvSpPr>
                <p:cNvPr id="2279" name="Shape 227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80" name="Shape 228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281" name="Shape 228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282" name="Shape 228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83" name="Shape 2283"/>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84" name="Shape 228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85" name="Shape 2285"/>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286" name="Shape 228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87" name="Shape 2287"/>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88" name="Shape 228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289" name="Shape 2289"/>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90" name="Shape 2290"/>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291" name="Shape 2291"/>
            <p:cNvPicPr preferRelativeResize="0"/>
            <p:nvPr/>
          </p:nvPicPr>
          <p:blipFill>
            <a:blip r:embed="rId10">
              <a:alphaModFix/>
            </a:blip>
            <a:stretch>
              <a:fillRect/>
            </a:stretch>
          </p:blipFill>
          <p:spPr>
            <a:xfrm>
              <a:off x="4654462" y="2221055"/>
              <a:ext cx="147500" cy="98225"/>
            </a:xfrm>
            <a:prstGeom prst="rect">
              <a:avLst/>
            </a:prstGeom>
            <a:noFill/>
            <a:ln>
              <a:noFill/>
            </a:ln>
          </p:spPr>
        </p:pic>
        <p:pic>
          <p:nvPicPr>
            <p:cNvPr id="2292" name="Shape 2292"/>
            <p:cNvPicPr preferRelativeResize="0"/>
            <p:nvPr/>
          </p:nvPicPr>
          <p:blipFill>
            <a:blip r:embed="rId11">
              <a:alphaModFix/>
            </a:blip>
            <a:stretch>
              <a:fillRect/>
            </a:stretch>
          </p:blipFill>
          <p:spPr>
            <a:xfrm>
              <a:off x="4656973" y="2547375"/>
              <a:ext cx="128250" cy="128250"/>
            </a:xfrm>
            <a:prstGeom prst="rect">
              <a:avLst/>
            </a:prstGeom>
            <a:noFill/>
            <a:ln>
              <a:noFill/>
            </a:ln>
          </p:spPr>
        </p:pic>
        <p:pic>
          <p:nvPicPr>
            <p:cNvPr id="2293" name="Shape 2293"/>
            <p:cNvPicPr preferRelativeResize="0"/>
            <p:nvPr/>
          </p:nvPicPr>
          <p:blipFill>
            <a:blip r:embed="rId14">
              <a:alphaModFix/>
            </a:blip>
            <a:stretch>
              <a:fillRect/>
            </a:stretch>
          </p:blipFill>
          <p:spPr>
            <a:xfrm>
              <a:off x="5027731" y="2230103"/>
              <a:ext cx="92550" cy="92550"/>
            </a:xfrm>
            <a:prstGeom prst="rect">
              <a:avLst/>
            </a:prstGeom>
            <a:noFill/>
            <a:ln>
              <a:noFill/>
            </a:ln>
          </p:spPr>
        </p:pic>
      </p:grpSp>
      <p:grpSp>
        <p:nvGrpSpPr>
          <p:cNvPr id="2294" name="Shape 2294"/>
          <p:cNvGrpSpPr/>
          <p:nvPr/>
        </p:nvGrpSpPr>
        <p:grpSpPr>
          <a:xfrm>
            <a:off x="3656190" y="2926337"/>
            <a:ext cx="788020" cy="1048694"/>
            <a:chOff x="3656190" y="2926337"/>
            <a:chExt cx="788020" cy="1048694"/>
          </a:xfrm>
        </p:grpSpPr>
        <p:grpSp>
          <p:nvGrpSpPr>
            <p:cNvPr id="2295" name="Shape 2295"/>
            <p:cNvGrpSpPr/>
            <p:nvPr/>
          </p:nvGrpSpPr>
          <p:grpSpPr>
            <a:xfrm>
              <a:off x="3656190" y="2926337"/>
              <a:ext cx="788020" cy="1048694"/>
              <a:chOff x="5592955" y="2047406"/>
              <a:chExt cx="788020" cy="1048694"/>
            </a:xfrm>
          </p:grpSpPr>
          <p:sp>
            <p:nvSpPr>
              <p:cNvPr id="2296" name="Shape 229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297" name="Shape 229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298" name="Shape 229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299" name="Shape 229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00" name="Shape 230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01" name="Shape 230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02" name="Shape 230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303" name="Shape 2303"/>
              <p:cNvGrpSpPr/>
              <p:nvPr/>
            </p:nvGrpSpPr>
            <p:grpSpPr>
              <a:xfrm>
                <a:off x="5592955" y="2047406"/>
                <a:ext cx="712986" cy="218400"/>
                <a:chOff x="4577530" y="2938752"/>
                <a:chExt cx="712986" cy="218400"/>
              </a:xfrm>
            </p:grpSpPr>
            <p:sp>
              <p:nvSpPr>
                <p:cNvPr id="2304" name="Shape 230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305" name="Shape 230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306" name="Shape 230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307" name="Shape 230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08" name="Shape 2308"/>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309" name="Shape 230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10" name="Shape 2310"/>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311" name="Shape 231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12" name="Shape 2312"/>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313" name="Shape 231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14" name="Shape 2314"/>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315" name="Shape 2315"/>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316" name="Shape 2316"/>
            <p:cNvPicPr preferRelativeResize="0"/>
            <p:nvPr/>
          </p:nvPicPr>
          <p:blipFill>
            <a:blip r:embed="rId10">
              <a:alphaModFix/>
            </a:blip>
            <a:stretch>
              <a:fillRect/>
            </a:stretch>
          </p:blipFill>
          <p:spPr>
            <a:xfrm>
              <a:off x="4161443" y="3621745"/>
              <a:ext cx="147500" cy="98225"/>
            </a:xfrm>
            <a:prstGeom prst="rect">
              <a:avLst/>
            </a:prstGeom>
            <a:noFill/>
            <a:ln>
              <a:noFill/>
            </a:ln>
          </p:spPr>
        </p:pic>
        <p:pic>
          <p:nvPicPr>
            <p:cNvPr id="2317" name="Shape 2317"/>
            <p:cNvPicPr preferRelativeResize="0"/>
            <p:nvPr/>
          </p:nvPicPr>
          <p:blipFill>
            <a:blip r:embed="rId11">
              <a:alphaModFix/>
            </a:blip>
            <a:stretch>
              <a:fillRect/>
            </a:stretch>
          </p:blipFill>
          <p:spPr>
            <a:xfrm>
              <a:off x="3822138" y="3273555"/>
              <a:ext cx="128250" cy="128250"/>
            </a:xfrm>
            <a:prstGeom prst="rect">
              <a:avLst/>
            </a:prstGeom>
            <a:noFill/>
            <a:ln>
              <a:noFill/>
            </a:ln>
          </p:spPr>
        </p:pic>
        <p:pic>
          <p:nvPicPr>
            <p:cNvPr id="2318" name="Shape 2318"/>
            <p:cNvPicPr preferRelativeResize="0"/>
            <p:nvPr/>
          </p:nvPicPr>
          <p:blipFill>
            <a:blip r:embed="rId14">
              <a:alphaModFix/>
            </a:blip>
            <a:stretch>
              <a:fillRect/>
            </a:stretch>
          </p:blipFill>
          <p:spPr>
            <a:xfrm>
              <a:off x="4182837" y="3291403"/>
              <a:ext cx="92550" cy="92550"/>
            </a:xfrm>
            <a:prstGeom prst="rect">
              <a:avLst/>
            </a:prstGeom>
            <a:noFill/>
            <a:ln>
              <a:noFill/>
            </a:ln>
          </p:spPr>
        </p:pic>
      </p:grpSp>
      <p:grpSp>
        <p:nvGrpSpPr>
          <p:cNvPr id="2319" name="Shape 2319"/>
          <p:cNvGrpSpPr/>
          <p:nvPr/>
        </p:nvGrpSpPr>
        <p:grpSpPr>
          <a:xfrm>
            <a:off x="2284400" y="1913225"/>
            <a:ext cx="1326900" cy="2061900"/>
            <a:chOff x="2607113" y="1913225"/>
            <a:chExt cx="1326900" cy="2061900"/>
          </a:xfrm>
        </p:grpSpPr>
        <p:sp>
          <p:nvSpPr>
            <p:cNvPr id="2320" name="Shape 2320"/>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2321" name="Shape 2321"/>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2322" name="Shape 2322"/>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2323" name="Shape 2323"/>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2324" name="Shape 2324"/>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sp>
          <p:nvSpPr>
            <p:cNvPr id="2325" name="Shape 2325"/>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HEALTH/SCALING</a:t>
              </a:r>
            </a:p>
          </p:txBody>
        </p:sp>
      </p:grpSp>
      <p:grpSp>
        <p:nvGrpSpPr>
          <p:cNvPr id="2326" name="Shape 2326"/>
          <p:cNvGrpSpPr/>
          <p:nvPr/>
        </p:nvGrpSpPr>
        <p:grpSpPr>
          <a:xfrm>
            <a:off x="2222988" y="4065375"/>
            <a:ext cx="4668000" cy="509100"/>
            <a:chOff x="2545700" y="4065375"/>
            <a:chExt cx="4668000" cy="509100"/>
          </a:xfrm>
        </p:grpSpPr>
        <p:sp>
          <p:nvSpPr>
            <p:cNvPr id="2327" name="Shape 2327"/>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2328" name="Shape 2328"/>
            <p:cNvPicPr preferRelativeResize="0"/>
            <p:nvPr/>
          </p:nvPicPr>
          <p:blipFill>
            <a:blip r:embed="rId15">
              <a:alphaModFix/>
            </a:blip>
            <a:stretch>
              <a:fillRect/>
            </a:stretch>
          </p:blipFill>
          <p:spPr>
            <a:xfrm>
              <a:off x="3438750" y="4201990"/>
              <a:ext cx="278300" cy="111096"/>
            </a:xfrm>
            <a:prstGeom prst="rect">
              <a:avLst/>
            </a:prstGeom>
            <a:noFill/>
            <a:ln>
              <a:noFill/>
            </a:ln>
          </p:spPr>
        </p:pic>
        <p:pic>
          <p:nvPicPr>
            <p:cNvPr id="2329" name="Shape 2329"/>
            <p:cNvPicPr preferRelativeResize="0"/>
            <p:nvPr/>
          </p:nvPicPr>
          <p:blipFill>
            <a:blip r:embed="rId16">
              <a:alphaModFix/>
            </a:blip>
            <a:stretch>
              <a:fillRect/>
            </a:stretch>
          </p:blipFill>
          <p:spPr>
            <a:xfrm>
              <a:off x="4720805" y="4153188"/>
              <a:ext cx="301271" cy="208700"/>
            </a:xfrm>
            <a:prstGeom prst="rect">
              <a:avLst/>
            </a:prstGeom>
            <a:noFill/>
            <a:ln>
              <a:noFill/>
            </a:ln>
          </p:spPr>
        </p:pic>
        <p:pic>
          <p:nvPicPr>
            <p:cNvPr id="2330" name="Shape 2330"/>
            <p:cNvPicPr preferRelativeResize="0"/>
            <p:nvPr/>
          </p:nvPicPr>
          <p:blipFill>
            <a:blip r:embed="rId17">
              <a:alphaModFix/>
            </a:blip>
            <a:stretch>
              <a:fillRect/>
            </a:stretch>
          </p:blipFill>
          <p:spPr>
            <a:xfrm>
              <a:off x="5364605" y="4153188"/>
              <a:ext cx="301271" cy="208700"/>
            </a:xfrm>
            <a:prstGeom prst="rect">
              <a:avLst/>
            </a:prstGeom>
            <a:noFill/>
            <a:ln>
              <a:noFill/>
            </a:ln>
          </p:spPr>
        </p:pic>
        <p:pic>
          <p:nvPicPr>
            <p:cNvPr id="2331" name="Shape 2331"/>
            <p:cNvPicPr preferRelativeResize="0"/>
            <p:nvPr/>
          </p:nvPicPr>
          <p:blipFill>
            <a:blip r:embed="rId18">
              <a:alphaModFix/>
            </a:blip>
            <a:stretch>
              <a:fillRect/>
            </a:stretch>
          </p:blipFill>
          <p:spPr>
            <a:xfrm>
              <a:off x="6008404" y="4153188"/>
              <a:ext cx="301271" cy="208700"/>
            </a:xfrm>
            <a:prstGeom prst="rect">
              <a:avLst/>
            </a:prstGeom>
            <a:noFill/>
            <a:ln>
              <a:noFill/>
            </a:ln>
          </p:spPr>
        </p:pic>
        <p:pic>
          <p:nvPicPr>
            <p:cNvPr id="2332" name="Shape 2332"/>
            <p:cNvPicPr preferRelativeResize="0"/>
            <p:nvPr/>
          </p:nvPicPr>
          <p:blipFill>
            <a:blip r:embed="rId19">
              <a:alphaModFix/>
            </a:blip>
            <a:stretch>
              <a:fillRect/>
            </a:stretch>
          </p:blipFill>
          <p:spPr>
            <a:xfrm>
              <a:off x="4059578" y="4181790"/>
              <a:ext cx="318698" cy="151495"/>
            </a:xfrm>
            <a:prstGeom prst="rect">
              <a:avLst/>
            </a:prstGeom>
            <a:noFill/>
            <a:ln>
              <a:noFill/>
            </a:ln>
          </p:spPr>
        </p:pic>
        <p:sp>
          <p:nvSpPr>
            <p:cNvPr id="2333" name="Shape 2333"/>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2334" name="Shape 2334"/>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2335" name="Shape 2335"/>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2336" name="Shape 2336"/>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2337" name="Shape 2337"/>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2338" name="Shape 2338"/>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339" name="Shape 2339"/>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340" name="Shape 2340"/>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341" name="Shape 2341"/>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sp>
        <p:nvSpPr>
          <p:cNvPr id="2346" name="Shape 234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77</a:t>
            </a:fld>
            <a:endParaRPr lang="en-US" dirty="0"/>
          </a:p>
        </p:txBody>
      </p:sp>
      <p:sp>
        <p:nvSpPr>
          <p:cNvPr id="2347" name="Shape 2347"/>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buNone/>
            </a:pPr>
            <a:r>
              <a:rPr lang="en-US" dirty="0"/>
              <a:t>ACCESS VIA WEB, CLI, IDE AND API</a:t>
            </a:r>
          </a:p>
        </p:txBody>
      </p:sp>
      <p:pic>
        <p:nvPicPr>
          <p:cNvPr id="2348" name="Shape 2348"/>
          <p:cNvPicPr preferRelativeResize="0"/>
          <p:nvPr/>
        </p:nvPicPr>
        <p:blipFill>
          <a:blip r:embed="rId3">
            <a:alphaModFix/>
          </a:blip>
          <a:stretch>
            <a:fillRect/>
          </a:stretch>
        </p:blipFill>
        <p:spPr>
          <a:xfrm>
            <a:off x="297259" y="3058915"/>
            <a:ext cx="594465" cy="699123"/>
          </a:xfrm>
          <a:prstGeom prst="rect">
            <a:avLst/>
          </a:prstGeom>
          <a:noFill/>
          <a:ln>
            <a:noFill/>
          </a:ln>
        </p:spPr>
      </p:pic>
      <p:sp>
        <p:nvSpPr>
          <p:cNvPr id="2349" name="Shape 2349"/>
          <p:cNvSpPr/>
          <p:nvPr/>
        </p:nvSpPr>
        <p:spPr>
          <a:xfrm>
            <a:off x="1145684" y="3226724"/>
            <a:ext cx="852000" cy="363600"/>
          </a:xfrm>
          <a:prstGeom prst="roundRect">
            <a:avLst>
              <a:gd name="adj" fmla="val 16667"/>
            </a:avLst>
          </a:prstGeom>
          <a:noFill/>
          <a:ln w="9525" cap="flat" cmpd="sng">
            <a:solidFill>
              <a:srgbClr val="666666"/>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US" sz="600" b="1" dirty="0">
                <a:solidFill>
                  <a:srgbClr val="666666"/>
                </a:solidFill>
                <a:latin typeface="Proxima Nova"/>
                <a:ea typeface="Proxima Nova"/>
                <a:cs typeface="Proxima Nova"/>
                <a:sym typeface="Proxima Nova"/>
              </a:rPr>
              <a:t>EXISTING AUTOMATION TOOLSETS</a:t>
            </a:r>
          </a:p>
        </p:txBody>
      </p:sp>
      <p:cxnSp>
        <p:nvCxnSpPr>
          <p:cNvPr id="2350" name="Shape 2350"/>
          <p:cNvCxnSpPr>
            <a:stCxn id="2348" idx="3"/>
            <a:endCxn id="2349" idx="1"/>
          </p:cNvCxnSpPr>
          <p:nvPr/>
        </p:nvCxnSpPr>
        <p:spPr>
          <a:xfrm>
            <a:off x="891724" y="3408476"/>
            <a:ext cx="254100" cy="0"/>
          </a:xfrm>
          <a:prstGeom prst="straightConnector1">
            <a:avLst/>
          </a:prstGeom>
          <a:noFill/>
          <a:ln w="9525" cap="flat" cmpd="sng">
            <a:solidFill>
              <a:srgbClr val="666666"/>
            </a:solidFill>
            <a:prstDash val="solid"/>
            <a:round/>
            <a:headEnd type="oval" w="lg" len="lg"/>
            <a:tailEnd type="none" w="lg" len="lg"/>
          </a:ln>
        </p:spPr>
      </p:cxnSp>
      <p:cxnSp>
        <p:nvCxnSpPr>
          <p:cNvPr id="2351" name="Shape 2351"/>
          <p:cNvCxnSpPr/>
          <p:nvPr/>
        </p:nvCxnSpPr>
        <p:spPr>
          <a:xfrm>
            <a:off x="1996454" y="3408439"/>
            <a:ext cx="229200" cy="0"/>
          </a:xfrm>
          <a:prstGeom prst="straightConnector1">
            <a:avLst/>
          </a:prstGeom>
          <a:noFill/>
          <a:ln w="9525" cap="flat" cmpd="sng">
            <a:solidFill>
              <a:srgbClr val="666666"/>
            </a:solidFill>
            <a:prstDash val="solid"/>
            <a:round/>
            <a:headEnd type="none" w="lg" len="lg"/>
            <a:tailEnd type="none" w="lg" len="lg"/>
          </a:ln>
        </p:spPr>
      </p:cxnSp>
      <p:pic>
        <p:nvPicPr>
          <p:cNvPr id="2352" name="Shape 2352"/>
          <p:cNvPicPr preferRelativeResize="0"/>
          <p:nvPr/>
        </p:nvPicPr>
        <p:blipFill>
          <a:blip r:embed="rId4">
            <a:alphaModFix/>
          </a:blip>
          <a:stretch>
            <a:fillRect/>
          </a:stretch>
        </p:blipFill>
        <p:spPr>
          <a:xfrm>
            <a:off x="332306" y="2083851"/>
            <a:ext cx="524371" cy="719992"/>
          </a:xfrm>
          <a:prstGeom prst="rect">
            <a:avLst/>
          </a:prstGeom>
          <a:noFill/>
          <a:ln>
            <a:noFill/>
          </a:ln>
        </p:spPr>
      </p:pic>
      <p:sp>
        <p:nvSpPr>
          <p:cNvPr id="2353" name="Shape 2353"/>
          <p:cNvSpPr/>
          <p:nvPr/>
        </p:nvSpPr>
        <p:spPr>
          <a:xfrm>
            <a:off x="1145686" y="2021374"/>
            <a:ext cx="852000" cy="320100"/>
          </a:xfrm>
          <a:prstGeom prst="roundRect">
            <a:avLst>
              <a:gd name="adj" fmla="val 16667"/>
            </a:avLst>
          </a:prstGeom>
          <a:noFill/>
          <a:ln w="9525" cap="flat" cmpd="sng">
            <a:solidFill>
              <a:srgbClr val="666666"/>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US" sz="600" b="1" dirty="0">
                <a:solidFill>
                  <a:srgbClr val="666666"/>
                </a:solidFill>
                <a:latin typeface="Proxima Nova"/>
                <a:ea typeface="Proxima Nova"/>
                <a:cs typeface="Proxima Nova"/>
                <a:sym typeface="Proxima Nova"/>
              </a:rPr>
              <a:t>SCM</a:t>
            </a:r>
          </a:p>
          <a:p>
            <a:pPr marL="0" lvl="0" indent="0" algn="ctr" rtl="0">
              <a:spcBef>
                <a:spcPts val="0"/>
              </a:spcBef>
              <a:buNone/>
            </a:pPr>
            <a:r>
              <a:rPr lang="en-US" sz="600" b="1" dirty="0">
                <a:solidFill>
                  <a:srgbClr val="666666"/>
                </a:solidFill>
                <a:latin typeface="Proxima Nova"/>
                <a:ea typeface="Proxima Nova"/>
                <a:cs typeface="Proxima Nova"/>
                <a:sym typeface="Proxima Nova"/>
              </a:rPr>
              <a:t>(GIT)</a:t>
            </a:r>
          </a:p>
        </p:txBody>
      </p:sp>
      <p:sp>
        <p:nvSpPr>
          <p:cNvPr id="2354" name="Shape 2354"/>
          <p:cNvSpPr/>
          <p:nvPr/>
        </p:nvSpPr>
        <p:spPr>
          <a:xfrm>
            <a:off x="1145686" y="2550847"/>
            <a:ext cx="852000" cy="320100"/>
          </a:xfrm>
          <a:prstGeom prst="roundRect">
            <a:avLst>
              <a:gd name="adj" fmla="val 16667"/>
            </a:avLst>
          </a:prstGeom>
          <a:noFill/>
          <a:ln w="9525" cap="flat" cmpd="sng">
            <a:solidFill>
              <a:srgbClr val="666666"/>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US" sz="600" b="1" dirty="0">
                <a:solidFill>
                  <a:srgbClr val="666666"/>
                </a:solidFill>
                <a:latin typeface="Proxima Nova"/>
                <a:ea typeface="Proxima Nova"/>
                <a:cs typeface="Proxima Nova"/>
                <a:sym typeface="Proxima Nova"/>
              </a:rPr>
              <a:t>CI/CD</a:t>
            </a:r>
          </a:p>
        </p:txBody>
      </p:sp>
      <p:cxnSp>
        <p:nvCxnSpPr>
          <p:cNvPr id="2355" name="Shape 2355"/>
          <p:cNvCxnSpPr>
            <a:stCxn id="2353" idx="2"/>
            <a:endCxn id="2354" idx="0"/>
          </p:cNvCxnSpPr>
          <p:nvPr/>
        </p:nvCxnSpPr>
        <p:spPr>
          <a:xfrm>
            <a:off x="1571686" y="2341474"/>
            <a:ext cx="0" cy="209400"/>
          </a:xfrm>
          <a:prstGeom prst="straightConnector1">
            <a:avLst/>
          </a:prstGeom>
          <a:noFill/>
          <a:ln w="9525" cap="flat" cmpd="sng">
            <a:solidFill>
              <a:srgbClr val="666666"/>
            </a:solidFill>
            <a:prstDash val="solid"/>
            <a:round/>
            <a:headEnd type="none" w="lg" len="lg"/>
            <a:tailEnd type="triangle" w="lg" len="lg"/>
          </a:ln>
        </p:spPr>
      </p:cxnSp>
      <p:cxnSp>
        <p:nvCxnSpPr>
          <p:cNvPr id="2356" name="Shape 2356"/>
          <p:cNvCxnSpPr>
            <a:stCxn id="2352" idx="3"/>
            <a:endCxn id="2353" idx="1"/>
          </p:cNvCxnSpPr>
          <p:nvPr/>
        </p:nvCxnSpPr>
        <p:spPr>
          <a:xfrm rot="10800000" flipH="1">
            <a:off x="856677" y="2181347"/>
            <a:ext cx="288900" cy="262500"/>
          </a:xfrm>
          <a:prstGeom prst="bentConnector3">
            <a:avLst>
              <a:gd name="adj1" fmla="val 50019"/>
            </a:avLst>
          </a:prstGeom>
          <a:noFill/>
          <a:ln w="9525" cap="flat" cmpd="sng">
            <a:solidFill>
              <a:srgbClr val="666666"/>
            </a:solidFill>
            <a:prstDash val="solid"/>
            <a:round/>
            <a:headEnd type="oval" w="lg" len="lg"/>
            <a:tailEnd type="none" w="lg" len="lg"/>
          </a:ln>
        </p:spPr>
      </p:cxnSp>
      <p:cxnSp>
        <p:nvCxnSpPr>
          <p:cNvPr id="2357" name="Shape 2357"/>
          <p:cNvCxnSpPr>
            <a:stCxn id="2352" idx="3"/>
            <a:endCxn id="2354" idx="1"/>
          </p:cNvCxnSpPr>
          <p:nvPr/>
        </p:nvCxnSpPr>
        <p:spPr>
          <a:xfrm>
            <a:off x="856677" y="2443847"/>
            <a:ext cx="288900" cy="267000"/>
          </a:xfrm>
          <a:prstGeom prst="bentConnector3">
            <a:avLst>
              <a:gd name="adj1" fmla="val 50019"/>
            </a:avLst>
          </a:prstGeom>
          <a:noFill/>
          <a:ln w="9525" cap="flat" cmpd="sng">
            <a:solidFill>
              <a:srgbClr val="666666"/>
            </a:solidFill>
            <a:prstDash val="solid"/>
            <a:round/>
            <a:headEnd type="oval" w="lg" len="lg"/>
            <a:tailEnd type="none" w="lg" len="lg"/>
          </a:ln>
        </p:spPr>
      </p:cxnSp>
      <p:cxnSp>
        <p:nvCxnSpPr>
          <p:cNvPr id="2358" name="Shape 2358"/>
          <p:cNvCxnSpPr/>
          <p:nvPr/>
        </p:nvCxnSpPr>
        <p:spPr>
          <a:xfrm>
            <a:off x="1996455" y="2181400"/>
            <a:ext cx="229200" cy="600"/>
          </a:xfrm>
          <a:prstGeom prst="bentConnector3">
            <a:avLst>
              <a:gd name="adj1" fmla="val 50000"/>
            </a:avLst>
          </a:prstGeom>
          <a:noFill/>
          <a:ln w="9525" cap="flat" cmpd="sng">
            <a:solidFill>
              <a:srgbClr val="666666"/>
            </a:solidFill>
            <a:prstDash val="solid"/>
            <a:round/>
            <a:headEnd type="none" w="lg" len="lg"/>
            <a:tailEnd type="none" w="lg" len="lg"/>
          </a:ln>
        </p:spPr>
      </p:cxnSp>
      <p:cxnSp>
        <p:nvCxnSpPr>
          <p:cNvPr id="2359" name="Shape 2359"/>
          <p:cNvCxnSpPr/>
          <p:nvPr/>
        </p:nvCxnSpPr>
        <p:spPr>
          <a:xfrm>
            <a:off x="1996455" y="2710873"/>
            <a:ext cx="229200" cy="600"/>
          </a:xfrm>
          <a:prstGeom prst="straightConnector1">
            <a:avLst/>
          </a:prstGeom>
          <a:noFill/>
          <a:ln w="9525" cap="flat" cmpd="sng">
            <a:solidFill>
              <a:srgbClr val="666666"/>
            </a:solidFill>
            <a:prstDash val="solid"/>
            <a:round/>
            <a:headEnd type="none" w="lg" len="lg"/>
            <a:tailEnd type="none" w="lg" len="lg"/>
          </a:ln>
        </p:spPr>
      </p:cxnSp>
      <p:sp>
        <p:nvSpPr>
          <p:cNvPr id="2360" name="Shape 2360"/>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2361" name="Shape 2361"/>
          <p:cNvSpPr/>
          <p:nvPr/>
        </p:nvSpPr>
        <p:spPr>
          <a:xfrm>
            <a:off x="2223000" y="1482351"/>
            <a:ext cx="46680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SERVICE LAYER</a:t>
            </a:r>
          </a:p>
        </p:txBody>
      </p:sp>
      <p:grpSp>
        <p:nvGrpSpPr>
          <p:cNvPr id="2362" name="Shape 2362"/>
          <p:cNvGrpSpPr/>
          <p:nvPr/>
        </p:nvGrpSpPr>
        <p:grpSpPr>
          <a:xfrm>
            <a:off x="2224573" y="1050261"/>
            <a:ext cx="4668000" cy="400200"/>
            <a:chOff x="2547285" y="905655"/>
            <a:chExt cx="4668000" cy="400200"/>
          </a:xfrm>
        </p:grpSpPr>
        <p:sp>
          <p:nvSpPr>
            <p:cNvPr id="2363" name="Shape 2363"/>
            <p:cNvSpPr/>
            <p:nvPr/>
          </p:nvSpPr>
          <p:spPr>
            <a:xfrm>
              <a:off x="2547285" y="905655"/>
              <a:ext cx="4668000" cy="400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ROUTING LAYER</a:t>
              </a:r>
            </a:p>
          </p:txBody>
        </p:sp>
        <p:pic>
          <p:nvPicPr>
            <p:cNvPr id="2364" name="Shape 2364"/>
            <p:cNvPicPr preferRelativeResize="0"/>
            <p:nvPr/>
          </p:nvPicPr>
          <p:blipFill>
            <a:blip r:embed="rId5">
              <a:alphaModFix/>
            </a:blip>
            <a:stretch>
              <a:fillRect/>
            </a:stretch>
          </p:blipFill>
          <p:spPr>
            <a:xfrm>
              <a:off x="3305545" y="1003648"/>
              <a:ext cx="313014" cy="229803"/>
            </a:xfrm>
            <a:prstGeom prst="rect">
              <a:avLst/>
            </a:prstGeom>
            <a:noFill/>
            <a:ln>
              <a:noFill/>
            </a:ln>
          </p:spPr>
        </p:pic>
        <p:pic>
          <p:nvPicPr>
            <p:cNvPr id="2365" name="Shape 2365"/>
            <p:cNvPicPr preferRelativeResize="0"/>
            <p:nvPr/>
          </p:nvPicPr>
          <p:blipFill>
            <a:blip r:embed="rId6">
              <a:alphaModFix/>
            </a:blip>
            <a:stretch>
              <a:fillRect/>
            </a:stretch>
          </p:blipFill>
          <p:spPr>
            <a:xfrm>
              <a:off x="2823382" y="1005502"/>
              <a:ext cx="298020" cy="226094"/>
            </a:xfrm>
            <a:prstGeom prst="rect">
              <a:avLst/>
            </a:prstGeom>
            <a:noFill/>
            <a:ln>
              <a:noFill/>
            </a:ln>
          </p:spPr>
        </p:pic>
        <p:pic>
          <p:nvPicPr>
            <p:cNvPr id="2366" name="Shape 2366"/>
            <p:cNvPicPr preferRelativeResize="0"/>
            <p:nvPr/>
          </p:nvPicPr>
          <p:blipFill>
            <a:blip r:embed="rId7">
              <a:alphaModFix/>
            </a:blip>
            <a:stretch>
              <a:fillRect/>
            </a:stretch>
          </p:blipFill>
          <p:spPr>
            <a:xfrm>
              <a:off x="4190054" y="1000213"/>
              <a:ext cx="134816" cy="236672"/>
            </a:xfrm>
            <a:prstGeom prst="rect">
              <a:avLst/>
            </a:prstGeom>
            <a:noFill/>
            <a:ln>
              <a:noFill/>
            </a:ln>
          </p:spPr>
        </p:pic>
        <p:pic>
          <p:nvPicPr>
            <p:cNvPr id="2367" name="Shape 2367"/>
            <p:cNvPicPr preferRelativeResize="0"/>
            <p:nvPr/>
          </p:nvPicPr>
          <p:blipFill>
            <a:blip r:embed="rId8">
              <a:alphaModFix/>
            </a:blip>
            <a:stretch>
              <a:fillRect/>
            </a:stretch>
          </p:blipFill>
          <p:spPr>
            <a:xfrm>
              <a:off x="3802703" y="982224"/>
              <a:ext cx="203208" cy="272650"/>
            </a:xfrm>
            <a:prstGeom prst="rect">
              <a:avLst/>
            </a:prstGeom>
            <a:noFill/>
            <a:ln>
              <a:noFill/>
            </a:ln>
          </p:spPr>
        </p:pic>
        <p:pic>
          <p:nvPicPr>
            <p:cNvPr id="2368" name="Shape 2368"/>
            <p:cNvPicPr preferRelativeResize="0"/>
            <p:nvPr/>
          </p:nvPicPr>
          <p:blipFill>
            <a:blip r:embed="rId5">
              <a:alphaModFix/>
            </a:blip>
            <a:stretch>
              <a:fillRect/>
            </a:stretch>
          </p:blipFill>
          <p:spPr>
            <a:xfrm>
              <a:off x="6173870" y="1003648"/>
              <a:ext cx="313014" cy="229803"/>
            </a:xfrm>
            <a:prstGeom prst="rect">
              <a:avLst/>
            </a:prstGeom>
            <a:noFill/>
            <a:ln>
              <a:noFill/>
            </a:ln>
          </p:spPr>
        </p:pic>
        <p:pic>
          <p:nvPicPr>
            <p:cNvPr id="2369" name="Shape 2369"/>
            <p:cNvPicPr preferRelativeResize="0"/>
            <p:nvPr/>
          </p:nvPicPr>
          <p:blipFill>
            <a:blip r:embed="rId6">
              <a:alphaModFix/>
            </a:blip>
            <a:stretch>
              <a:fillRect/>
            </a:stretch>
          </p:blipFill>
          <p:spPr>
            <a:xfrm>
              <a:off x="6654219" y="1005502"/>
              <a:ext cx="298020" cy="226094"/>
            </a:xfrm>
            <a:prstGeom prst="rect">
              <a:avLst/>
            </a:prstGeom>
            <a:noFill/>
            <a:ln>
              <a:noFill/>
            </a:ln>
          </p:spPr>
        </p:pic>
        <p:pic>
          <p:nvPicPr>
            <p:cNvPr id="2370" name="Shape 2370"/>
            <p:cNvPicPr preferRelativeResize="0"/>
            <p:nvPr/>
          </p:nvPicPr>
          <p:blipFill>
            <a:blip r:embed="rId7">
              <a:alphaModFix/>
            </a:blip>
            <a:stretch>
              <a:fillRect/>
            </a:stretch>
          </p:blipFill>
          <p:spPr>
            <a:xfrm>
              <a:off x="5501177" y="1000213"/>
              <a:ext cx="134816" cy="236672"/>
            </a:xfrm>
            <a:prstGeom prst="rect">
              <a:avLst/>
            </a:prstGeom>
            <a:noFill/>
            <a:ln>
              <a:noFill/>
            </a:ln>
          </p:spPr>
        </p:pic>
        <p:pic>
          <p:nvPicPr>
            <p:cNvPr id="2371" name="Shape 2371"/>
            <p:cNvPicPr preferRelativeResize="0"/>
            <p:nvPr/>
          </p:nvPicPr>
          <p:blipFill>
            <a:blip r:embed="rId8">
              <a:alphaModFix/>
            </a:blip>
            <a:stretch>
              <a:fillRect/>
            </a:stretch>
          </p:blipFill>
          <p:spPr>
            <a:xfrm>
              <a:off x="5803328" y="982224"/>
              <a:ext cx="203208" cy="272650"/>
            </a:xfrm>
            <a:prstGeom prst="rect">
              <a:avLst/>
            </a:prstGeom>
            <a:noFill/>
            <a:ln>
              <a:noFill/>
            </a:ln>
          </p:spPr>
        </p:pic>
      </p:grpSp>
      <p:grpSp>
        <p:nvGrpSpPr>
          <p:cNvPr id="2372" name="Shape 2372"/>
          <p:cNvGrpSpPr/>
          <p:nvPr/>
        </p:nvGrpSpPr>
        <p:grpSpPr>
          <a:xfrm>
            <a:off x="6201912" y="1838875"/>
            <a:ext cx="719100" cy="1083694"/>
            <a:chOff x="6524617" y="1838800"/>
            <a:chExt cx="719100" cy="1075200"/>
          </a:xfrm>
        </p:grpSpPr>
        <p:sp>
          <p:nvSpPr>
            <p:cNvPr id="2373" name="Shape 2373"/>
            <p:cNvSpPr/>
            <p:nvPr/>
          </p:nvSpPr>
          <p:spPr>
            <a:xfrm>
              <a:off x="6557675" y="1838800"/>
              <a:ext cx="657600" cy="1075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dirty="0">
                <a:solidFill>
                  <a:srgbClr val="FFFFFF"/>
                </a:solidFill>
                <a:latin typeface="Proxima Nova"/>
                <a:ea typeface="Proxima Nova"/>
                <a:cs typeface="Proxima Nova"/>
                <a:sym typeface="Proxima Nova"/>
              </a:endParaRPr>
            </a:p>
          </p:txBody>
        </p:sp>
        <p:sp>
          <p:nvSpPr>
            <p:cNvPr id="2374" name="Shape 2374"/>
            <p:cNvSpPr txBox="1"/>
            <p:nvPr/>
          </p:nvSpPr>
          <p:spPr>
            <a:xfrm>
              <a:off x="6524617" y="1854245"/>
              <a:ext cx="719100" cy="5112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PERSISTENT</a:t>
              </a:r>
            </a:p>
            <a:p>
              <a:pPr marL="0" lvl="0" indent="0" algn="ctr" rtl="0">
                <a:spcBef>
                  <a:spcPts val="0"/>
                </a:spcBef>
                <a:buNone/>
              </a:pPr>
              <a:r>
                <a:rPr lang="en-US" sz="700" b="1" dirty="0">
                  <a:solidFill>
                    <a:srgbClr val="FFFFFF"/>
                  </a:solidFill>
                  <a:latin typeface="Proxima Nova"/>
                  <a:ea typeface="Proxima Nova"/>
                  <a:cs typeface="Proxima Nova"/>
                  <a:sym typeface="Proxima Nova"/>
                </a:rPr>
                <a:t>STORAGE</a:t>
              </a:r>
            </a:p>
          </p:txBody>
        </p:sp>
        <p:pic>
          <p:nvPicPr>
            <p:cNvPr id="2375" name="Shape 2375"/>
            <p:cNvPicPr preferRelativeResize="0"/>
            <p:nvPr/>
          </p:nvPicPr>
          <p:blipFill>
            <a:blip r:embed="rId9">
              <a:alphaModFix/>
            </a:blip>
            <a:stretch>
              <a:fillRect/>
            </a:stretch>
          </p:blipFill>
          <p:spPr>
            <a:xfrm>
              <a:off x="6731860" y="2329500"/>
              <a:ext cx="288900" cy="381378"/>
            </a:xfrm>
            <a:prstGeom prst="rect">
              <a:avLst/>
            </a:prstGeom>
            <a:noFill/>
            <a:ln>
              <a:noFill/>
            </a:ln>
          </p:spPr>
        </p:pic>
      </p:grpSp>
      <p:grpSp>
        <p:nvGrpSpPr>
          <p:cNvPr id="2376" name="Shape 2376"/>
          <p:cNvGrpSpPr/>
          <p:nvPr/>
        </p:nvGrpSpPr>
        <p:grpSpPr>
          <a:xfrm>
            <a:off x="6232713" y="2956375"/>
            <a:ext cx="657600" cy="1075200"/>
            <a:chOff x="6555425" y="2956375"/>
            <a:chExt cx="657600" cy="1075200"/>
          </a:xfrm>
        </p:grpSpPr>
        <p:sp>
          <p:nvSpPr>
            <p:cNvPr id="2377" name="Shape 2377"/>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REGISTRY</a:t>
              </a:r>
            </a:p>
          </p:txBody>
        </p:sp>
        <p:pic>
          <p:nvPicPr>
            <p:cNvPr id="2378" name="Shape 2378"/>
            <p:cNvPicPr preferRelativeResize="0"/>
            <p:nvPr/>
          </p:nvPicPr>
          <p:blipFill>
            <a:blip r:embed="rId10">
              <a:alphaModFix/>
            </a:blip>
            <a:stretch>
              <a:fillRect/>
            </a:stretch>
          </p:blipFill>
          <p:spPr>
            <a:xfrm>
              <a:off x="6704648" y="3365971"/>
              <a:ext cx="343325" cy="410380"/>
            </a:xfrm>
            <a:prstGeom prst="rect">
              <a:avLst/>
            </a:prstGeom>
            <a:noFill/>
            <a:ln>
              <a:noFill/>
            </a:ln>
          </p:spPr>
        </p:pic>
      </p:grpSp>
      <p:grpSp>
        <p:nvGrpSpPr>
          <p:cNvPr id="2379" name="Shape 2379"/>
          <p:cNvGrpSpPr/>
          <p:nvPr/>
        </p:nvGrpSpPr>
        <p:grpSpPr>
          <a:xfrm>
            <a:off x="3656190" y="1864953"/>
            <a:ext cx="788020" cy="1048694"/>
            <a:chOff x="3656190" y="1864953"/>
            <a:chExt cx="788020" cy="1048694"/>
          </a:xfrm>
        </p:grpSpPr>
        <p:grpSp>
          <p:nvGrpSpPr>
            <p:cNvPr id="2380" name="Shape 2380"/>
            <p:cNvGrpSpPr/>
            <p:nvPr/>
          </p:nvGrpSpPr>
          <p:grpSpPr>
            <a:xfrm>
              <a:off x="3656190" y="1864953"/>
              <a:ext cx="788020" cy="1048694"/>
              <a:chOff x="5592955" y="2047406"/>
              <a:chExt cx="788020" cy="1048694"/>
            </a:xfrm>
          </p:grpSpPr>
          <p:sp>
            <p:nvSpPr>
              <p:cNvPr id="2381" name="Shape 238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382" name="Shape 238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383" name="Shape 238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84" name="Shape 238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85" name="Shape 238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86" name="Shape 238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387" name="Shape 238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388" name="Shape 2388"/>
              <p:cNvGrpSpPr/>
              <p:nvPr/>
            </p:nvGrpSpPr>
            <p:grpSpPr>
              <a:xfrm>
                <a:off x="5592955" y="2047406"/>
                <a:ext cx="712986" cy="218400"/>
                <a:chOff x="4577530" y="2938752"/>
                <a:chExt cx="712986" cy="218400"/>
              </a:xfrm>
            </p:grpSpPr>
            <p:sp>
              <p:nvSpPr>
                <p:cNvPr id="2389" name="Shape 238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390" name="Shape 239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391" name="Shape 239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392" name="Shape 239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93" name="Shape 2393"/>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394" name="Shape 239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95" name="Shape 2395"/>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396" name="Shape 239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97" name="Shape 2397"/>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398" name="Shape 239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399" name="Shape 2399"/>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00" name="Shape 2400"/>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401" name="Shape 2401"/>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402" name="Shape 2402"/>
            <p:cNvPicPr preferRelativeResize="0"/>
            <p:nvPr/>
          </p:nvPicPr>
          <p:blipFill>
            <a:blip r:embed="rId12">
              <a:alphaModFix/>
            </a:blip>
            <a:stretch>
              <a:fillRect/>
            </a:stretch>
          </p:blipFill>
          <p:spPr>
            <a:xfrm>
              <a:off x="3816262" y="2221055"/>
              <a:ext cx="147500" cy="98225"/>
            </a:xfrm>
            <a:prstGeom prst="rect">
              <a:avLst/>
            </a:prstGeom>
            <a:noFill/>
            <a:ln>
              <a:noFill/>
            </a:ln>
          </p:spPr>
        </p:pic>
        <p:pic>
          <p:nvPicPr>
            <p:cNvPr id="2403" name="Shape 2403"/>
            <p:cNvPicPr preferRelativeResize="0"/>
            <p:nvPr/>
          </p:nvPicPr>
          <p:blipFill>
            <a:blip r:embed="rId13">
              <a:alphaModFix/>
            </a:blip>
            <a:stretch>
              <a:fillRect/>
            </a:stretch>
          </p:blipFill>
          <p:spPr>
            <a:xfrm>
              <a:off x="4172852" y="2547375"/>
              <a:ext cx="128250" cy="128250"/>
            </a:xfrm>
            <a:prstGeom prst="rect">
              <a:avLst/>
            </a:prstGeom>
            <a:noFill/>
            <a:ln>
              <a:noFill/>
            </a:ln>
          </p:spPr>
        </p:pic>
      </p:grpSp>
      <p:grpSp>
        <p:nvGrpSpPr>
          <p:cNvPr id="2404" name="Shape 2404"/>
          <p:cNvGrpSpPr/>
          <p:nvPr/>
        </p:nvGrpSpPr>
        <p:grpSpPr>
          <a:xfrm>
            <a:off x="4494390" y="2926337"/>
            <a:ext cx="788020" cy="1048694"/>
            <a:chOff x="4494390" y="2926337"/>
            <a:chExt cx="788020" cy="1048694"/>
          </a:xfrm>
        </p:grpSpPr>
        <p:grpSp>
          <p:nvGrpSpPr>
            <p:cNvPr id="2405" name="Shape 2405"/>
            <p:cNvGrpSpPr/>
            <p:nvPr/>
          </p:nvGrpSpPr>
          <p:grpSpPr>
            <a:xfrm>
              <a:off x="4494390" y="2926337"/>
              <a:ext cx="788020" cy="1048694"/>
              <a:chOff x="5592955" y="2047406"/>
              <a:chExt cx="788020" cy="1048694"/>
            </a:xfrm>
          </p:grpSpPr>
          <p:sp>
            <p:nvSpPr>
              <p:cNvPr id="2406" name="Shape 240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407" name="Shape 240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408" name="Shape 240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09" name="Shape 240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10" name="Shape 241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11" name="Shape 241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12" name="Shape 241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413" name="Shape 2413"/>
              <p:cNvGrpSpPr/>
              <p:nvPr/>
            </p:nvGrpSpPr>
            <p:grpSpPr>
              <a:xfrm>
                <a:off x="5592955" y="2047406"/>
                <a:ext cx="712986" cy="218400"/>
                <a:chOff x="4577530" y="2938752"/>
                <a:chExt cx="712986" cy="218400"/>
              </a:xfrm>
            </p:grpSpPr>
            <p:sp>
              <p:nvSpPr>
                <p:cNvPr id="2414" name="Shape 241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15" name="Shape 241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16" name="Shape 241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417" name="Shape 241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18" name="Shape 2418"/>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19" name="Shape 241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20" name="Shape 2420"/>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21" name="Shape 242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22" name="Shape 2422"/>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23" name="Shape 242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24" name="Shape 2424"/>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25" name="Shape 2425"/>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426" name="Shape 2426"/>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427" name="Shape 2427"/>
            <p:cNvPicPr preferRelativeResize="0"/>
            <p:nvPr/>
          </p:nvPicPr>
          <p:blipFill>
            <a:blip r:embed="rId12">
              <a:alphaModFix/>
            </a:blip>
            <a:stretch>
              <a:fillRect/>
            </a:stretch>
          </p:blipFill>
          <p:spPr>
            <a:xfrm>
              <a:off x="4647732" y="3621745"/>
              <a:ext cx="147500" cy="98225"/>
            </a:xfrm>
            <a:prstGeom prst="rect">
              <a:avLst/>
            </a:prstGeom>
            <a:noFill/>
            <a:ln>
              <a:noFill/>
            </a:ln>
          </p:spPr>
        </p:pic>
        <p:pic>
          <p:nvPicPr>
            <p:cNvPr id="2428" name="Shape 2428"/>
            <p:cNvPicPr preferRelativeResize="0"/>
            <p:nvPr/>
          </p:nvPicPr>
          <p:blipFill>
            <a:blip r:embed="rId13">
              <a:alphaModFix/>
            </a:blip>
            <a:stretch>
              <a:fillRect/>
            </a:stretch>
          </p:blipFill>
          <p:spPr>
            <a:xfrm>
              <a:off x="5008883" y="3608641"/>
              <a:ext cx="128250" cy="128250"/>
            </a:xfrm>
            <a:prstGeom prst="rect">
              <a:avLst/>
            </a:prstGeom>
            <a:noFill/>
            <a:ln>
              <a:noFill/>
            </a:ln>
          </p:spPr>
        </p:pic>
      </p:grpSp>
      <p:grpSp>
        <p:nvGrpSpPr>
          <p:cNvPr id="2429" name="Shape 2429"/>
          <p:cNvGrpSpPr/>
          <p:nvPr/>
        </p:nvGrpSpPr>
        <p:grpSpPr>
          <a:xfrm>
            <a:off x="5332590" y="1864953"/>
            <a:ext cx="788020" cy="1048694"/>
            <a:chOff x="5332590" y="1864953"/>
            <a:chExt cx="788020" cy="1048694"/>
          </a:xfrm>
        </p:grpSpPr>
        <p:grpSp>
          <p:nvGrpSpPr>
            <p:cNvPr id="2430" name="Shape 2430"/>
            <p:cNvGrpSpPr/>
            <p:nvPr/>
          </p:nvGrpSpPr>
          <p:grpSpPr>
            <a:xfrm>
              <a:off x="5332590" y="1864953"/>
              <a:ext cx="788020" cy="1048694"/>
              <a:chOff x="5592955" y="2047406"/>
              <a:chExt cx="788020" cy="1048694"/>
            </a:xfrm>
          </p:grpSpPr>
          <p:sp>
            <p:nvSpPr>
              <p:cNvPr id="2431" name="Shape 243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432" name="Shape 243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433" name="Shape 243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34" name="Shape 243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35" name="Shape 243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36" name="Shape 243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37" name="Shape 243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438" name="Shape 2438"/>
              <p:cNvGrpSpPr/>
              <p:nvPr/>
            </p:nvGrpSpPr>
            <p:grpSpPr>
              <a:xfrm>
                <a:off x="5592955" y="2047406"/>
                <a:ext cx="712986" cy="218400"/>
                <a:chOff x="4577530" y="2938752"/>
                <a:chExt cx="712986" cy="218400"/>
              </a:xfrm>
            </p:grpSpPr>
            <p:sp>
              <p:nvSpPr>
                <p:cNvPr id="2439" name="Shape 243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40" name="Shape 244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41" name="Shape 244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442" name="Shape 244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43" name="Shape 2443"/>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44" name="Shape 244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r>
                  <a:rPr lang="en-US" sz="600" dirty="0">
                    <a:solidFill>
                      <a:srgbClr val="FFFFFF"/>
                    </a:solidFill>
                  </a:rPr>
                  <a:t>c</a:t>
                </a:r>
              </a:p>
            </p:txBody>
          </p:sp>
          <p:pic>
            <p:nvPicPr>
              <p:cNvPr id="2445" name="Shape 2445"/>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46" name="Shape 244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47" name="Shape 2447"/>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48" name="Shape 244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49" name="Shape 2449"/>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50" name="Shape 2450"/>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451" name="Shape 2451"/>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452" name="Shape 2452"/>
            <p:cNvPicPr preferRelativeResize="0"/>
            <p:nvPr/>
          </p:nvPicPr>
          <p:blipFill>
            <a:blip r:embed="rId14">
              <a:alphaModFix/>
            </a:blip>
            <a:stretch>
              <a:fillRect/>
            </a:stretch>
          </p:blipFill>
          <p:spPr>
            <a:xfrm>
              <a:off x="5520286" y="2223902"/>
              <a:ext cx="89205" cy="98225"/>
            </a:xfrm>
            <a:prstGeom prst="rect">
              <a:avLst/>
            </a:prstGeom>
            <a:noFill/>
            <a:ln>
              <a:noFill/>
            </a:ln>
          </p:spPr>
        </p:pic>
        <p:pic>
          <p:nvPicPr>
            <p:cNvPr id="2453" name="Shape 2453"/>
            <p:cNvPicPr preferRelativeResize="0"/>
            <p:nvPr/>
          </p:nvPicPr>
          <p:blipFill>
            <a:blip r:embed="rId15">
              <a:alphaModFix/>
            </a:blip>
            <a:stretch>
              <a:fillRect/>
            </a:stretch>
          </p:blipFill>
          <p:spPr>
            <a:xfrm>
              <a:off x="5830428" y="2570588"/>
              <a:ext cx="158026" cy="81825"/>
            </a:xfrm>
            <a:prstGeom prst="rect">
              <a:avLst/>
            </a:prstGeom>
            <a:noFill/>
            <a:ln>
              <a:noFill/>
            </a:ln>
          </p:spPr>
        </p:pic>
      </p:grpSp>
      <p:grpSp>
        <p:nvGrpSpPr>
          <p:cNvPr id="2454" name="Shape 2454"/>
          <p:cNvGrpSpPr/>
          <p:nvPr/>
        </p:nvGrpSpPr>
        <p:grpSpPr>
          <a:xfrm>
            <a:off x="5332590" y="2926337"/>
            <a:ext cx="788020" cy="1048694"/>
            <a:chOff x="5332590" y="2926337"/>
            <a:chExt cx="788020" cy="1048694"/>
          </a:xfrm>
        </p:grpSpPr>
        <p:grpSp>
          <p:nvGrpSpPr>
            <p:cNvPr id="2455" name="Shape 2455"/>
            <p:cNvGrpSpPr/>
            <p:nvPr/>
          </p:nvGrpSpPr>
          <p:grpSpPr>
            <a:xfrm>
              <a:off x="5332590" y="2926337"/>
              <a:ext cx="788020" cy="1048694"/>
              <a:chOff x="5592955" y="2047406"/>
              <a:chExt cx="788020" cy="1048694"/>
            </a:xfrm>
          </p:grpSpPr>
          <p:sp>
            <p:nvSpPr>
              <p:cNvPr id="2456" name="Shape 245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457" name="Shape 245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458" name="Shape 245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59" name="Shape 245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60" name="Shape 246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61" name="Shape 246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62" name="Shape 246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463" name="Shape 2463"/>
              <p:cNvGrpSpPr/>
              <p:nvPr/>
            </p:nvGrpSpPr>
            <p:grpSpPr>
              <a:xfrm>
                <a:off x="5592955" y="2047406"/>
                <a:ext cx="712986" cy="218400"/>
                <a:chOff x="4577530" y="2938752"/>
                <a:chExt cx="712986" cy="218400"/>
              </a:xfrm>
            </p:grpSpPr>
            <p:sp>
              <p:nvSpPr>
                <p:cNvPr id="2464" name="Shape 246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65" name="Shape 246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66" name="Shape 246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467" name="Shape 246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68" name="Shape 2468"/>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69" name="Shape 246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70" name="Shape 2470"/>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71" name="Shape 247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72" name="Shape 2472"/>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73" name="Shape 247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74" name="Shape 2474"/>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75" name="Shape 2475"/>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sp>
          <p:nvSpPr>
            <p:cNvPr id="2476" name="Shape 2476"/>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477" name="Shape 2477"/>
            <p:cNvPicPr preferRelativeResize="0"/>
            <p:nvPr/>
          </p:nvPicPr>
          <p:blipFill>
            <a:blip r:embed="rId14">
              <a:alphaModFix/>
            </a:blip>
            <a:stretch>
              <a:fillRect/>
            </a:stretch>
          </p:blipFill>
          <p:spPr>
            <a:xfrm>
              <a:off x="5520286" y="3624591"/>
              <a:ext cx="89205" cy="98225"/>
            </a:xfrm>
            <a:prstGeom prst="rect">
              <a:avLst/>
            </a:prstGeom>
            <a:noFill/>
            <a:ln>
              <a:noFill/>
            </a:ln>
          </p:spPr>
        </p:pic>
        <p:pic>
          <p:nvPicPr>
            <p:cNvPr id="2478" name="Shape 2478"/>
            <p:cNvPicPr preferRelativeResize="0"/>
            <p:nvPr/>
          </p:nvPicPr>
          <p:blipFill>
            <a:blip r:embed="rId15">
              <a:alphaModFix/>
            </a:blip>
            <a:stretch>
              <a:fillRect/>
            </a:stretch>
          </p:blipFill>
          <p:spPr>
            <a:xfrm>
              <a:off x="5830428" y="3623927"/>
              <a:ext cx="158026" cy="81825"/>
            </a:xfrm>
            <a:prstGeom prst="rect">
              <a:avLst/>
            </a:prstGeom>
            <a:noFill/>
            <a:ln>
              <a:noFill/>
            </a:ln>
          </p:spPr>
        </p:pic>
      </p:grpSp>
      <p:grpSp>
        <p:nvGrpSpPr>
          <p:cNvPr id="2479" name="Shape 2479"/>
          <p:cNvGrpSpPr/>
          <p:nvPr/>
        </p:nvGrpSpPr>
        <p:grpSpPr>
          <a:xfrm>
            <a:off x="4494390" y="1864953"/>
            <a:ext cx="788020" cy="1048694"/>
            <a:chOff x="4494390" y="1864953"/>
            <a:chExt cx="788020" cy="1048694"/>
          </a:xfrm>
        </p:grpSpPr>
        <p:grpSp>
          <p:nvGrpSpPr>
            <p:cNvPr id="2480" name="Shape 2480"/>
            <p:cNvGrpSpPr/>
            <p:nvPr/>
          </p:nvGrpSpPr>
          <p:grpSpPr>
            <a:xfrm>
              <a:off x="4494390" y="1864953"/>
              <a:ext cx="788020" cy="1048694"/>
              <a:chOff x="5592955" y="2047406"/>
              <a:chExt cx="788020" cy="1048694"/>
            </a:xfrm>
          </p:grpSpPr>
          <p:sp>
            <p:nvSpPr>
              <p:cNvPr id="2481" name="Shape 248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482" name="Shape 248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483" name="Shape 248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84" name="Shape 248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85" name="Shape 248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86" name="Shape 248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487" name="Shape 2487"/>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488" name="Shape 2488"/>
              <p:cNvGrpSpPr/>
              <p:nvPr/>
            </p:nvGrpSpPr>
            <p:grpSpPr>
              <a:xfrm>
                <a:off x="5592955" y="2047406"/>
                <a:ext cx="712986" cy="218400"/>
                <a:chOff x="4577530" y="2938752"/>
                <a:chExt cx="712986" cy="218400"/>
              </a:xfrm>
            </p:grpSpPr>
            <p:sp>
              <p:nvSpPr>
                <p:cNvPr id="2489" name="Shape 248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90" name="Shape 249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491" name="Shape 249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492" name="Shape 249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93" name="Shape 2493"/>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94" name="Shape 249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95" name="Shape 2495"/>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96" name="Shape 249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97" name="Shape 2497"/>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98" name="Shape 249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499" name="Shape 2499"/>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500" name="Shape 2500"/>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501" name="Shape 2501"/>
            <p:cNvPicPr preferRelativeResize="0"/>
            <p:nvPr/>
          </p:nvPicPr>
          <p:blipFill>
            <a:blip r:embed="rId12">
              <a:alphaModFix/>
            </a:blip>
            <a:stretch>
              <a:fillRect/>
            </a:stretch>
          </p:blipFill>
          <p:spPr>
            <a:xfrm>
              <a:off x="4654462" y="2221055"/>
              <a:ext cx="147500" cy="98225"/>
            </a:xfrm>
            <a:prstGeom prst="rect">
              <a:avLst/>
            </a:prstGeom>
            <a:noFill/>
            <a:ln>
              <a:noFill/>
            </a:ln>
          </p:spPr>
        </p:pic>
        <p:pic>
          <p:nvPicPr>
            <p:cNvPr id="2502" name="Shape 2502"/>
            <p:cNvPicPr preferRelativeResize="0"/>
            <p:nvPr/>
          </p:nvPicPr>
          <p:blipFill>
            <a:blip r:embed="rId13">
              <a:alphaModFix/>
            </a:blip>
            <a:stretch>
              <a:fillRect/>
            </a:stretch>
          </p:blipFill>
          <p:spPr>
            <a:xfrm>
              <a:off x="4656973" y="2547375"/>
              <a:ext cx="128250" cy="128250"/>
            </a:xfrm>
            <a:prstGeom prst="rect">
              <a:avLst/>
            </a:prstGeom>
            <a:noFill/>
            <a:ln>
              <a:noFill/>
            </a:ln>
          </p:spPr>
        </p:pic>
        <p:pic>
          <p:nvPicPr>
            <p:cNvPr id="2503" name="Shape 2503"/>
            <p:cNvPicPr preferRelativeResize="0"/>
            <p:nvPr/>
          </p:nvPicPr>
          <p:blipFill>
            <a:blip r:embed="rId16">
              <a:alphaModFix/>
            </a:blip>
            <a:stretch>
              <a:fillRect/>
            </a:stretch>
          </p:blipFill>
          <p:spPr>
            <a:xfrm>
              <a:off x="5027731" y="2230103"/>
              <a:ext cx="92550" cy="92550"/>
            </a:xfrm>
            <a:prstGeom prst="rect">
              <a:avLst/>
            </a:prstGeom>
            <a:noFill/>
            <a:ln>
              <a:noFill/>
            </a:ln>
          </p:spPr>
        </p:pic>
      </p:grpSp>
      <p:grpSp>
        <p:nvGrpSpPr>
          <p:cNvPr id="2504" name="Shape 2504"/>
          <p:cNvGrpSpPr/>
          <p:nvPr/>
        </p:nvGrpSpPr>
        <p:grpSpPr>
          <a:xfrm>
            <a:off x="3656190" y="2926337"/>
            <a:ext cx="788020" cy="1048694"/>
            <a:chOff x="3656190" y="2926337"/>
            <a:chExt cx="788020" cy="1048694"/>
          </a:xfrm>
        </p:grpSpPr>
        <p:grpSp>
          <p:nvGrpSpPr>
            <p:cNvPr id="2505" name="Shape 2505"/>
            <p:cNvGrpSpPr/>
            <p:nvPr/>
          </p:nvGrpSpPr>
          <p:grpSpPr>
            <a:xfrm>
              <a:off x="3656190" y="2926337"/>
              <a:ext cx="788020" cy="1048694"/>
              <a:chOff x="5592955" y="2047406"/>
              <a:chExt cx="788020" cy="1048694"/>
            </a:xfrm>
          </p:grpSpPr>
          <p:sp>
            <p:nvSpPr>
              <p:cNvPr id="2506" name="Shape 250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buNone/>
                </a:pPr>
                <a:endParaRPr sz="1000" b="1" dirty="0">
                  <a:solidFill>
                    <a:srgbClr val="FFFFFF"/>
                  </a:solidFill>
                </a:endParaRPr>
              </a:p>
            </p:txBody>
          </p:sp>
          <p:sp>
            <p:nvSpPr>
              <p:cNvPr id="2507" name="Shape 250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buNone/>
                </a:pPr>
                <a:endParaRPr sz="800" b="1" dirty="0">
                  <a:latin typeface="Proxima Nova"/>
                  <a:ea typeface="Proxima Nova"/>
                  <a:cs typeface="Proxima Nova"/>
                  <a:sym typeface="Proxima Nova"/>
                </a:endParaRPr>
              </a:p>
            </p:txBody>
          </p:sp>
          <p:sp>
            <p:nvSpPr>
              <p:cNvPr id="2508" name="Shape 250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509" name="Shape 250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510" name="Shape 251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511" name="Shape 251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sp>
            <p:nvSpPr>
              <p:cNvPr id="2512" name="Shape 2512"/>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RHEL</a:t>
                </a:r>
              </a:p>
            </p:txBody>
          </p:sp>
          <p:grpSp>
            <p:nvGrpSpPr>
              <p:cNvPr id="2513" name="Shape 2513"/>
              <p:cNvGrpSpPr/>
              <p:nvPr/>
            </p:nvGrpSpPr>
            <p:grpSpPr>
              <a:xfrm>
                <a:off x="5592955" y="2047406"/>
                <a:ext cx="712986" cy="218400"/>
                <a:chOff x="4577530" y="2938752"/>
                <a:chExt cx="712986" cy="218400"/>
              </a:xfrm>
            </p:grpSpPr>
            <p:sp>
              <p:nvSpPr>
                <p:cNvPr id="2514" name="Shape 251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515" name="Shape 251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buNone/>
                  </a:pPr>
                  <a:endParaRPr dirty="0"/>
                </a:p>
              </p:txBody>
            </p:sp>
            <p:sp>
              <p:nvSpPr>
                <p:cNvPr id="2516" name="Shape 251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000000"/>
                      </a:solidFill>
                      <a:latin typeface="Proxima Nova"/>
                      <a:ea typeface="Proxima Nova"/>
                      <a:cs typeface="Proxima Nova"/>
                      <a:sym typeface="Proxima Nova"/>
                    </a:rPr>
                    <a:t>NODE</a:t>
                  </a:r>
                </a:p>
              </p:txBody>
            </p:sp>
          </p:grpSp>
          <p:sp>
            <p:nvSpPr>
              <p:cNvPr id="2517" name="Shape 251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518" name="Shape 2518"/>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519" name="Shape 251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520" name="Shape 2520"/>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521" name="Shape 252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522" name="Shape 2522"/>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523" name="Shape 252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buNone/>
                </a:pPr>
                <a:endParaRPr sz="600" dirty="0">
                  <a:solidFill>
                    <a:srgbClr val="FFFFFF"/>
                  </a:solidFill>
                </a:endParaRPr>
              </a:p>
            </p:txBody>
          </p:sp>
          <p:pic>
            <p:nvPicPr>
              <p:cNvPr id="2524" name="Shape 2524"/>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525" name="Shape 2525"/>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700" b="1" dirty="0">
                  <a:solidFill>
                    <a:srgbClr val="434343"/>
                  </a:solidFill>
                  <a:latin typeface="Proxima Nova"/>
                  <a:ea typeface="Proxima Nova"/>
                  <a:cs typeface="Proxima Nova"/>
                  <a:sym typeface="Proxima Nova"/>
                </a:rPr>
                <a:t>C</a:t>
              </a:r>
            </a:p>
          </p:txBody>
        </p:sp>
        <p:pic>
          <p:nvPicPr>
            <p:cNvPr id="2526" name="Shape 2526"/>
            <p:cNvPicPr preferRelativeResize="0"/>
            <p:nvPr/>
          </p:nvPicPr>
          <p:blipFill>
            <a:blip r:embed="rId12">
              <a:alphaModFix/>
            </a:blip>
            <a:stretch>
              <a:fillRect/>
            </a:stretch>
          </p:blipFill>
          <p:spPr>
            <a:xfrm>
              <a:off x="4161443" y="3621745"/>
              <a:ext cx="147500" cy="98225"/>
            </a:xfrm>
            <a:prstGeom prst="rect">
              <a:avLst/>
            </a:prstGeom>
            <a:noFill/>
            <a:ln>
              <a:noFill/>
            </a:ln>
          </p:spPr>
        </p:pic>
        <p:pic>
          <p:nvPicPr>
            <p:cNvPr id="2527" name="Shape 2527"/>
            <p:cNvPicPr preferRelativeResize="0"/>
            <p:nvPr/>
          </p:nvPicPr>
          <p:blipFill>
            <a:blip r:embed="rId13">
              <a:alphaModFix/>
            </a:blip>
            <a:stretch>
              <a:fillRect/>
            </a:stretch>
          </p:blipFill>
          <p:spPr>
            <a:xfrm>
              <a:off x="3822138" y="3273555"/>
              <a:ext cx="128250" cy="128250"/>
            </a:xfrm>
            <a:prstGeom prst="rect">
              <a:avLst/>
            </a:prstGeom>
            <a:noFill/>
            <a:ln>
              <a:noFill/>
            </a:ln>
          </p:spPr>
        </p:pic>
        <p:pic>
          <p:nvPicPr>
            <p:cNvPr id="2528" name="Shape 2528"/>
            <p:cNvPicPr preferRelativeResize="0"/>
            <p:nvPr/>
          </p:nvPicPr>
          <p:blipFill>
            <a:blip r:embed="rId16">
              <a:alphaModFix/>
            </a:blip>
            <a:stretch>
              <a:fillRect/>
            </a:stretch>
          </p:blipFill>
          <p:spPr>
            <a:xfrm>
              <a:off x="4182837" y="3291403"/>
              <a:ext cx="92550" cy="92550"/>
            </a:xfrm>
            <a:prstGeom prst="rect">
              <a:avLst/>
            </a:prstGeom>
            <a:noFill/>
            <a:ln>
              <a:noFill/>
            </a:ln>
          </p:spPr>
        </p:pic>
      </p:grpSp>
      <p:grpSp>
        <p:nvGrpSpPr>
          <p:cNvPr id="2529" name="Shape 2529"/>
          <p:cNvGrpSpPr/>
          <p:nvPr/>
        </p:nvGrpSpPr>
        <p:grpSpPr>
          <a:xfrm>
            <a:off x="2284400" y="1913225"/>
            <a:ext cx="1326900" cy="2061900"/>
            <a:chOff x="2607113" y="1913225"/>
            <a:chExt cx="1326900" cy="2061900"/>
          </a:xfrm>
        </p:grpSpPr>
        <p:sp>
          <p:nvSpPr>
            <p:cNvPr id="2530" name="Shape 2530"/>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buNone/>
              </a:pPr>
              <a:r>
                <a:rPr lang="en-US" sz="800" b="1" dirty="0">
                  <a:solidFill>
                    <a:srgbClr val="FFFFFF"/>
                  </a:solidFill>
                  <a:latin typeface="Proxima Nova"/>
                  <a:ea typeface="Proxima Nova"/>
                  <a:cs typeface="Proxima Nova"/>
                  <a:sym typeface="Proxima Nova"/>
                </a:rPr>
                <a:t>RED HAT</a:t>
              </a:r>
            </a:p>
            <a:p>
              <a:pPr marL="0" lvl="0" indent="0" rtl="0">
                <a:spcBef>
                  <a:spcPts val="0"/>
                </a:spcBef>
                <a:buNone/>
              </a:pPr>
              <a:r>
                <a:rPr lang="en-US" sz="800" b="1" dirty="0">
                  <a:solidFill>
                    <a:srgbClr val="FFFFFF"/>
                  </a:solidFill>
                  <a:latin typeface="Proxima Nova"/>
                  <a:ea typeface="Proxima Nova"/>
                  <a:cs typeface="Proxima Nova"/>
                  <a:sym typeface="Proxima Nova"/>
                </a:rPr>
                <a:t>ENTERPRISE LINUX</a:t>
              </a:r>
            </a:p>
          </p:txBody>
        </p:sp>
        <p:sp>
          <p:nvSpPr>
            <p:cNvPr id="2531" name="Shape 2531"/>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buNone/>
              </a:pPr>
              <a:r>
                <a:rPr lang="en-US" sz="800" b="1" dirty="0">
                  <a:latin typeface="Proxima Nova"/>
                  <a:ea typeface="Proxima Nova"/>
                  <a:cs typeface="Proxima Nova"/>
                  <a:sym typeface="Proxima Nova"/>
                </a:rPr>
                <a:t>MASTER</a:t>
              </a:r>
            </a:p>
          </p:txBody>
        </p:sp>
        <p:sp>
          <p:nvSpPr>
            <p:cNvPr id="2532" name="Shape 2532"/>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API/AUTHENTICATION</a:t>
              </a:r>
            </a:p>
          </p:txBody>
        </p:sp>
        <p:sp>
          <p:nvSpPr>
            <p:cNvPr id="2533" name="Shape 2533"/>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DATA STORE</a:t>
              </a:r>
            </a:p>
          </p:txBody>
        </p:sp>
        <p:sp>
          <p:nvSpPr>
            <p:cNvPr id="2534" name="Shape 2534"/>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SCHEDULER</a:t>
              </a:r>
            </a:p>
          </p:txBody>
        </p:sp>
        <p:sp>
          <p:nvSpPr>
            <p:cNvPr id="2535" name="Shape 2535"/>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HEALTH/SCALING</a:t>
              </a:r>
            </a:p>
          </p:txBody>
        </p:sp>
      </p:grpSp>
      <p:grpSp>
        <p:nvGrpSpPr>
          <p:cNvPr id="2536" name="Shape 2536"/>
          <p:cNvGrpSpPr/>
          <p:nvPr/>
        </p:nvGrpSpPr>
        <p:grpSpPr>
          <a:xfrm>
            <a:off x="2222988" y="4065375"/>
            <a:ext cx="4668000" cy="509100"/>
            <a:chOff x="2545700" y="4065375"/>
            <a:chExt cx="4668000" cy="509100"/>
          </a:xfrm>
        </p:grpSpPr>
        <p:sp>
          <p:nvSpPr>
            <p:cNvPr id="2537" name="Shape 2537"/>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buNone/>
              </a:pPr>
              <a:endParaRPr sz="700" b="1" dirty="0">
                <a:solidFill>
                  <a:srgbClr val="FFFFFF"/>
                </a:solidFill>
                <a:latin typeface="Proxima Nova"/>
                <a:ea typeface="Proxima Nova"/>
                <a:cs typeface="Proxima Nova"/>
                <a:sym typeface="Proxima Nova"/>
              </a:endParaRPr>
            </a:p>
          </p:txBody>
        </p:sp>
        <p:pic>
          <p:nvPicPr>
            <p:cNvPr id="2538" name="Shape 2538"/>
            <p:cNvPicPr preferRelativeResize="0"/>
            <p:nvPr/>
          </p:nvPicPr>
          <p:blipFill>
            <a:blip r:embed="rId17">
              <a:alphaModFix/>
            </a:blip>
            <a:stretch>
              <a:fillRect/>
            </a:stretch>
          </p:blipFill>
          <p:spPr>
            <a:xfrm>
              <a:off x="3438750" y="4201990"/>
              <a:ext cx="278300" cy="111096"/>
            </a:xfrm>
            <a:prstGeom prst="rect">
              <a:avLst/>
            </a:prstGeom>
            <a:noFill/>
            <a:ln>
              <a:noFill/>
            </a:ln>
          </p:spPr>
        </p:pic>
        <p:pic>
          <p:nvPicPr>
            <p:cNvPr id="2539" name="Shape 2539"/>
            <p:cNvPicPr preferRelativeResize="0"/>
            <p:nvPr/>
          </p:nvPicPr>
          <p:blipFill>
            <a:blip r:embed="rId18">
              <a:alphaModFix/>
            </a:blip>
            <a:stretch>
              <a:fillRect/>
            </a:stretch>
          </p:blipFill>
          <p:spPr>
            <a:xfrm>
              <a:off x="4720805" y="4153188"/>
              <a:ext cx="301271" cy="208700"/>
            </a:xfrm>
            <a:prstGeom prst="rect">
              <a:avLst/>
            </a:prstGeom>
            <a:noFill/>
            <a:ln>
              <a:noFill/>
            </a:ln>
          </p:spPr>
        </p:pic>
        <p:pic>
          <p:nvPicPr>
            <p:cNvPr id="2540" name="Shape 2540"/>
            <p:cNvPicPr preferRelativeResize="0"/>
            <p:nvPr/>
          </p:nvPicPr>
          <p:blipFill>
            <a:blip r:embed="rId19">
              <a:alphaModFix/>
            </a:blip>
            <a:stretch>
              <a:fillRect/>
            </a:stretch>
          </p:blipFill>
          <p:spPr>
            <a:xfrm>
              <a:off x="5364605" y="4153188"/>
              <a:ext cx="301271" cy="208700"/>
            </a:xfrm>
            <a:prstGeom prst="rect">
              <a:avLst/>
            </a:prstGeom>
            <a:noFill/>
            <a:ln>
              <a:noFill/>
            </a:ln>
          </p:spPr>
        </p:pic>
        <p:pic>
          <p:nvPicPr>
            <p:cNvPr id="2541" name="Shape 2541"/>
            <p:cNvPicPr preferRelativeResize="0"/>
            <p:nvPr/>
          </p:nvPicPr>
          <p:blipFill>
            <a:blip r:embed="rId20">
              <a:alphaModFix/>
            </a:blip>
            <a:stretch>
              <a:fillRect/>
            </a:stretch>
          </p:blipFill>
          <p:spPr>
            <a:xfrm>
              <a:off x="6008404" y="4153188"/>
              <a:ext cx="301271" cy="208700"/>
            </a:xfrm>
            <a:prstGeom prst="rect">
              <a:avLst/>
            </a:prstGeom>
            <a:noFill/>
            <a:ln>
              <a:noFill/>
            </a:ln>
          </p:spPr>
        </p:pic>
        <p:pic>
          <p:nvPicPr>
            <p:cNvPr id="2542" name="Shape 2542"/>
            <p:cNvPicPr preferRelativeResize="0"/>
            <p:nvPr/>
          </p:nvPicPr>
          <p:blipFill>
            <a:blip r:embed="rId21">
              <a:alphaModFix/>
            </a:blip>
            <a:stretch>
              <a:fillRect/>
            </a:stretch>
          </p:blipFill>
          <p:spPr>
            <a:xfrm>
              <a:off x="4059578" y="4181790"/>
              <a:ext cx="318698" cy="151495"/>
            </a:xfrm>
            <a:prstGeom prst="rect">
              <a:avLst/>
            </a:prstGeom>
            <a:noFill/>
            <a:ln>
              <a:noFill/>
            </a:ln>
          </p:spPr>
        </p:pic>
        <p:sp>
          <p:nvSpPr>
            <p:cNvPr id="2543" name="Shape 2543"/>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PHYSICAL</a:t>
              </a:r>
            </a:p>
          </p:txBody>
        </p:sp>
        <p:sp>
          <p:nvSpPr>
            <p:cNvPr id="2544" name="Shape 2544"/>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VIRTUAL</a:t>
              </a:r>
            </a:p>
          </p:txBody>
        </p:sp>
        <p:sp>
          <p:nvSpPr>
            <p:cNvPr id="2545" name="Shape 2545"/>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PRIVATE</a:t>
              </a:r>
            </a:p>
          </p:txBody>
        </p:sp>
        <p:sp>
          <p:nvSpPr>
            <p:cNvPr id="2546" name="Shape 2546"/>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PUBLIC</a:t>
              </a:r>
            </a:p>
          </p:txBody>
        </p:sp>
        <p:sp>
          <p:nvSpPr>
            <p:cNvPr id="2547" name="Shape 2547"/>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700" b="1" dirty="0">
                  <a:solidFill>
                    <a:srgbClr val="FFFFFF"/>
                  </a:solidFill>
                  <a:latin typeface="Proxima Nova"/>
                  <a:ea typeface="Proxima Nova"/>
                  <a:cs typeface="Proxima Nova"/>
                  <a:sym typeface="Proxima Nova"/>
                </a:rPr>
                <a:t>HYBRID</a:t>
              </a:r>
            </a:p>
          </p:txBody>
        </p:sp>
        <p:cxnSp>
          <p:nvCxnSpPr>
            <p:cNvPr id="2548" name="Shape 2548"/>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549" name="Shape 2549"/>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550" name="Shape 2550"/>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551" name="Shape 2551"/>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2556"/>
        <p:cNvGrpSpPr/>
        <p:nvPr/>
      </p:nvGrpSpPr>
      <p:grpSpPr>
        <a:xfrm>
          <a:off x="0" y="0"/>
          <a:ext cx="0" cy="0"/>
          <a:chOff x="0" y="0"/>
          <a:chExt cx="0" cy="0"/>
        </a:xfrm>
      </p:grpSpPr>
      <p:sp>
        <p:nvSpPr>
          <p:cNvPr id="2557" name="Shape 2557"/>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None/>
            </a:pPr>
            <a:fld id="{00000000-1234-1234-1234-123412341234}" type="slidenum">
              <a:rPr lang="en-US"/>
              <a:t>78</a:t>
            </a:fld>
            <a:endParaRPr lang="en-US" dirty="0"/>
          </a:p>
        </p:txBody>
      </p:sp>
      <p:sp>
        <p:nvSpPr>
          <p:cNvPr id="2558" name="Shape 2558"/>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DEVOPS WITH </a:t>
            </a:r>
            <a:r>
              <a:rPr lang="en-US" dirty="0">
                <a:solidFill>
                  <a:schemeClr val="dk1"/>
                </a:solidFill>
              </a:rPr>
              <a:t>CONTAINERS</a:t>
            </a:r>
          </a:p>
        </p:txBody>
      </p:sp>
      <p:pic>
        <p:nvPicPr>
          <p:cNvPr id="2559" name="Shape 2559" descr="Icon_RH_Hardware_Datacenter-A_RGB_Flat.png"/>
          <p:cNvPicPr preferRelativeResize="0"/>
          <p:nvPr/>
        </p:nvPicPr>
        <p:blipFill>
          <a:blip r:embed="rId3">
            <a:alphaModFix/>
          </a:blip>
          <a:stretch>
            <a:fillRect/>
          </a:stretch>
        </p:blipFill>
        <p:spPr>
          <a:xfrm>
            <a:off x="4744025" y="3117625"/>
            <a:ext cx="1373938" cy="577500"/>
          </a:xfrm>
          <a:prstGeom prst="rect">
            <a:avLst/>
          </a:prstGeom>
          <a:noFill/>
          <a:ln>
            <a:noFill/>
          </a:ln>
        </p:spPr>
      </p:pic>
      <p:sp>
        <p:nvSpPr>
          <p:cNvPr id="2560" name="Shape 2560"/>
          <p:cNvSpPr/>
          <p:nvPr/>
        </p:nvSpPr>
        <p:spPr>
          <a:xfrm>
            <a:off x="4749025" y="2543175"/>
            <a:ext cx="2013600" cy="514200"/>
          </a:xfrm>
          <a:prstGeom prst="rect">
            <a:avLst/>
          </a:prstGeom>
          <a:solidFill>
            <a:srgbClr val="C5000B"/>
          </a:solidFill>
          <a:ln>
            <a:noFill/>
          </a:ln>
        </p:spPr>
        <p:txBody>
          <a:bodyPr wrap="square" lIns="91425" tIns="91425" rIns="91425" bIns="91425" anchor="ctr" anchorCtr="0">
            <a:noAutofit/>
          </a:bodyPr>
          <a:lstStyle/>
          <a:p>
            <a:pPr marL="0" lvl="0" indent="0" algn="ctr" rtl="0">
              <a:spcBef>
                <a:spcPts val="0"/>
              </a:spcBef>
              <a:buNone/>
            </a:pPr>
            <a:r>
              <a:rPr lang="en-US" sz="1000" dirty="0">
                <a:solidFill>
                  <a:srgbClr val="FFFFFF"/>
                </a:solidFill>
                <a:latin typeface="Proxima Nova"/>
                <a:ea typeface="Proxima Nova"/>
                <a:cs typeface="Proxima Nova"/>
                <a:sym typeface="Proxima Nova"/>
              </a:rPr>
              <a:t>Red Hat </a:t>
            </a:r>
            <a:br>
              <a:rPr lang="en-US" sz="1000" dirty="0">
                <a:solidFill>
                  <a:srgbClr val="FFFFFF"/>
                </a:solidFill>
                <a:latin typeface="Proxima Nova"/>
                <a:ea typeface="Proxima Nova"/>
                <a:cs typeface="Proxima Nova"/>
                <a:sym typeface="Proxima Nova"/>
              </a:rPr>
            </a:br>
            <a:r>
              <a:rPr lang="en-US" sz="1000" dirty="0">
                <a:solidFill>
                  <a:srgbClr val="FFFFFF"/>
                </a:solidFill>
                <a:latin typeface="Proxima Nova"/>
                <a:ea typeface="Proxima Nova"/>
                <a:cs typeface="Proxima Nova"/>
                <a:sym typeface="Proxima Nova"/>
              </a:rPr>
              <a:t>OpenShift</a:t>
            </a:r>
          </a:p>
        </p:txBody>
      </p:sp>
      <p:pic>
        <p:nvPicPr>
          <p:cNvPr id="2561" name="Shape 2561" descr="Icon_RH_Hardware_Datacenter-A_RGB_Flat.png"/>
          <p:cNvPicPr preferRelativeResize="0"/>
          <p:nvPr/>
        </p:nvPicPr>
        <p:blipFill>
          <a:blip r:embed="rId3">
            <a:alphaModFix/>
          </a:blip>
          <a:stretch>
            <a:fillRect/>
          </a:stretch>
        </p:blipFill>
        <p:spPr>
          <a:xfrm>
            <a:off x="6160147" y="3117625"/>
            <a:ext cx="1373938" cy="577500"/>
          </a:xfrm>
          <a:prstGeom prst="rect">
            <a:avLst/>
          </a:prstGeom>
          <a:noFill/>
          <a:ln>
            <a:noFill/>
          </a:ln>
        </p:spPr>
      </p:pic>
      <p:grpSp>
        <p:nvGrpSpPr>
          <p:cNvPr id="2562" name="Shape 2562"/>
          <p:cNvGrpSpPr/>
          <p:nvPr/>
        </p:nvGrpSpPr>
        <p:grpSpPr>
          <a:xfrm>
            <a:off x="5058581" y="1947308"/>
            <a:ext cx="241355" cy="239450"/>
            <a:chOff x="3720867" y="1757075"/>
            <a:chExt cx="354725" cy="351925"/>
          </a:xfrm>
        </p:grpSpPr>
        <p:sp>
          <p:nvSpPr>
            <p:cNvPr id="2563" name="Shape 2563"/>
            <p:cNvSpPr/>
            <p:nvPr/>
          </p:nvSpPr>
          <p:spPr>
            <a:xfrm>
              <a:off x="3721775" y="1757675"/>
              <a:ext cx="353700" cy="351300"/>
            </a:xfrm>
            <a:prstGeom prst="rect">
              <a:avLst/>
            </a:prstGeom>
            <a:solidFill>
              <a:srgbClr val="00B9E4">
                <a:alpha val="3385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64" name="Shape 2564" descr="Icon_RH_Software_Container-App_RGB_Flat.png"/>
            <p:cNvPicPr preferRelativeResize="0"/>
            <p:nvPr/>
          </p:nvPicPr>
          <p:blipFill>
            <a:blip r:embed="rId4">
              <a:alphaModFix/>
            </a:blip>
            <a:stretch>
              <a:fillRect/>
            </a:stretch>
          </p:blipFill>
          <p:spPr>
            <a:xfrm>
              <a:off x="3720867" y="1757075"/>
              <a:ext cx="354725" cy="351925"/>
            </a:xfrm>
            <a:prstGeom prst="rect">
              <a:avLst/>
            </a:prstGeom>
            <a:noFill/>
            <a:ln>
              <a:noFill/>
            </a:ln>
          </p:spPr>
        </p:pic>
      </p:grpSp>
      <p:grpSp>
        <p:nvGrpSpPr>
          <p:cNvPr id="2565" name="Shape 2565"/>
          <p:cNvGrpSpPr/>
          <p:nvPr/>
        </p:nvGrpSpPr>
        <p:grpSpPr>
          <a:xfrm>
            <a:off x="5368830" y="1947308"/>
            <a:ext cx="241355" cy="239450"/>
            <a:chOff x="4211955" y="1757075"/>
            <a:chExt cx="354725" cy="351925"/>
          </a:xfrm>
        </p:grpSpPr>
        <p:sp>
          <p:nvSpPr>
            <p:cNvPr id="2566" name="Shape 2566"/>
            <p:cNvSpPr/>
            <p:nvPr/>
          </p:nvSpPr>
          <p:spPr>
            <a:xfrm>
              <a:off x="4212463" y="1757634"/>
              <a:ext cx="353700" cy="351300"/>
            </a:xfrm>
            <a:prstGeom prst="rect">
              <a:avLst/>
            </a:prstGeom>
            <a:solidFill>
              <a:srgbClr val="F0AB00">
                <a:alpha val="3154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67" name="Shape 2567" descr="Icon_RH_Software_Container-App_RGB_Flat.png"/>
            <p:cNvPicPr preferRelativeResize="0"/>
            <p:nvPr/>
          </p:nvPicPr>
          <p:blipFill>
            <a:blip r:embed="rId4">
              <a:alphaModFix/>
            </a:blip>
            <a:stretch>
              <a:fillRect/>
            </a:stretch>
          </p:blipFill>
          <p:spPr>
            <a:xfrm>
              <a:off x="4211955" y="1757075"/>
              <a:ext cx="354725" cy="351925"/>
            </a:xfrm>
            <a:prstGeom prst="rect">
              <a:avLst/>
            </a:prstGeom>
            <a:noFill/>
            <a:ln>
              <a:noFill/>
            </a:ln>
          </p:spPr>
        </p:pic>
      </p:grpSp>
      <p:grpSp>
        <p:nvGrpSpPr>
          <p:cNvPr id="2568" name="Shape 2568"/>
          <p:cNvGrpSpPr/>
          <p:nvPr/>
        </p:nvGrpSpPr>
        <p:grpSpPr>
          <a:xfrm>
            <a:off x="5679078" y="1947308"/>
            <a:ext cx="241355" cy="239450"/>
            <a:chOff x="4669155" y="1757075"/>
            <a:chExt cx="354725" cy="351925"/>
          </a:xfrm>
        </p:grpSpPr>
        <p:pic>
          <p:nvPicPr>
            <p:cNvPr id="2569" name="Shape 2569" descr="Icon_RH_Software_Container-App_RGB_Flat.png"/>
            <p:cNvPicPr preferRelativeResize="0"/>
            <p:nvPr/>
          </p:nvPicPr>
          <p:blipFill>
            <a:blip r:embed="rId4">
              <a:alphaModFix/>
            </a:blip>
            <a:stretch>
              <a:fillRect/>
            </a:stretch>
          </p:blipFill>
          <p:spPr>
            <a:xfrm>
              <a:off x="4669155" y="1757075"/>
              <a:ext cx="354725" cy="351925"/>
            </a:xfrm>
            <a:prstGeom prst="rect">
              <a:avLst/>
            </a:prstGeom>
            <a:noFill/>
            <a:ln>
              <a:noFill/>
            </a:ln>
          </p:spPr>
        </p:pic>
        <p:sp>
          <p:nvSpPr>
            <p:cNvPr id="2570" name="Shape 2570"/>
            <p:cNvSpPr/>
            <p:nvPr/>
          </p:nvSpPr>
          <p:spPr>
            <a:xfrm>
              <a:off x="4669663" y="1757634"/>
              <a:ext cx="353700" cy="351300"/>
            </a:xfrm>
            <a:prstGeom prst="rect">
              <a:avLst/>
            </a:prstGeom>
            <a:solidFill>
              <a:srgbClr val="3B0083">
                <a:alpha val="31540"/>
              </a:srgbClr>
            </a:solidFill>
            <a:ln>
              <a:noFill/>
            </a:ln>
          </p:spPr>
          <p:txBody>
            <a:bodyPr wrap="square" lIns="91425" tIns="91425" rIns="91425" bIns="91425" anchor="ctr" anchorCtr="0">
              <a:noAutofit/>
            </a:bodyPr>
            <a:lstStyle/>
            <a:p>
              <a:pPr marL="0" lvl="0" indent="0">
                <a:spcBef>
                  <a:spcPts val="0"/>
                </a:spcBef>
                <a:buNone/>
              </a:pPr>
              <a:endParaRPr dirty="0"/>
            </a:p>
          </p:txBody>
        </p:sp>
      </p:grpSp>
      <p:cxnSp>
        <p:nvCxnSpPr>
          <p:cNvPr id="2571" name="Shape 2571"/>
          <p:cNvCxnSpPr>
            <a:stCxn id="2567" idx="1"/>
            <a:endCxn id="2567" idx="1"/>
          </p:cNvCxnSpPr>
          <p:nvPr/>
        </p:nvCxnSpPr>
        <p:spPr>
          <a:xfrm>
            <a:off x="5368830" y="2067033"/>
            <a:ext cx="0" cy="0"/>
          </a:xfrm>
          <a:prstGeom prst="straightConnector1">
            <a:avLst/>
          </a:prstGeom>
          <a:noFill/>
          <a:ln w="9525" cap="flat" cmpd="sng">
            <a:solidFill>
              <a:srgbClr val="666666"/>
            </a:solidFill>
            <a:prstDash val="solid"/>
            <a:round/>
            <a:headEnd type="none" w="lg" len="lg"/>
            <a:tailEnd type="none" w="lg" len="lg"/>
          </a:ln>
        </p:spPr>
      </p:cxnSp>
      <p:cxnSp>
        <p:nvCxnSpPr>
          <p:cNvPr id="2572" name="Shape 2572"/>
          <p:cNvCxnSpPr>
            <a:stCxn id="2564" idx="3"/>
            <a:endCxn id="2567" idx="1"/>
          </p:cNvCxnSpPr>
          <p:nvPr/>
        </p:nvCxnSpPr>
        <p:spPr>
          <a:xfrm>
            <a:off x="5299936" y="2067033"/>
            <a:ext cx="69000" cy="0"/>
          </a:xfrm>
          <a:prstGeom prst="straightConnector1">
            <a:avLst/>
          </a:prstGeom>
          <a:noFill/>
          <a:ln w="9525" cap="flat" cmpd="sng">
            <a:solidFill>
              <a:srgbClr val="666666"/>
            </a:solidFill>
            <a:prstDash val="solid"/>
            <a:round/>
            <a:headEnd type="none" w="lg" len="lg"/>
            <a:tailEnd type="none" w="lg" len="lg"/>
          </a:ln>
        </p:spPr>
      </p:cxnSp>
      <p:cxnSp>
        <p:nvCxnSpPr>
          <p:cNvPr id="2573" name="Shape 2573"/>
          <p:cNvCxnSpPr>
            <a:stCxn id="2564" idx="0"/>
            <a:endCxn id="2570" idx="0"/>
          </p:cNvCxnSpPr>
          <p:nvPr/>
        </p:nvCxnSpPr>
        <p:spPr>
          <a:xfrm rot="-5400000" flipH="1">
            <a:off x="5489158" y="1637408"/>
            <a:ext cx="600" cy="620400"/>
          </a:xfrm>
          <a:prstGeom prst="bentConnector3">
            <a:avLst>
              <a:gd name="adj1" fmla="val -57851343"/>
            </a:avLst>
          </a:prstGeom>
          <a:noFill/>
          <a:ln w="9525" cap="flat" cmpd="sng">
            <a:solidFill>
              <a:srgbClr val="666666"/>
            </a:solidFill>
            <a:prstDash val="solid"/>
            <a:round/>
            <a:headEnd type="none" w="lg" len="lg"/>
            <a:tailEnd type="none" w="lg" len="lg"/>
          </a:ln>
        </p:spPr>
      </p:cxnSp>
      <p:grpSp>
        <p:nvGrpSpPr>
          <p:cNvPr id="2574" name="Shape 2574"/>
          <p:cNvGrpSpPr/>
          <p:nvPr/>
        </p:nvGrpSpPr>
        <p:grpSpPr>
          <a:xfrm>
            <a:off x="6428516" y="1946065"/>
            <a:ext cx="241355" cy="241935"/>
            <a:chOff x="6008401" y="1757075"/>
            <a:chExt cx="354725" cy="355578"/>
          </a:xfrm>
        </p:grpSpPr>
        <p:sp>
          <p:nvSpPr>
            <p:cNvPr id="2575" name="Shape 2575"/>
            <p:cNvSpPr/>
            <p:nvPr/>
          </p:nvSpPr>
          <p:spPr>
            <a:xfrm>
              <a:off x="6009256" y="1761353"/>
              <a:ext cx="353700" cy="351300"/>
            </a:xfrm>
            <a:prstGeom prst="rect">
              <a:avLst/>
            </a:prstGeom>
            <a:solidFill>
              <a:srgbClr val="00B9E4">
                <a:alpha val="3373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76" name="Shape 2576" descr="Icon_RH_Software_Container-App_RGB_Flat.png"/>
            <p:cNvPicPr preferRelativeResize="0"/>
            <p:nvPr/>
          </p:nvPicPr>
          <p:blipFill>
            <a:blip r:embed="rId4">
              <a:alphaModFix/>
            </a:blip>
            <a:stretch>
              <a:fillRect/>
            </a:stretch>
          </p:blipFill>
          <p:spPr>
            <a:xfrm>
              <a:off x="6008401" y="1757075"/>
              <a:ext cx="354725" cy="351925"/>
            </a:xfrm>
            <a:prstGeom prst="rect">
              <a:avLst/>
            </a:prstGeom>
            <a:noFill/>
            <a:ln>
              <a:noFill/>
            </a:ln>
          </p:spPr>
        </p:pic>
      </p:grpSp>
      <p:grpSp>
        <p:nvGrpSpPr>
          <p:cNvPr id="2577" name="Shape 2577"/>
          <p:cNvGrpSpPr/>
          <p:nvPr/>
        </p:nvGrpSpPr>
        <p:grpSpPr>
          <a:xfrm>
            <a:off x="6117065" y="1947308"/>
            <a:ext cx="242557" cy="239450"/>
            <a:chOff x="5515980" y="1757075"/>
            <a:chExt cx="356492" cy="351925"/>
          </a:xfrm>
        </p:grpSpPr>
        <p:sp>
          <p:nvSpPr>
            <p:cNvPr id="2578" name="Shape 2578"/>
            <p:cNvSpPr/>
            <p:nvPr/>
          </p:nvSpPr>
          <p:spPr>
            <a:xfrm>
              <a:off x="5518772" y="1757675"/>
              <a:ext cx="353700" cy="351300"/>
            </a:xfrm>
            <a:prstGeom prst="rect">
              <a:avLst/>
            </a:prstGeom>
            <a:solidFill>
              <a:srgbClr val="92D400">
                <a:alpha val="3385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79" name="Shape 2579" descr="Icon_RH_Software_Container-App_RGB_Flat.png"/>
            <p:cNvPicPr preferRelativeResize="0"/>
            <p:nvPr/>
          </p:nvPicPr>
          <p:blipFill>
            <a:blip r:embed="rId4">
              <a:alphaModFix/>
            </a:blip>
            <a:stretch>
              <a:fillRect/>
            </a:stretch>
          </p:blipFill>
          <p:spPr>
            <a:xfrm>
              <a:off x="5515980" y="1757075"/>
              <a:ext cx="354725" cy="351925"/>
            </a:xfrm>
            <a:prstGeom prst="rect">
              <a:avLst/>
            </a:prstGeom>
            <a:noFill/>
            <a:ln>
              <a:noFill/>
            </a:ln>
          </p:spPr>
        </p:pic>
      </p:grpSp>
      <p:grpSp>
        <p:nvGrpSpPr>
          <p:cNvPr id="2580" name="Shape 2580"/>
          <p:cNvGrpSpPr/>
          <p:nvPr/>
        </p:nvGrpSpPr>
        <p:grpSpPr>
          <a:xfrm>
            <a:off x="7180054" y="1946699"/>
            <a:ext cx="241820" cy="240669"/>
            <a:chOff x="7372905" y="1757075"/>
            <a:chExt cx="355409" cy="353717"/>
          </a:xfrm>
        </p:grpSpPr>
        <p:sp>
          <p:nvSpPr>
            <p:cNvPr id="2581" name="Shape 2581"/>
            <p:cNvSpPr/>
            <p:nvPr/>
          </p:nvSpPr>
          <p:spPr>
            <a:xfrm>
              <a:off x="7374614" y="1759492"/>
              <a:ext cx="353700" cy="351300"/>
            </a:xfrm>
            <a:prstGeom prst="rect">
              <a:avLst/>
            </a:prstGeom>
            <a:solidFill>
              <a:srgbClr val="92D400">
                <a:alpha val="3373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82" name="Shape 2582" descr="Icon_RH_Software_Container-App_RGB_Flat.png"/>
            <p:cNvPicPr preferRelativeResize="0"/>
            <p:nvPr/>
          </p:nvPicPr>
          <p:blipFill>
            <a:blip r:embed="rId4">
              <a:alphaModFix/>
            </a:blip>
            <a:stretch>
              <a:fillRect/>
            </a:stretch>
          </p:blipFill>
          <p:spPr>
            <a:xfrm>
              <a:off x="7372905" y="1757075"/>
              <a:ext cx="354725" cy="351925"/>
            </a:xfrm>
            <a:prstGeom prst="rect">
              <a:avLst/>
            </a:prstGeom>
            <a:noFill/>
            <a:ln>
              <a:noFill/>
            </a:ln>
          </p:spPr>
        </p:pic>
      </p:grpSp>
      <p:grpSp>
        <p:nvGrpSpPr>
          <p:cNvPr id="2583" name="Shape 2583"/>
          <p:cNvGrpSpPr/>
          <p:nvPr/>
        </p:nvGrpSpPr>
        <p:grpSpPr>
          <a:xfrm>
            <a:off x="6876201" y="1946065"/>
            <a:ext cx="241355" cy="241935"/>
            <a:chOff x="6389401" y="1757075"/>
            <a:chExt cx="354725" cy="355578"/>
          </a:xfrm>
        </p:grpSpPr>
        <p:sp>
          <p:nvSpPr>
            <p:cNvPr id="2584" name="Shape 2584"/>
            <p:cNvSpPr/>
            <p:nvPr/>
          </p:nvSpPr>
          <p:spPr>
            <a:xfrm>
              <a:off x="6390256" y="1761353"/>
              <a:ext cx="353700" cy="351300"/>
            </a:xfrm>
            <a:prstGeom prst="rect">
              <a:avLst/>
            </a:prstGeom>
            <a:solidFill>
              <a:srgbClr val="CC0000">
                <a:alpha val="30770"/>
              </a:srgbClr>
            </a:solidFill>
            <a:ln>
              <a:noFill/>
            </a:ln>
          </p:spPr>
          <p:txBody>
            <a:bodyPr wrap="square" lIns="91425" tIns="91425" rIns="91425" bIns="91425" anchor="ctr" anchorCtr="0">
              <a:noAutofit/>
            </a:bodyPr>
            <a:lstStyle/>
            <a:p>
              <a:pPr marL="0" lvl="0" indent="0">
                <a:spcBef>
                  <a:spcPts val="0"/>
                </a:spcBef>
                <a:buNone/>
              </a:pPr>
              <a:endParaRPr dirty="0"/>
            </a:p>
          </p:txBody>
        </p:sp>
        <p:pic>
          <p:nvPicPr>
            <p:cNvPr id="2585" name="Shape 2585" descr="Icon_RH_Software_Container-App_RGB_Flat.png"/>
            <p:cNvPicPr preferRelativeResize="0"/>
            <p:nvPr/>
          </p:nvPicPr>
          <p:blipFill>
            <a:blip r:embed="rId4">
              <a:alphaModFix/>
            </a:blip>
            <a:stretch>
              <a:fillRect/>
            </a:stretch>
          </p:blipFill>
          <p:spPr>
            <a:xfrm>
              <a:off x="6389401" y="1757075"/>
              <a:ext cx="354725" cy="351925"/>
            </a:xfrm>
            <a:prstGeom prst="rect">
              <a:avLst/>
            </a:prstGeom>
            <a:noFill/>
            <a:ln>
              <a:noFill/>
            </a:ln>
          </p:spPr>
        </p:pic>
      </p:grpSp>
      <p:cxnSp>
        <p:nvCxnSpPr>
          <p:cNvPr id="2586" name="Shape 2586"/>
          <p:cNvCxnSpPr>
            <a:stCxn id="2564" idx="2"/>
            <a:endCxn id="2579" idx="2"/>
          </p:cNvCxnSpPr>
          <p:nvPr/>
        </p:nvCxnSpPr>
        <p:spPr>
          <a:xfrm rot="-5400000" flipH="1">
            <a:off x="5708158" y="1657858"/>
            <a:ext cx="600" cy="1058400"/>
          </a:xfrm>
          <a:prstGeom prst="bentConnector3">
            <a:avLst>
              <a:gd name="adj1" fmla="val 39687500"/>
            </a:avLst>
          </a:prstGeom>
          <a:noFill/>
          <a:ln w="9525" cap="flat" cmpd="sng">
            <a:solidFill>
              <a:srgbClr val="666666"/>
            </a:solidFill>
            <a:prstDash val="solid"/>
            <a:round/>
            <a:headEnd type="none" w="lg" len="lg"/>
            <a:tailEnd type="none" w="lg" len="lg"/>
          </a:ln>
        </p:spPr>
      </p:cxnSp>
      <p:cxnSp>
        <p:nvCxnSpPr>
          <p:cNvPr id="2587" name="Shape 2587"/>
          <p:cNvCxnSpPr>
            <a:stCxn id="2582" idx="0"/>
            <a:endCxn id="2564" idx="1"/>
          </p:cNvCxnSpPr>
          <p:nvPr/>
        </p:nvCxnSpPr>
        <p:spPr>
          <a:xfrm rot="5400000">
            <a:off x="6119481" y="885749"/>
            <a:ext cx="120300" cy="2242200"/>
          </a:xfrm>
          <a:prstGeom prst="bentConnector4">
            <a:avLst>
              <a:gd name="adj1" fmla="val -197943"/>
              <a:gd name="adj2" fmla="val 106406"/>
            </a:avLst>
          </a:prstGeom>
          <a:noFill/>
          <a:ln w="9525" cap="flat" cmpd="sng">
            <a:solidFill>
              <a:srgbClr val="666666"/>
            </a:solidFill>
            <a:prstDash val="solid"/>
            <a:round/>
            <a:headEnd type="none" w="lg" len="lg"/>
            <a:tailEnd type="none" w="lg" len="lg"/>
          </a:ln>
        </p:spPr>
      </p:cxnSp>
      <p:cxnSp>
        <p:nvCxnSpPr>
          <p:cNvPr id="2588" name="Shape 2588"/>
          <p:cNvCxnSpPr>
            <a:stCxn id="2579" idx="3"/>
            <a:endCxn id="2576" idx="1"/>
          </p:cNvCxnSpPr>
          <p:nvPr/>
        </p:nvCxnSpPr>
        <p:spPr>
          <a:xfrm rot="10800000" flipH="1">
            <a:off x="6358420" y="2065833"/>
            <a:ext cx="70200" cy="1200"/>
          </a:xfrm>
          <a:prstGeom prst="straightConnector1">
            <a:avLst/>
          </a:prstGeom>
          <a:noFill/>
          <a:ln w="9525" cap="flat" cmpd="sng">
            <a:solidFill>
              <a:srgbClr val="666666"/>
            </a:solidFill>
            <a:prstDash val="solid"/>
            <a:round/>
            <a:headEnd type="none" w="lg" len="lg"/>
            <a:tailEnd type="none" w="lg" len="lg"/>
          </a:ln>
        </p:spPr>
      </p:cxnSp>
      <p:cxnSp>
        <p:nvCxnSpPr>
          <p:cNvPr id="2589" name="Shape 2589"/>
          <p:cNvCxnSpPr>
            <a:stCxn id="2576" idx="2"/>
            <a:endCxn id="2582" idx="2"/>
          </p:cNvCxnSpPr>
          <p:nvPr/>
        </p:nvCxnSpPr>
        <p:spPr>
          <a:xfrm rot="-5400000" flipH="1">
            <a:off x="6924643" y="1810065"/>
            <a:ext cx="600" cy="751500"/>
          </a:xfrm>
          <a:prstGeom prst="bentConnector3">
            <a:avLst>
              <a:gd name="adj1" fmla="val 39793038"/>
            </a:avLst>
          </a:prstGeom>
          <a:noFill/>
          <a:ln w="9525" cap="flat" cmpd="sng">
            <a:solidFill>
              <a:srgbClr val="666666"/>
            </a:solidFill>
            <a:prstDash val="solid"/>
            <a:round/>
            <a:headEnd type="none" w="lg" len="lg"/>
            <a:tailEnd type="none" w="lg" len="lg"/>
          </a:ln>
        </p:spPr>
      </p:cxnSp>
      <p:cxnSp>
        <p:nvCxnSpPr>
          <p:cNvPr id="2590" name="Shape 2590"/>
          <p:cNvCxnSpPr>
            <a:stCxn id="2576" idx="3"/>
            <a:endCxn id="2585" idx="1"/>
          </p:cNvCxnSpPr>
          <p:nvPr/>
        </p:nvCxnSpPr>
        <p:spPr>
          <a:xfrm>
            <a:off x="6669871" y="2065790"/>
            <a:ext cx="206400" cy="0"/>
          </a:xfrm>
          <a:prstGeom prst="straightConnector1">
            <a:avLst/>
          </a:prstGeom>
          <a:noFill/>
          <a:ln w="9525" cap="flat" cmpd="sng">
            <a:solidFill>
              <a:srgbClr val="666666"/>
            </a:solidFill>
            <a:prstDash val="solid"/>
            <a:round/>
            <a:headEnd type="none" w="lg" len="lg"/>
            <a:tailEnd type="none" w="lg" len="lg"/>
          </a:ln>
        </p:spPr>
      </p:cxnSp>
      <p:cxnSp>
        <p:nvCxnSpPr>
          <p:cNvPr id="2591" name="Shape 2591"/>
          <p:cNvCxnSpPr>
            <a:stCxn id="2576" idx="0"/>
            <a:endCxn id="2567" idx="2"/>
          </p:cNvCxnSpPr>
          <p:nvPr/>
        </p:nvCxnSpPr>
        <p:spPr>
          <a:xfrm rot="5400000">
            <a:off x="5899093" y="1536565"/>
            <a:ext cx="240600" cy="1059600"/>
          </a:xfrm>
          <a:prstGeom prst="bentConnector5">
            <a:avLst>
              <a:gd name="adj1" fmla="val -147710"/>
              <a:gd name="adj2" fmla="val 50004"/>
              <a:gd name="adj3" fmla="val 161080"/>
            </a:avLst>
          </a:prstGeom>
          <a:noFill/>
          <a:ln w="9525" cap="flat" cmpd="sng">
            <a:solidFill>
              <a:srgbClr val="666666"/>
            </a:solidFill>
            <a:prstDash val="solid"/>
            <a:round/>
            <a:headEnd type="none" w="lg" len="lg"/>
            <a:tailEnd type="none" w="lg" len="lg"/>
          </a:ln>
        </p:spPr>
      </p:cxnSp>
      <p:sp>
        <p:nvSpPr>
          <p:cNvPr id="2592" name="Shape 2592"/>
          <p:cNvSpPr/>
          <p:nvPr/>
        </p:nvSpPr>
        <p:spPr>
          <a:xfrm>
            <a:off x="6801800" y="2542800"/>
            <a:ext cx="751500" cy="514200"/>
          </a:xfrm>
          <a:prstGeom prst="rect">
            <a:avLst/>
          </a:prstGeom>
          <a:solidFill>
            <a:srgbClr val="C5000B"/>
          </a:solidFill>
          <a:ln>
            <a:noFill/>
          </a:ln>
        </p:spPr>
        <p:txBody>
          <a:bodyPr wrap="square" lIns="91425" tIns="91425" rIns="91425" bIns="91425" anchor="ctr" anchorCtr="0">
            <a:noAutofit/>
          </a:bodyPr>
          <a:lstStyle/>
          <a:p>
            <a:pPr marL="0" lvl="0" indent="0" algn="ctr" rtl="0">
              <a:spcBef>
                <a:spcPts val="0"/>
              </a:spcBef>
              <a:buNone/>
            </a:pPr>
            <a:r>
              <a:rPr lang="en-US" sz="1000" dirty="0">
                <a:solidFill>
                  <a:srgbClr val="FFFFFF"/>
                </a:solidFill>
                <a:latin typeface="Proxima Nova"/>
                <a:ea typeface="Proxima Nova"/>
                <a:cs typeface="Proxima Nova"/>
                <a:sym typeface="Proxima Nova"/>
              </a:rPr>
              <a:t>Red Hat</a:t>
            </a:r>
            <a:br>
              <a:rPr lang="en-US" sz="1000" dirty="0">
                <a:solidFill>
                  <a:srgbClr val="FFFFFF"/>
                </a:solidFill>
                <a:latin typeface="Proxima Nova"/>
                <a:ea typeface="Proxima Nova"/>
                <a:cs typeface="Proxima Nova"/>
                <a:sym typeface="Proxima Nova"/>
              </a:rPr>
            </a:br>
            <a:r>
              <a:rPr lang="en-US" sz="1000" dirty="0">
                <a:solidFill>
                  <a:srgbClr val="FFFFFF"/>
                </a:solidFill>
                <a:latin typeface="Proxima Nova"/>
                <a:ea typeface="Proxima Nova"/>
                <a:cs typeface="Proxima Nova"/>
                <a:sym typeface="Proxima Nova"/>
              </a:rPr>
              <a:t>Gluster</a:t>
            </a:r>
            <a:br>
              <a:rPr lang="en-US" sz="1000" dirty="0">
                <a:solidFill>
                  <a:srgbClr val="FFFFFF"/>
                </a:solidFill>
                <a:latin typeface="Proxima Nova"/>
                <a:ea typeface="Proxima Nova"/>
                <a:cs typeface="Proxima Nova"/>
                <a:sym typeface="Proxima Nova"/>
              </a:rPr>
            </a:br>
            <a:r>
              <a:rPr lang="en-US" sz="1000" dirty="0">
                <a:solidFill>
                  <a:srgbClr val="FFFFFF"/>
                </a:solidFill>
                <a:latin typeface="Proxima Nova"/>
                <a:ea typeface="Proxima Nova"/>
                <a:cs typeface="Proxima Nova"/>
                <a:sym typeface="Proxima Nova"/>
              </a:rPr>
              <a:t>Storage</a:t>
            </a:r>
          </a:p>
        </p:txBody>
      </p:sp>
      <p:sp>
        <p:nvSpPr>
          <p:cNvPr id="2593" name="Shape 2593"/>
          <p:cNvSpPr/>
          <p:nvPr/>
        </p:nvSpPr>
        <p:spPr>
          <a:xfrm>
            <a:off x="7597000" y="2542800"/>
            <a:ext cx="889800" cy="1152300"/>
          </a:xfrm>
          <a:prstGeom prst="rect">
            <a:avLst/>
          </a:prstGeom>
          <a:solidFill>
            <a:srgbClr val="C5000B"/>
          </a:solidFill>
          <a:ln>
            <a:noFill/>
          </a:ln>
        </p:spPr>
        <p:txBody>
          <a:bodyPr wrap="square" lIns="91425" tIns="91425" rIns="91425" bIns="91425" anchor="ctr" anchorCtr="0">
            <a:noAutofit/>
          </a:bodyPr>
          <a:lstStyle/>
          <a:p>
            <a:pPr marL="0" lvl="0" indent="0" algn="ctr" rtl="0">
              <a:spcBef>
                <a:spcPts val="0"/>
              </a:spcBef>
              <a:buNone/>
            </a:pPr>
            <a:r>
              <a:rPr lang="en-US" sz="1000" dirty="0">
                <a:solidFill>
                  <a:srgbClr val="FFFFFF"/>
                </a:solidFill>
                <a:latin typeface="Proxima Nova"/>
                <a:ea typeface="Proxima Nova"/>
                <a:cs typeface="Proxima Nova"/>
                <a:sym typeface="Proxima Nova"/>
              </a:rPr>
              <a:t>Red Hat </a:t>
            </a:r>
            <a:br>
              <a:rPr lang="en-US" sz="1000" dirty="0">
                <a:solidFill>
                  <a:srgbClr val="FFFFFF"/>
                </a:solidFill>
                <a:latin typeface="Proxima Nova"/>
                <a:ea typeface="Proxima Nova"/>
                <a:cs typeface="Proxima Nova"/>
                <a:sym typeface="Proxima Nova"/>
              </a:rPr>
            </a:br>
            <a:r>
              <a:rPr lang="en-US" sz="1000" dirty="0">
                <a:solidFill>
                  <a:srgbClr val="FFFFFF"/>
                </a:solidFill>
                <a:latin typeface="Proxima Nova"/>
                <a:ea typeface="Proxima Nova"/>
                <a:cs typeface="Proxima Nova"/>
                <a:sym typeface="Proxima Nova"/>
              </a:rPr>
              <a:t>CloudForms</a:t>
            </a:r>
          </a:p>
        </p:txBody>
      </p:sp>
      <p:pic>
        <p:nvPicPr>
          <p:cNvPr id="2594" name="Shape 2594" descr="Icon_RH_Hardware_Storage-A-Single_RGB_Flat.png"/>
          <p:cNvPicPr preferRelativeResize="0"/>
          <p:nvPr/>
        </p:nvPicPr>
        <p:blipFill>
          <a:blip r:embed="rId5">
            <a:alphaModFix/>
          </a:blip>
          <a:stretch>
            <a:fillRect/>
          </a:stretch>
        </p:blipFill>
        <p:spPr>
          <a:xfrm>
            <a:off x="1990264" y="2641163"/>
            <a:ext cx="566450" cy="300000"/>
          </a:xfrm>
          <a:prstGeom prst="rect">
            <a:avLst/>
          </a:prstGeom>
          <a:noFill/>
          <a:ln>
            <a:noFill/>
          </a:ln>
        </p:spPr>
      </p:pic>
      <p:pic>
        <p:nvPicPr>
          <p:cNvPr id="2595" name="Shape 2595" descr="Icon_RH_People_Adult-VNeck_RGB_Flat.png"/>
          <p:cNvPicPr preferRelativeResize="0"/>
          <p:nvPr/>
        </p:nvPicPr>
        <p:blipFill>
          <a:blip r:embed="rId6">
            <a:alphaModFix/>
          </a:blip>
          <a:stretch>
            <a:fillRect/>
          </a:stretch>
        </p:blipFill>
        <p:spPr>
          <a:xfrm>
            <a:off x="1217750" y="2437965"/>
            <a:ext cx="373661" cy="577505"/>
          </a:xfrm>
          <a:prstGeom prst="rect">
            <a:avLst/>
          </a:prstGeom>
          <a:noFill/>
          <a:ln>
            <a:noFill/>
          </a:ln>
        </p:spPr>
      </p:pic>
      <p:cxnSp>
        <p:nvCxnSpPr>
          <p:cNvPr id="2596" name="Shape 2596"/>
          <p:cNvCxnSpPr/>
          <p:nvPr/>
        </p:nvCxnSpPr>
        <p:spPr>
          <a:xfrm>
            <a:off x="1660300" y="2791175"/>
            <a:ext cx="281400" cy="0"/>
          </a:xfrm>
          <a:prstGeom prst="straightConnector1">
            <a:avLst/>
          </a:prstGeom>
          <a:noFill/>
          <a:ln w="9525" cap="flat" cmpd="sng">
            <a:solidFill>
              <a:srgbClr val="666666"/>
            </a:solidFill>
            <a:prstDash val="solid"/>
            <a:round/>
            <a:headEnd type="none" w="lg" len="lg"/>
            <a:tailEnd type="triangle" w="lg" len="lg"/>
          </a:ln>
        </p:spPr>
      </p:cxnSp>
      <p:pic>
        <p:nvPicPr>
          <p:cNvPr id="2597" name="Shape 2597" descr="Icon_RH_Object_Gear-Group_RGB_Flat.png"/>
          <p:cNvPicPr preferRelativeResize="0"/>
          <p:nvPr/>
        </p:nvPicPr>
        <p:blipFill>
          <a:blip r:embed="rId7">
            <a:alphaModFix/>
          </a:blip>
          <a:stretch>
            <a:fillRect/>
          </a:stretch>
        </p:blipFill>
        <p:spPr>
          <a:xfrm>
            <a:off x="2976707" y="2485566"/>
            <a:ext cx="566451" cy="611219"/>
          </a:xfrm>
          <a:prstGeom prst="rect">
            <a:avLst/>
          </a:prstGeom>
          <a:noFill/>
          <a:ln>
            <a:noFill/>
          </a:ln>
        </p:spPr>
      </p:pic>
      <p:cxnSp>
        <p:nvCxnSpPr>
          <p:cNvPr id="2598" name="Shape 2598"/>
          <p:cNvCxnSpPr/>
          <p:nvPr/>
        </p:nvCxnSpPr>
        <p:spPr>
          <a:xfrm>
            <a:off x="2640300" y="2791175"/>
            <a:ext cx="281400" cy="0"/>
          </a:xfrm>
          <a:prstGeom prst="straightConnector1">
            <a:avLst/>
          </a:prstGeom>
          <a:noFill/>
          <a:ln w="9525" cap="flat" cmpd="sng">
            <a:solidFill>
              <a:srgbClr val="666666"/>
            </a:solidFill>
            <a:prstDash val="solid"/>
            <a:round/>
            <a:headEnd type="none" w="lg" len="lg"/>
            <a:tailEnd type="triangle" w="lg" len="lg"/>
          </a:ln>
        </p:spPr>
      </p:cxnSp>
      <p:cxnSp>
        <p:nvCxnSpPr>
          <p:cNvPr id="2599" name="Shape 2599"/>
          <p:cNvCxnSpPr/>
          <p:nvPr/>
        </p:nvCxnSpPr>
        <p:spPr>
          <a:xfrm>
            <a:off x="3570910" y="2791175"/>
            <a:ext cx="281400" cy="0"/>
          </a:xfrm>
          <a:prstGeom prst="straightConnector1">
            <a:avLst/>
          </a:prstGeom>
          <a:noFill/>
          <a:ln w="9525" cap="flat" cmpd="sng">
            <a:solidFill>
              <a:srgbClr val="666666"/>
            </a:solidFill>
            <a:prstDash val="solid"/>
            <a:round/>
            <a:headEnd type="none" w="lg" len="lg"/>
            <a:tailEnd type="triangle" w="lg" len="lg"/>
          </a:ln>
        </p:spPr>
      </p:cxnSp>
      <p:pic>
        <p:nvPicPr>
          <p:cNvPr id="2600" name="Shape 2600" descr="Icon_RH_Software_Container-App_RGB_Flat.png"/>
          <p:cNvPicPr preferRelativeResize="0"/>
          <p:nvPr/>
        </p:nvPicPr>
        <p:blipFill>
          <a:blip r:embed="rId4">
            <a:alphaModFix/>
          </a:blip>
          <a:stretch>
            <a:fillRect/>
          </a:stretch>
        </p:blipFill>
        <p:spPr>
          <a:xfrm>
            <a:off x="3919274" y="2598175"/>
            <a:ext cx="422538" cy="419200"/>
          </a:xfrm>
          <a:prstGeom prst="rect">
            <a:avLst/>
          </a:prstGeom>
          <a:noFill/>
          <a:ln>
            <a:noFill/>
          </a:ln>
        </p:spPr>
      </p:pic>
      <p:cxnSp>
        <p:nvCxnSpPr>
          <p:cNvPr id="2601" name="Shape 2601"/>
          <p:cNvCxnSpPr/>
          <p:nvPr/>
        </p:nvCxnSpPr>
        <p:spPr>
          <a:xfrm>
            <a:off x="4390060" y="2791175"/>
            <a:ext cx="281400" cy="0"/>
          </a:xfrm>
          <a:prstGeom prst="straightConnector1">
            <a:avLst/>
          </a:prstGeom>
          <a:noFill/>
          <a:ln w="9525" cap="flat" cmpd="sng">
            <a:solidFill>
              <a:srgbClr val="666666"/>
            </a:solidFill>
            <a:prstDash val="solid"/>
            <a:round/>
            <a:headEnd type="none" w="lg" len="lg"/>
            <a:tailEnd type="triangle" w="lg" len="lg"/>
          </a:ln>
        </p:spPr>
      </p:cxnSp>
      <p:sp>
        <p:nvSpPr>
          <p:cNvPr id="2602" name="Shape 2602"/>
          <p:cNvSpPr txBox="1"/>
          <p:nvPr/>
        </p:nvSpPr>
        <p:spPr>
          <a:xfrm>
            <a:off x="1726109" y="3171603"/>
            <a:ext cx="1056600" cy="4263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1200" dirty="0">
                <a:latin typeface="Proxima Nova"/>
                <a:ea typeface="Proxima Nova"/>
                <a:cs typeface="Proxima Nova"/>
                <a:sym typeface="Proxima Nova"/>
              </a:rPr>
              <a:t>source</a:t>
            </a:r>
            <a:br>
              <a:rPr lang="en-US" sz="1200" dirty="0">
                <a:latin typeface="Proxima Nova"/>
                <a:ea typeface="Proxima Nova"/>
                <a:cs typeface="Proxima Nova"/>
                <a:sym typeface="Proxima Nova"/>
              </a:rPr>
            </a:br>
            <a:r>
              <a:rPr lang="en-US" sz="1200" dirty="0">
                <a:latin typeface="Proxima Nova"/>
                <a:ea typeface="Proxima Nova"/>
                <a:cs typeface="Proxima Nova"/>
                <a:sym typeface="Proxima Nova"/>
              </a:rPr>
              <a:t>repository</a:t>
            </a:r>
          </a:p>
        </p:txBody>
      </p:sp>
      <p:sp>
        <p:nvSpPr>
          <p:cNvPr id="2603" name="Shape 2603"/>
          <p:cNvSpPr txBox="1"/>
          <p:nvPr/>
        </p:nvSpPr>
        <p:spPr>
          <a:xfrm>
            <a:off x="2710032" y="3171603"/>
            <a:ext cx="1056600" cy="3378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1200" dirty="0">
                <a:latin typeface="Proxima Nova"/>
                <a:ea typeface="Proxima Nova"/>
                <a:cs typeface="Proxima Nova"/>
                <a:sym typeface="Proxima Nova"/>
              </a:rPr>
              <a:t>CI/CD</a:t>
            </a:r>
            <a:br>
              <a:rPr lang="en-US" sz="1200" dirty="0">
                <a:latin typeface="Proxima Nova"/>
                <a:ea typeface="Proxima Nova"/>
                <a:cs typeface="Proxima Nova"/>
                <a:sym typeface="Proxima Nova"/>
              </a:rPr>
            </a:br>
            <a:r>
              <a:rPr lang="en-US" sz="1200" dirty="0">
                <a:latin typeface="Proxima Nova"/>
                <a:ea typeface="Proxima Nova"/>
                <a:cs typeface="Proxima Nova"/>
                <a:sym typeface="Proxima Nova"/>
              </a:rPr>
              <a:t>engine</a:t>
            </a:r>
          </a:p>
        </p:txBody>
      </p:sp>
      <p:sp>
        <p:nvSpPr>
          <p:cNvPr id="2604" name="Shape 2604"/>
          <p:cNvSpPr txBox="1"/>
          <p:nvPr/>
        </p:nvSpPr>
        <p:spPr>
          <a:xfrm>
            <a:off x="866775" y="3171603"/>
            <a:ext cx="1056600" cy="2943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1200" dirty="0">
                <a:latin typeface="Proxima Nova"/>
                <a:ea typeface="Proxima Nova"/>
                <a:cs typeface="Proxima Nova"/>
                <a:sym typeface="Proxima Nova"/>
              </a:rPr>
              <a:t>dev</a:t>
            </a:r>
          </a:p>
        </p:txBody>
      </p:sp>
      <p:sp>
        <p:nvSpPr>
          <p:cNvPr id="2605" name="Shape 2605"/>
          <p:cNvSpPr txBox="1"/>
          <p:nvPr/>
        </p:nvSpPr>
        <p:spPr>
          <a:xfrm>
            <a:off x="3604525" y="3171603"/>
            <a:ext cx="1056600" cy="3378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1200" dirty="0">
                <a:latin typeface="Proxima Nova"/>
                <a:ea typeface="Proxima Nova"/>
                <a:cs typeface="Proxima Nova"/>
                <a:sym typeface="Proxima Nova"/>
              </a:rPr>
              <a:t>container</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Shape 1260"/>
          <p:cNvSpPr txBox="1">
            <a:spLocks noGrp="1"/>
          </p:cNvSpPr>
          <p:nvPr>
            <p:ph type="title"/>
          </p:nvPr>
        </p:nvSpPr>
        <p:spPr>
          <a:prstGeom prst="rect">
            <a:avLst/>
          </a:prstGeom>
        </p:spPr>
        <p:txBody>
          <a:bodyPr wrap="square" lIns="91425" tIns="91425" rIns="91425" bIns="91425" anchor="ctr" anchorCtr="0">
            <a:noAutofit/>
          </a:bodyPr>
          <a:lstStyle/>
          <a:p>
            <a:r>
              <a:rPr lang="en-US" sz="4800" dirty="0" err="1"/>
              <a:t>OpenShift</a:t>
            </a:r>
            <a:r>
              <a:rPr lang="en-US" sz="4800" dirty="0"/>
              <a:t> Management with Cloud</a:t>
            </a:r>
            <a:r>
              <a:rPr lang="en-US" sz="4800" dirty="0">
                <a:solidFill>
                  <a:srgbClr val="FFFFFF"/>
                </a:solidFill>
              </a:rPr>
              <a:t> Forms</a:t>
            </a:r>
            <a:endParaRPr lang="en-US" dirty="0">
              <a:solidFill>
                <a:schemeClr val="tx1"/>
              </a:solidFill>
            </a:endParaRPr>
          </a:p>
        </p:txBody>
      </p:sp>
    </p:spTree>
    <p:extLst>
      <p:ext uri="{BB962C8B-B14F-4D97-AF65-F5344CB8AC3E}">
        <p14:creationId xmlns:p14="http://schemas.microsoft.com/office/powerpoint/2010/main" val="1813611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FAST FACTS</a:t>
            </a:r>
          </a:p>
        </p:txBody>
      </p:sp>
      <p:sp>
        <p:nvSpPr>
          <p:cNvPr id="8" name="Rectangle 7">
            <a:extLst>
              <a:ext uri="{FF2B5EF4-FFF2-40B4-BE49-F238E27FC236}">
                <a16:creationId xmlns:a16="http://schemas.microsoft.com/office/drawing/2014/main" id="{632209C6-9327-4A11-946C-37E9DEBBBD2F}"/>
              </a:ext>
            </a:extLst>
          </p:cNvPr>
          <p:cNvSpPr/>
          <p:nvPr/>
        </p:nvSpPr>
        <p:spPr>
          <a:xfrm>
            <a:off x="0" y="897377"/>
            <a:ext cx="9144000" cy="15539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kern="1200">
              <a:solidFill>
                <a:srgbClr val="FFFFFF"/>
              </a:solidFill>
              <a:latin typeface="Calibri" panose="020F0502020204030204"/>
            </a:endParaRPr>
          </a:p>
        </p:txBody>
      </p:sp>
      <p:sp>
        <p:nvSpPr>
          <p:cNvPr id="9" name="Triangle 15">
            <a:extLst>
              <a:ext uri="{FF2B5EF4-FFF2-40B4-BE49-F238E27FC236}">
                <a16:creationId xmlns:a16="http://schemas.microsoft.com/office/drawing/2014/main" id="{35260DC4-FFE4-4AAB-9B5A-DB079E5C0B95}"/>
              </a:ext>
            </a:extLst>
          </p:cNvPr>
          <p:cNvSpPr/>
          <p:nvPr/>
        </p:nvSpPr>
        <p:spPr>
          <a:xfrm rot="10800000">
            <a:off x="1060900" y="2376451"/>
            <a:ext cx="350195" cy="1896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kern="1200">
              <a:solidFill>
                <a:srgbClr val="FFFFFF"/>
              </a:solidFill>
              <a:latin typeface="Calibri" panose="020F0502020204030204"/>
            </a:endParaRPr>
          </a:p>
        </p:txBody>
      </p:sp>
      <p:sp>
        <p:nvSpPr>
          <p:cNvPr id="10" name="Triangle 16">
            <a:extLst>
              <a:ext uri="{FF2B5EF4-FFF2-40B4-BE49-F238E27FC236}">
                <a16:creationId xmlns:a16="http://schemas.microsoft.com/office/drawing/2014/main" id="{C1F8DD66-1A51-453E-BED9-21E163B5FE11}"/>
              </a:ext>
            </a:extLst>
          </p:cNvPr>
          <p:cNvSpPr/>
          <p:nvPr/>
        </p:nvSpPr>
        <p:spPr>
          <a:xfrm rot="10800000">
            <a:off x="3251051" y="2357729"/>
            <a:ext cx="350195" cy="1896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kern="1200">
              <a:solidFill>
                <a:srgbClr val="FFFFFF"/>
              </a:solidFill>
              <a:latin typeface="Calibri" panose="020F0502020204030204"/>
            </a:endParaRPr>
          </a:p>
        </p:txBody>
      </p:sp>
      <p:sp>
        <p:nvSpPr>
          <p:cNvPr id="11" name="Triangle 17">
            <a:extLst>
              <a:ext uri="{FF2B5EF4-FFF2-40B4-BE49-F238E27FC236}">
                <a16:creationId xmlns:a16="http://schemas.microsoft.com/office/drawing/2014/main" id="{D9CB7749-117E-42B2-99BE-45C5CB22B675}"/>
              </a:ext>
            </a:extLst>
          </p:cNvPr>
          <p:cNvSpPr/>
          <p:nvPr/>
        </p:nvSpPr>
        <p:spPr>
          <a:xfrm rot="10800000">
            <a:off x="5441202" y="2357729"/>
            <a:ext cx="350195" cy="1896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kern="1200">
              <a:solidFill>
                <a:srgbClr val="FFFFFF"/>
              </a:solidFill>
              <a:latin typeface="Calibri" panose="020F0502020204030204"/>
            </a:endParaRPr>
          </a:p>
        </p:txBody>
      </p:sp>
      <p:sp>
        <p:nvSpPr>
          <p:cNvPr id="12" name="Triangle 18">
            <a:extLst>
              <a:ext uri="{FF2B5EF4-FFF2-40B4-BE49-F238E27FC236}">
                <a16:creationId xmlns:a16="http://schemas.microsoft.com/office/drawing/2014/main" id="{9E600CAF-C30B-4315-876F-5493C2D172B2}"/>
              </a:ext>
            </a:extLst>
          </p:cNvPr>
          <p:cNvSpPr/>
          <p:nvPr/>
        </p:nvSpPr>
        <p:spPr>
          <a:xfrm rot="10800000">
            <a:off x="7631352" y="2357729"/>
            <a:ext cx="350195" cy="1896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kern="1200">
              <a:solidFill>
                <a:srgbClr val="FFFFFF"/>
              </a:solidFill>
              <a:latin typeface="Calibri" panose="020F0502020204030204"/>
            </a:endParaRPr>
          </a:p>
        </p:txBody>
      </p:sp>
      <p:pic>
        <p:nvPicPr>
          <p:cNvPr id="13" name="Picture 12">
            <a:extLst>
              <a:ext uri="{FF2B5EF4-FFF2-40B4-BE49-F238E27FC236}">
                <a16:creationId xmlns:a16="http://schemas.microsoft.com/office/drawing/2014/main" id="{D2569698-A897-49A5-BAF5-97604076E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742" y="1124936"/>
            <a:ext cx="1291456" cy="1205119"/>
          </a:xfrm>
          <a:prstGeom prst="rect">
            <a:avLst/>
          </a:prstGeom>
        </p:spPr>
      </p:pic>
      <p:pic>
        <p:nvPicPr>
          <p:cNvPr id="14" name="Picture 13">
            <a:extLst>
              <a:ext uri="{FF2B5EF4-FFF2-40B4-BE49-F238E27FC236}">
                <a16:creationId xmlns:a16="http://schemas.microsoft.com/office/drawing/2014/main" id="{34E46C47-AABD-4746-B704-014A553DB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198" y="1121339"/>
            <a:ext cx="1287858" cy="1208716"/>
          </a:xfrm>
          <a:prstGeom prst="rect">
            <a:avLst/>
          </a:prstGeom>
        </p:spPr>
      </p:pic>
      <p:pic>
        <p:nvPicPr>
          <p:cNvPr id="15" name="Picture 14">
            <a:extLst>
              <a:ext uri="{FF2B5EF4-FFF2-40B4-BE49-F238E27FC236}">
                <a16:creationId xmlns:a16="http://schemas.microsoft.com/office/drawing/2014/main" id="{9840CA36-2773-4F83-BB67-8DCE2B5B0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71" y="1152609"/>
            <a:ext cx="1291456" cy="1205119"/>
          </a:xfrm>
          <a:prstGeom prst="rect">
            <a:avLst/>
          </a:prstGeom>
        </p:spPr>
      </p:pic>
      <p:sp>
        <p:nvSpPr>
          <p:cNvPr id="16" name="Content Placeholder 6">
            <a:extLst>
              <a:ext uri="{FF2B5EF4-FFF2-40B4-BE49-F238E27FC236}">
                <a16:creationId xmlns:a16="http://schemas.microsoft.com/office/drawing/2014/main" id="{8BF792D4-086E-4C35-8640-9A7B2DF48E04}"/>
              </a:ext>
            </a:extLst>
          </p:cNvPr>
          <p:cNvSpPr txBox="1">
            <a:spLocks/>
          </p:cNvSpPr>
          <p:nvPr/>
        </p:nvSpPr>
        <p:spPr>
          <a:xfrm>
            <a:off x="302973" y="2925595"/>
            <a:ext cx="1888307" cy="20792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a:buNone/>
              <a:defRPr sz="2800" b="0" i="0" kern="1200">
                <a:solidFill>
                  <a:schemeClr val="accent2"/>
                </a:solidFill>
                <a:latin typeface="Open Sans" charset="0"/>
                <a:ea typeface="Open Sans" charset="0"/>
                <a:cs typeface="Open Sans" charset="0"/>
              </a:defRPr>
            </a:lvl1pPr>
            <a:lvl2pPr marL="457200" indent="0" algn="l" defTabSz="914400" rtl="0" eaLnBrk="1" latinLnBrk="0" hangingPunct="1">
              <a:lnSpc>
                <a:spcPct val="90000"/>
              </a:lnSpc>
              <a:spcBef>
                <a:spcPts val="500"/>
              </a:spcBef>
              <a:buFont typeface="Arial"/>
              <a:buNone/>
              <a:defRPr sz="2000" b="0" i="0" kern="1200">
                <a:solidFill>
                  <a:schemeClr val="tx1">
                    <a:tint val="75000"/>
                  </a:schemeClr>
                </a:solidFill>
                <a:latin typeface="Open Sans" charset="0"/>
                <a:ea typeface="Open Sans" charset="0"/>
                <a:cs typeface="Open Sans" charset="0"/>
              </a:defRPr>
            </a:lvl2pPr>
            <a:lvl3pPr marL="914400" indent="0" algn="l" defTabSz="914400" rtl="0" eaLnBrk="1" latinLnBrk="0" hangingPunct="1">
              <a:lnSpc>
                <a:spcPct val="90000"/>
              </a:lnSpc>
              <a:spcBef>
                <a:spcPts val="500"/>
              </a:spcBef>
              <a:buFont typeface="Arial"/>
              <a:buNone/>
              <a:defRPr sz="1800" b="0" i="0" kern="1200">
                <a:solidFill>
                  <a:schemeClr val="tx1">
                    <a:tint val="75000"/>
                  </a:schemeClr>
                </a:solidFill>
                <a:latin typeface="Open Sans" charset="0"/>
                <a:ea typeface="Open Sans" charset="0"/>
                <a:cs typeface="Open Sans" charset="0"/>
              </a:defRPr>
            </a:lvl3pPr>
            <a:lvl4pPr marL="13716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4pPr>
            <a:lvl5pPr marL="18288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defTabSz="685800">
              <a:spcBef>
                <a:spcPts val="750"/>
              </a:spcBef>
            </a:pPr>
            <a:r>
              <a:rPr lang="en-US" sz="1500" b="1" dirty="0">
                <a:solidFill>
                  <a:srgbClr val="58595B"/>
                </a:solidFill>
              </a:rPr>
              <a:t>22 Years</a:t>
            </a:r>
          </a:p>
          <a:p>
            <a:pPr defTabSz="685800">
              <a:lnSpc>
                <a:spcPct val="100000"/>
              </a:lnSpc>
              <a:spcBef>
                <a:spcPts val="750"/>
              </a:spcBef>
            </a:pPr>
            <a:r>
              <a:rPr lang="en-US" sz="1050" dirty="0">
                <a:solidFill>
                  <a:srgbClr val="58595B"/>
                </a:solidFill>
                <a:latin typeface="Open Sans Light" charset="0"/>
                <a:ea typeface="Open Sans Light" charset="0"/>
                <a:cs typeface="Open Sans Light" charset="0"/>
              </a:rPr>
              <a:t>Of creative technology solutions that advance businesses.</a:t>
            </a:r>
          </a:p>
          <a:p>
            <a:pPr defTabSz="685800">
              <a:lnSpc>
                <a:spcPct val="100000"/>
              </a:lnSpc>
              <a:spcBef>
                <a:spcPts val="750"/>
              </a:spcBef>
            </a:pPr>
            <a:endParaRPr lang="en-US" sz="1050" dirty="0">
              <a:solidFill>
                <a:srgbClr val="58595B"/>
              </a:solidFill>
            </a:endParaRPr>
          </a:p>
        </p:txBody>
      </p:sp>
      <p:sp>
        <p:nvSpPr>
          <p:cNvPr id="17" name="Content Placeholder 6">
            <a:extLst>
              <a:ext uri="{FF2B5EF4-FFF2-40B4-BE49-F238E27FC236}">
                <a16:creationId xmlns:a16="http://schemas.microsoft.com/office/drawing/2014/main" id="{3681225E-6F68-436C-B294-86B7C54871B3}"/>
              </a:ext>
            </a:extLst>
          </p:cNvPr>
          <p:cNvSpPr txBox="1">
            <a:spLocks/>
          </p:cNvSpPr>
          <p:nvPr/>
        </p:nvSpPr>
        <p:spPr>
          <a:xfrm>
            <a:off x="2514856" y="2925595"/>
            <a:ext cx="1888307" cy="20792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a:buNone/>
              <a:defRPr sz="2800" b="0" i="0" kern="1200">
                <a:solidFill>
                  <a:schemeClr val="accent2"/>
                </a:solidFill>
                <a:latin typeface="Open Sans" charset="0"/>
                <a:ea typeface="Open Sans" charset="0"/>
                <a:cs typeface="Open Sans" charset="0"/>
              </a:defRPr>
            </a:lvl1pPr>
            <a:lvl2pPr marL="457200" indent="0" algn="l" defTabSz="914400" rtl="0" eaLnBrk="1" latinLnBrk="0" hangingPunct="1">
              <a:lnSpc>
                <a:spcPct val="90000"/>
              </a:lnSpc>
              <a:spcBef>
                <a:spcPts val="500"/>
              </a:spcBef>
              <a:buFont typeface="Arial"/>
              <a:buNone/>
              <a:defRPr sz="2000" b="0" i="0" kern="1200">
                <a:solidFill>
                  <a:schemeClr val="tx1">
                    <a:tint val="75000"/>
                  </a:schemeClr>
                </a:solidFill>
                <a:latin typeface="Open Sans" charset="0"/>
                <a:ea typeface="Open Sans" charset="0"/>
                <a:cs typeface="Open Sans" charset="0"/>
              </a:defRPr>
            </a:lvl2pPr>
            <a:lvl3pPr marL="914400" indent="0" algn="l" defTabSz="914400" rtl="0" eaLnBrk="1" latinLnBrk="0" hangingPunct="1">
              <a:lnSpc>
                <a:spcPct val="90000"/>
              </a:lnSpc>
              <a:spcBef>
                <a:spcPts val="500"/>
              </a:spcBef>
              <a:buFont typeface="Arial"/>
              <a:buNone/>
              <a:defRPr sz="1800" b="0" i="0" kern="1200">
                <a:solidFill>
                  <a:schemeClr val="tx1">
                    <a:tint val="75000"/>
                  </a:schemeClr>
                </a:solidFill>
                <a:latin typeface="Open Sans" charset="0"/>
                <a:ea typeface="Open Sans" charset="0"/>
                <a:cs typeface="Open Sans" charset="0"/>
              </a:defRPr>
            </a:lvl3pPr>
            <a:lvl4pPr marL="13716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4pPr>
            <a:lvl5pPr marL="18288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defTabSz="685800">
              <a:spcBef>
                <a:spcPts val="750"/>
              </a:spcBef>
            </a:pPr>
            <a:r>
              <a:rPr lang="en-US" sz="1500" b="1" dirty="0">
                <a:solidFill>
                  <a:srgbClr val="58595B"/>
                </a:solidFill>
              </a:rPr>
              <a:t>450</a:t>
            </a:r>
            <a:r>
              <a:rPr lang="en-US" sz="1500" b="1" baseline="30000" dirty="0">
                <a:solidFill>
                  <a:srgbClr val="58595B"/>
                </a:solidFill>
              </a:rPr>
              <a:t>+</a:t>
            </a:r>
          </a:p>
          <a:p>
            <a:pPr defTabSz="685800">
              <a:lnSpc>
                <a:spcPct val="100000"/>
              </a:lnSpc>
              <a:spcBef>
                <a:spcPts val="750"/>
              </a:spcBef>
            </a:pPr>
            <a:r>
              <a:rPr lang="en-US" sz="1050" dirty="0">
                <a:solidFill>
                  <a:srgbClr val="58595B"/>
                </a:solidFill>
                <a:latin typeface="Open Sans Light" charset="0"/>
                <a:ea typeface="Open Sans Light" charset="0"/>
                <a:cs typeface="Open Sans Light" charset="0"/>
              </a:rPr>
              <a:t>Happy, dedicated consultants</a:t>
            </a:r>
          </a:p>
          <a:p>
            <a:pPr defTabSz="685800">
              <a:lnSpc>
                <a:spcPct val="100000"/>
              </a:lnSpc>
              <a:spcBef>
                <a:spcPts val="750"/>
              </a:spcBef>
            </a:pPr>
            <a:endParaRPr lang="en-US" sz="1050" dirty="0">
              <a:solidFill>
                <a:srgbClr val="58595B"/>
              </a:solidFill>
              <a:latin typeface="Open Sans Light" charset="0"/>
              <a:ea typeface="Open Sans Light" charset="0"/>
              <a:cs typeface="Open Sans Light" charset="0"/>
            </a:endParaRPr>
          </a:p>
          <a:p>
            <a:pPr defTabSz="685800">
              <a:spcBef>
                <a:spcPts val="750"/>
              </a:spcBef>
            </a:pPr>
            <a:r>
              <a:rPr lang="en-US" sz="1500" b="1" dirty="0">
                <a:solidFill>
                  <a:srgbClr val="58595B"/>
                </a:solidFill>
              </a:rPr>
              <a:t>$80M</a:t>
            </a:r>
          </a:p>
          <a:p>
            <a:pPr defTabSz="685800">
              <a:lnSpc>
                <a:spcPct val="100000"/>
              </a:lnSpc>
              <a:spcBef>
                <a:spcPts val="750"/>
              </a:spcBef>
            </a:pPr>
            <a:r>
              <a:rPr lang="en-US" sz="1050" dirty="0">
                <a:solidFill>
                  <a:srgbClr val="58595B"/>
                </a:solidFill>
                <a:latin typeface="Open Sans Light" charset="0"/>
                <a:ea typeface="Open Sans Light" charset="0"/>
                <a:cs typeface="Open Sans Light" charset="0"/>
              </a:rPr>
              <a:t>Revenue</a:t>
            </a:r>
          </a:p>
          <a:p>
            <a:pPr defTabSz="685800">
              <a:lnSpc>
                <a:spcPct val="100000"/>
              </a:lnSpc>
              <a:spcBef>
                <a:spcPts val="750"/>
              </a:spcBef>
            </a:pPr>
            <a:endParaRPr lang="en-US" sz="1050" dirty="0">
              <a:solidFill>
                <a:srgbClr val="58595B"/>
              </a:solidFill>
              <a:latin typeface="Open Sans Light" charset="0"/>
              <a:ea typeface="Open Sans Light" charset="0"/>
              <a:cs typeface="Open Sans Light" charset="0"/>
            </a:endParaRPr>
          </a:p>
          <a:p>
            <a:pPr defTabSz="685800">
              <a:lnSpc>
                <a:spcPct val="100000"/>
              </a:lnSpc>
              <a:spcBef>
                <a:spcPts val="750"/>
              </a:spcBef>
            </a:pPr>
            <a:endParaRPr lang="en-US" sz="1050" dirty="0">
              <a:solidFill>
                <a:srgbClr val="58595B"/>
              </a:solidFill>
            </a:endParaRPr>
          </a:p>
        </p:txBody>
      </p:sp>
      <p:sp>
        <p:nvSpPr>
          <p:cNvPr id="18" name="Content Placeholder 6">
            <a:extLst>
              <a:ext uri="{FF2B5EF4-FFF2-40B4-BE49-F238E27FC236}">
                <a16:creationId xmlns:a16="http://schemas.microsoft.com/office/drawing/2014/main" id="{F0175721-0078-4A03-B6F2-B78AF6043996}"/>
              </a:ext>
            </a:extLst>
          </p:cNvPr>
          <p:cNvSpPr txBox="1">
            <a:spLocks/>
          </p:cNvSpPr>
          <p:nvPr/>
        </p:nvSpPr>
        <p:spPr>
          <a:xfrm>
            <a:off x="4632741" y="2902034"/>
            <a:ext cx="1888307" cy="2079288"/>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a:buNone/>
              <a:defRPr sz="2800" b="0" i="0" kern="1200">
                <a:solidFill>
                  <a:schemeClr val="accent2"/>
                </a:solidFill>
                <a:latin typeface="Open Sans" charset="0"/>
                <a:ea typeface="Open Sans" charset="0"/>
                <a:cs typeface="Open Sans" charset="0"/>
              </a:defRPr>
            </a:lvl1pPr>
            <a:lvl2pPr marL="457200" indent="0" algn="l" defTabSz="914400" rtl="0" eaLnBrk="1" latinLnBrk="0" hangingPunct="1">
              <a:lnSpc>
                <a:spcPct val="90000"/>
              </a:lnSpc>
              <a:spcBef>
                <a:spcPts val="500"/>
              </a:spcBef>
              <a:buFont typeface="Arial"/>
              <a:buNone/>
              <a:defRPr sz="2000" b="0" i="0" kern="1200">
                <a:solidFill>
                  <a:schemeClr val="tx1">
                    <a:tint val="75000"/>
                  </a:schemeClr>
                </a:solidFill>
                <a:latin typeface="Open Sans" charset="0"/>
                <a:ea typeface="Open Sans" charset="0"/>
                <a:cs typeface="Open Sans" charset="0"/>
              </a:defRPr>
            </a:lvl2pPr>
            <a:lvl3pPr marL="914400" indent="0" algn="l" defTabSz="914400" rtl="0" eaLnBrk="1" latinLnBrk="0" hangingPunct="1">
              <a:lnSpc>
                <a:spcPct val="90000"/>
              </a:lnSpc>
              <a:spcBef>
                <a:spcPts val="500"/>
              </a:spcBef>
              <a:buFont typeface="Arial"/>
              <a:buNone/>
              <a:defRPr sz="1800" b="0" i="0" kern="1200">
                <a:solidFill>
                  <a:schemeClr val="tx1">
                    <a:tint val="75000"/>
                  </a:schemeClr>
                </a:solidFill>
                <a:latin typeface="Open Sans" charset="0"/>
                <a:ea typeface="Open Sans" charset="0"/>
                <a:cs typeface="Open Sans" charset="0"/>
              </a:defRPr>
            </a:lvl3pPr>
            <a:lvl4pPr marL="13716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4pPr>
            <a:lvl5pPr marL="18288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defTabSz="685800">
              <a:spcBef>
                <a:spcPts val="750"/>
              </a:spcBef>
            </a:pPr>
            <a:r>
              <a:rPr lang="en-US" sz="1500" b="1" dirty="0">
                <a:solidFill>
                  <a:srgbClr val="58595B"/>
                </a:solidFill>
              </a:rPr>
              <a:t>8 Locations</a:t>
            </a:r>
          </a:p>
          <a:p>
            <a:pPr defTabSz="685800">
              <a:spcBef>
                <a:spcPts val="750"/>
              </a:spcBef>
            </a:pPr>
            <a:r>
              <a:rPr lang="en-US" sz="1050" dirty="0">
                <a:solidFill>
                  <a:srgbClr val="58595B"/>
                </a:solidFill>
                <a:latin typeface="Open Sans Light" panose="020B0606030504020204" pitchFamily="34" charset="0"/>
                <a:ea typeface="Open Sans Light" panose="020B0606030504020204" pitchFamily="34" charset="0"/>
                <a:cs typeface="Open Sans Light" panose="020B0606030504020204" pitchFamily="34" charset="0"/>
              </a:rPr>
              <a:t>Atlanta</a:t>
            </a:r>
          </a:p>
          <a:p>
            <a:pPr defTabSz="685800">
              <a:spcBef>
                <a:spcPts val="750"/>
              </a:spcBef>
            </a:pPr>
            <a:r>
              <a:rPr lang="en-US" sz="1050" dirty="0">
                <a:solidFill>
                  <a:srgbClr val="58595B"/>
                </a:solidFill>
                <a:latin typeface="Open Sans Light" panose="020B0606030504020204" pitchFamily="34" charset="0"/>
                <a:ea typeface="Open Sans Light" panose="020B0606030504020204" pitchFamily="34" charset="0"/>
                <a:cs typeface="Open Sans Light" panose="020B0606030504020204" pitchFamily="34" charset="0"/>
              </a:rPr>
              <a:t>Charlotte</a:t>
            </a:r>
          </a:p>
          <a:p>
            <a:pPr defTabSz="685800">
              <a:spcBef>
                <a:spcPts val="750"/>
              </a:spcBef>
            </a:pPr>
            <a:r>
              <a:rPr lang="en-US" sz="1050" dirty="0">
                <a:solidFill>
                  <a:srgbClr val="58595B"/>
                </a:solidFill>
                <a:latin typeface="Open Sans Light" panose="020B0606030504020204" pitchFamily="34" charset="0"/>
                <a:ea typeface="Open Sans Light" panose="020B0606030504020204" pitchFamily="34" charset="0"/>
                <a:cs typeface="Open Sans Light" panose="020B0606030504020204" pitchFamily="34" charset="0"/>
              </a:rPr>
              <a:t>Cincinnati</a:t>
            </a:r>
          </a:p>
          <a:p>
            <a:pPr defTabSz="685800">
              <a:spcBef>
                <a:spcPts val="750"/>
              </a:spcBef>
            </a:pPr>
            <a:r>
              <a:rPr lang="en-US" sz="1050" dirty="0">
                <a:solidFill>
                  <a:srgbClr val="58595B"/>
                </a:solidFill>
                <a:latin typeface="Open Sans Light" panose="020B0606030504020204" pitchFamily="34" charset="0"/>
                <a:ea typeface="Open Sans Light" panose="020B0606030504020204" pitchFamily="34" charset="0"/>
                <a:cs typeface="Open Sans Light" panose="020B0606030504020204" pitchFamily="34" charset="0"/>
              </a:rPr>
              <a:t>Columbus</a:t>
            </a:r>
          </a:p>
          <a:p>
            <a:pPr defTabSz="685800">
              <a:spcBef>
                <a:spcPts val="750"/>
              </a:spcBef>
            </a:pPr>
            <a:r>
              <a:rPr lang="en-US" sz="1050" dirty="0">
                <a:solidFill>
                  <a:srgbClr val="58595B"/>
                </a:solidFill>
                <a:latin typeface="Open Sans Light" panose="020B0606030504020204" pitchFamily="34" charset="0"/>
                <a:ea typeface="Open Sans Light" panose="020B0606030504020204" pitchFamily="34" charset="0"/>
                <a:cs typeface="Open Sans Light" panose="020B0606030504020204" pitchFamily="34" charset="0"/>
              </a:rPr>
              <a:t>Nashville</a:t>
            </a:r>
          </a:p>
          <a:p>
            <a:pPr defTabSz="685800">
              <a:spcBef>
                <a:spcPts val="750"/>
              </a:spcBef>
            </a:pPr>
            <a:r>
              <a:rPr lang="en-US" sz="1050" dirty="0">
                <a:solidFill>
                  <a:srgbClr val="58595B"/>
                </a:solidFill>
                <a:latin typeface="Open Sans Light" panose="020B0606030504020204" pitchFamily="34" charset="0"/>
                <a:ea typeface="Open Sans Light" panose="020B0606030504020204" pitchFamily="34" charset="0"/>
                <a:cs typeface="Open Sans Light" panose="020B0606030504020204" pitchFamily="34" charset="0"/>
              </a:rPr>
              <a:t>Raleigh</a:t>
            </a:r>
          </a:p>
          <a:p>
            <a:pPr defTabSz="685800">
              <a:spcBef>
                <a:spcPts val="750"/>
              </a:spcBef>
            </a:pPr>
            <a:r>
              <a:rPr lang="en-US" sz="1050" dirty="0">
                <a:solidFill>
                  <a:srgbClr val="58595B"/>
                </a:solidFill>
                <a:latin typeface="Open Sans Light" panose="020B0606030504020204" pitchFamily="34" charset="0"/>
                <a:ea typeface="Open Sans Light" panose="020B0606030504020204" pitchFamily="34" charset="0"/>
                <a:cs typeface="Open Sans Light" panose="020B0606030504020204" pitchFamily="34" charset="0"/>
              </a:rPr>
              <a:t>St. Louis</a:t>
            </a:r>
          </a:p>
          <a:p>
            <a:pPr defTabSz="685800">
              <a:spcBef>
                <a:spcPts val="750"/>
              </a:spcBef>
            </a:pPr>
            <a:r>
              <a:rPr lang="en-US" sz="1050" dirty="0">
                <a:solidFill>
                  <a:srgbClr val="58595B"/>
                </a:solidFill>
                <a:latin typeface="Open Sans Light" panose="020B0606030504020204" pitchFamily="34" charset="0"/>
                <a:ea typeface="Open Sans Light" panose="020B0606030504020204" pitchFamily="34" charset="0"/>
                <a:cs typeface="Open Sans Light" panose="020B0606030504020204" pitchFamily="34" charset="0"/>
              </a:rPr>
              <a:t>Tampa</a:t>
            </a:r>
          </a:p>
          <a:p>
            <a:pPr defTabSz="685800">
              <a:lnSpc>
                <a:spcPct val="100000"/>
              </a:lnSpc>
              <a:spcBef>
                <a:spcPts val="750"/>
              </a:spcBef>
            </a:pPr>
            <a:endParaRPr lang="en-US" sz="1050" dirty="0">
              <a:solidFill>
                <a:srgbClr val="58595B"/>
              </a:solidFill>
            </a:endParaRPr>
          </a:p>
        </p:txBody>
      </p:sp>
      <p:sp>
        <p:nvSpPr>
          <p:cNvPr id="19" name="Content Placeholder 6">
            <a:extLst>
              <a:ext uri="{FF2B5EF4-FFF2-40B4-BE49-F238E27FC236}">
                <a16:creationId xmlns:a16="http://schemas.microsoft.com/office/drawing/2014/main" id="{1BEAD825-92A0-42AD-BB0E-DD008134EDC8}"/>
              </a:ext>
            </a:extLst>
          </p:cNvPr>
          <p:cNvSpPr txBox="1">
            <a:spLocks/>
          </p:cNvSpPr>
          <p:nvPr/>
        </p:nvSpPr>
        <p:spPr>
          <a:xfrm>
            <a:off x="6844624" y="2916223"/>
            <a:ext cx="1888307" cy="20792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a:buNone/>
              <a:defRPr sz="2800" b="0" i="0" kern="1200">
                <a:solidFill>
                  <a:schemeClr val="accent2"/>
                </a:solidFill>
                <a:latin typeface="Open Sans" charset="0"/>
                <a:ea typeface="Open Sans" charset="0"/>
                <a:cs typeface="Open Sans" charset="0"/>
              </a:defRPr>
            </a:lvl1pPr>
            <a:lvl2pPr marL="457200" indent="0" algn="l" defTabSz="914400" rtl="0" eaLnBrk="1" latinLnBrk="0" hangingPunct="1">
              <a:lnSpc>
                <a:spcPct val="90000"/>
              </a:lnSpc>
              <a:spcBef>
                <a:spcPts val="500"/>
              </a:spcBef>
              <a:buFont typeface="Arial"/>
              <a:buNone/>
              <a:defRPr sz="2000" b="0" i="0" kern="1200">
                <a:solidFill>
                  <a:schemeClr val="tx1">
                    <a:tint val="75000"/>
                  </a:schemeClr>
                </a:solidFill>
                <a:latin typeface="Open Sans" charset="0"/>
                <a:ea typeface="Open Sans" charset="0"/>
                <a:cs typeface="Open Sans" charset="0"/>
              </a:defRPr>
            </a:lvl2pPr>
            <a:lvl3pPr marL="914400" indent="0" algn="l" defTabSz="914400" rtl="0" eaLnBrk="1" latinLnBrk="0" hangingPunct="1">
              <a:lnSpc>
                <a:spcPct val="90000"/>
              </a:lnSpc>
              <a:spcBef>
                <a:spcPts val="500"/>
              </a:spcBef>
              <a:buFont typeface="Arial"/>
              <a:buNone/>
              <a:defRPr sz="1800" b="0" i="0" kern="1200">
                <a:solidFill>
                  <a:schemeClr val="tx1">
                    <a:tint val="75000"/>
                  </a:schemeClr>
                </a:solidFill>
                <a:latin typeface="Open Sans" charset="0"/>
                <a:ea typeface="Open Sans" charset="0"/>
                <a:cs typeface="Open Sans" charset="0"/>
              </a:defRPr>
            </a:lvl3pPr>
            <a:lvl4pPr marL="13716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4pPr>
            <a:lvl5pPr marL="18288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defTabSz="685800">
              <a:spcBef>
                <a:spcPts val="750"/>
              </a:spcBef>
            </a:pPr>
            <a:r>
              <a:rPr lang="en-US" sz="1500" b="1" dirty="0">
                <a:solidFill>
                  <a:srgbClr val="58595B"/>
                </a:solidFill>
              </a:rPr>
              <a:t>Core Technology</a:t>
            </a:r>
          </a:p>
          <a:p>
            <a:pPr defTabSz="685800">
              <a:lnSpc>
                <a:spcPct val="100000"/>
              </a:lnSpc>
              <a:spcBef>
                <a:spcPts val="750"/>
              </a:spcBef>
            </a:pPr>
            <a:r>
              <a:rPr lang="en-US" sz="1050" dirty="0">
                <a:solidFill>
                  <a:srgbClr val="58595B"/>
                </a:solidFill>
                <a:latin typeface="Open Sans Light" charset="0"/>
                <a:ea typeface="Open Sans Light" charset="0"/>
                <a:cs typeface="Open Sans Light" charset="0"/>
              </a:rPr>
              <a:t>Cloud</a:t>
            </a:r>
          </a:p>
          <a:p>
            <a:pPr defTabSz="685800">
              <a:lnSpc>
                <a:spcPct val="100000"/>
              </a:lnSpc>
              <a:spcBef>
                <a:spcPts val="750"/>
              </a:spcBef>
            </a:pPr>
            <a:r>
              <a:rPr lang="en-US" sz="1050" dirty="0">
                <a:solidFill>
                  <a:srgbClr val="58595B"/>
                </a:solidFill>
                <a:latin typeface="Open Sans Light" charset="0"/>
                <a:ea typeface="Open Sans Light" charset="0"/>
                <a:cs typeface="Open Sans Light" charset="0"/>
              </a:rPr>
              <a:t>Data &amp; Analytics</a:t>
            </a:r>
          </a:p>
          <a:p>
            <a:pPr defTabSz="685800">
              <a:lnSpc>
                <a:spcPct val="100000"/>
              </a:lnSpc>
              <a:spcBef>
                <a:spcPts val="750"/>
              </a:spcBef>
            </a:pPr>
            <a:r>
              <a:rPr lang="en-US" sz="1050" dirty="0">
                <a:solidFill>
                  <a:srgbClr val="58595B"/>
                </a:solidFill>
                <a:latin typeface="Open Sans Light" charset="0"/>
                <a:ea typeface="Open Sans Light" charset="0"/>
                <a:cs typeface="Open Sans Light" charset="0"/>
              </a:rPr>
              <a:t>Mobile</a:t>
            </a:r>
          </a:p>
          <a:p>
            <a:pPr defTabSz="685800">
              <a:lnSpc>
                <a:spcPct val="100000"/>
              </a:lnSpc>
              <a:spcBef>
                <a:spcPts val="750"/>
              </a:spcBef>
            </a:pPr>
            <a:r>
              <a:rPr lang="en-US" sz="1050" dirty="0">
                <a:solidFill>
                  <a:srgbClr val="58595B"/>
                </a:solidFill>
                <a:latin typeface="Open Sans Light" charset="0"/>
                <a:ea typeface="Open Sans Light" charset="0"/>
                <a:cs typeface="Open Sans Light" charset="0"/>
              </a:rPr>
              <a:t>Web</a:t>
            </a:r>
          </a:p>
          <a:p>
            <a:pPr defTabSz="685800">
              <a:lnSpc>
                <a:spcPct val="100000"/>
              </a:lnSpc>
              <a:spcBef>
                <a:spcPts val="750"/>
              </a:spcBef>
            </a:pPr>
            <a:endParaRPr lang="en-US" sz="1050" dirty="0">
              <a:solidFill>
                <a:srgbClr val="58595B"/>
              </a:solidFill>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2356" y="1328644"/>
            <a:ext cx="888186" cy="850505"/>
          </a:xfrm>
          <a:prstGeom prst="rect">
            <a:avLst/>
          </a:prstGeom>
        </p:spPr>
      </p:pic>
    </p:spTree>
    <p:extLst>
      <p:ext uri="{BB962C8B-B14F-4D97-AF65-F5344CB8AC3E}">
        <p14:creationId xmlns:p14="http://schemas.microsoft.com/office/powerpoint/2010/main" val="21432357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D92AEAAC-C437-4D3F-813F-7D350CD0ADDD}"/>
              </a:ext>
            </a:extLst>
          </p:cNvPr>
          <p:cNvPicPr>
            <a:picLocks noChangeAspect="1"/>
          </p:cNvPicPr>
          <p:nvPr/>
        </p:nvPicPr>
        <p:blipFill>
          <a:blip r:embed="rId2"/>
          <a:stretch>
            <a:fillRect/>
          </a:stretch>
        </p:blipFill>
        <p:spPr>
          <a:xfrm>
            <a:off x="1066800" y="781050"/>
            <a:ext cx="7127130" cy="3635799"/>
          </a:xfrm>
          <a:prstGeom prst="rect">
            <a:avLst/>
          </a:prstGeom>
        </p:spPr>
      </p:pic>
    </p:spTree>
    <p:extLst>
      <p:ext uri="{BB962C8B-B14F-4D97-AF65-F5344CB8AC3E}">
        <p14:creationId xmlns:p14="http://schemas.microsoft.com/office/powerpoint/2010/main" val="3460902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0E389571-B37E-405A-980C-D7D8952B5EB4}"/>
              </a:ext>
            </a:extLst>
          </p:cNvPr>
          <p:cNvPicPr>
            <a:picLocks noChangeAspect="1"/>
          </p:cNvPicPr>
          <p:nvPr/>
        </p:nvPicPr>
        <p:blipFill>
          <a:blip r:embed="rId2"/>
          <a:stretch>
            <a:fillRect/>
          </a:stretch>
        </p:blipFill>
        <p:spPr>
          <a:xfrm>
            <a:off x="13698" y="0"/>
            <a:ext cx="9131890" cy="5092700"/>
          </a:xfrm>
          <a:prstGeom prst="rect">
            <a:avLst/>
          </a:prstGeom>
        </p:spPr>
      </p:pic>
    </p:spTree>
    <p:extLst>
      <p:ext uri="{BB962C8B-B14F-4D97-AF65-F5344CB8AC3E}">
        <p14:creationId xmlns:p14="http://schemas.microsoft.com/office/powerpoint/2010/main" val="19367495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EEA2DF80-778A-429E-9AEE-22FC1BFEAFE8}"/>
              </a:ext>
            </a:extLst>
          </p:cNvPr>
          <p:cNvPicPr>
            <a:picLocks noChangeAspect="1"/>
          </p:cNvPicPr>
          <p:nvPr/>
        </p:nvPicPr>
        <p:blipFill>
          <a:blip r:embed="rId2"/>
          <a:stretch>
            <a:fillRect/>
          </a:stretch>
        </p:blipFill>
        <p:spPr>
          <a:xfrm>
            <a:off x="11113" y="-14288"/>
            <a:ext cx="9156524" cy="5048251"/>
          </a:xfrm>
          <a:prstGeom prst="rect">
            <a:avLst/>
          </a:prstGeom>
        </p:spPr>
      </p:pic>
    </p:spTree>
    <p:extLst>
      <p:ext uri="{BB962C8B-B14F-4D97-AF65-F5344CB8AC3E}">
        <p14:creationId xmlns:p14="http://schemas.microsoft.com/office/powerpoint/2010/main" val="809052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DD8E3E54-9FE7-4D5F-9812-838C4B3B4BB7}"/>
              </a:ext>
            </a:extLst>
          </p:cNvPr>
          <p:cNvPicPr>
            <a:picLocks noChangeAspect="1"/>
          </p:cNvPicPr>
          <p:nvPr/>
        </p:nvPicPr>
        <p:blipFill>
          <a:blip r:embed="rId2"/>
          <a:stretch>
            <a:fillRect/>
          </a:stretch>
        </p:blipFill>
        <p:spPr>
          <a:xfrm>
            <a:off x="923925" y="695325"/>
            <a:ext cx="6969918" cy="3706953"/>
          </a:xfrm>
          <a:prstGeom prst="rect">
            <a:avLst/>
          </a:prstGeom>
        </p:spPr>
      </p:pic>
    </p:spTree>
    <p:extLst>
      <p:ext uri="{BB962C8B-B14F-4D97-AF65-F5344CB8AC3E}">
        <p14:creationId xmlns:p14="http://schemas.microsoft.com/office/powerpoint/2010/main" val="2536551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5A59-3866-4447-A858-FAEBD89E271C}"/>
              </a:ext>
            </a:extLst>
          </p:cNvPr>
          <p:cNvSpPr>
            <a:spLocks noGrp="1"/>
          </p:cNvSpPr>
          <p:nvPr>
            <p:ph type="title"/>
          </p:nvPr>
        </p:nvSpPr>
        <p:spPr/>
        <p:txBody>
          <a:bodyPr/>
          <a:lstStyle/>
          <a:p>
            <a:r>
              <a:rPr lang="en-US" dirty="0"/>
              <a:t>Red Hat Management on Azure</a:t>
            </a:r>
            <a:endParaRPr lang="en-US" dirty="0">
              <a:solidFill>
                <a:schemeClr val="tx1"/>
              </a:solidFill>
            </a:endParaRPr>
          </a:p>
        </p:txBody>
      </p:sp>
      <p:pic>
        <p:nvPicPr>
          <p:cNvPr id="3" name="Picture 3" descr="A screenshot of a cell phone&#10;&#10;Description generated with very high confidence">
            <a:extLst>
              <a:ext uri="{FF2B5EF4-FFF2-40B4-BE49-F238E27FC236}">
                <a16:creationId xmlns:a16="http://schemas.microsoft.com/office/drawing/2014/main" id="{3C21F765-6357-458A-89B5-0FFA561298A1}"/>
              </a:ext>
            </a:extLst>
          </p:cNvPr>
          <p:cNvPicPr>
            <a:picLocks noChangeAspect="1"/>
          </p:cNvPicPr>
          <p:nvPr/>
        </p:nvPicPr>
        <p:blipFill>
          <a:blip r:embed="rId2"/>
          <a:stretch>
            <a:fillRect/>
          </a:stretch>
        </p:blipFill>
        <p:spPr>
          <a:xfrm>
            <a:off x="1209675" y="1057275"/>
            <a:ext cx="6415481" cy="3215534"/>
          </a:xfrm>
          <a:prstGeom prst="rect">
            <a:avLst/>
          </a:prstGeom>
        </p:spPr>
      </p:pic>
    </p:spTree>
    <p:extLst>
      <p:ext uri="{BB962C8B-B14F-4D97-AF65-F5344CB8AC3E}">
        <p14:creationId xmlns:p14="http://schemas.microsoft.com/office/powerpoint/2010/main" val="38118795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Shape 2610"/>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Let’s take a break!</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Labs 6-10</a:t>
            </a:r>
          </a:p>
        </p:txBody>
      </p:sp>
    </p:spTree>
    <p:extLst>
      <p:ext uri="{BB962C8B-B14F-4D97-AF65-F5344CB8AC3E}">
        <p14:creationId xmlns:p14="http://schemas.microsoft.com/office/powerpoint/2010/main" val="159841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87</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Labs 6-10 Overview</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Proxima Nova"/>
                <a:cs typeface="Arial"/>
                <a:sym typeface="Arial"/>
              </a:rPr>
              <a:t>Link to the labs: http://labs.apps.ocp.cloudvillage.in/#/workshop/ocptigerteam/module/0-setting-up-client-tools </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Proxima Nova"/>
                <a:cs typeface="Arial"/>
                <a:sym typeface="Arial"/>
              </a:rPr>
              <a:t>Labs</a:t>
            </a:r>
          </a:p>
          <a:p>
            <a:pPr lvl="0">
              <a:lnSpc>
                <a:spcPct val="115000"/>
              </a:lnSpc>
              <a:spcBef>
                <a:spcPts val="600"/>
              </a:spcBef>
            </a:pPr>
            <a:r>
              <a:rPr lang="en-US" dirty="0">
                <a:latin typeface="Proxima Nova"/>
              </a:rPr>
              <a:t>6. Using Templates</a:t>
            </a:r>
          </a:p>
          <a:p>
            <a:pPr lvl="0">
              <a:lnSpc>
                <a:spcPct val="115000"/>
              </a:lnSpc>
              <a:spcBef>
                <a:spcPts val="600"/>
              </a:spcBef>
            </a:pPr>
            <a:r>
              <a:rPr lang="en-US" dirty="0">
                <a:latin typeface="Proxima Nova"/>
              </a:rPr>
              <a:t>7. Scale up and Scale down and Idle the application instances</a:t>
            </a:r>
          </a:p>
          <a:p>
            <a:pPr lvl="0">
              <a:lnSpc>
                <a:spcPct val="115000"/>
              </a:lnSpc>
              <a:spcBef>
                <a:spcPts val="600"/>
              </a:spcBef>
            </a:pPr>
            <a:r>
              <a:rPr lang="en-US" dirty="0">
                <a:latin typeface="Proxima Nova"/>
              </a:rPr>
              <a:t>8. Binary Deployment of a war file</a:t>
            </a:r>
          </a:p>
          <a:p>
            <a:pPr lvl="0">
              <a:lnSpc>
                <a:spcPct val="115000"/>
              </a:lnSpc>
              <a:spcBef>
                <a:spcPts val="600"/>
              </a:spcBef>
            </a:pPr>
            <a:r>
              <a:rPr lang="en-US" dirty="0">
                <a:latin typeface="Proxima Nova"/>
              </a:rPr>
              <a:t>9. Using SSL in your application</a:t>
            </a:r>
          </a:p>
          <a:p>
            <a:pPr lvl="0">
              <a:lnSpc>
                <a:spcPct val="115000"/>
              </a:lnSpc>
              <a:spcBef>
                <a:spcPts val="600"/>
              </a:spcBef>
            </a:pPr>
            <a:r>
              <a:rPr lang="en-US" dirty="0">
                <a:latin typeface="Proxima Nova"/>
              </a:rPr>
              <a:t>10. Blue-Green Deployments</a:t>
            </a:r>
            <a:endParaRPr kumimoji="0" lang="en-US" sz="1400" b="0" i="0" u="none" strike="noStrike" kern="0" cap="none" spc="0" normalizeH="0" baseline="0" noProof="0" dirty="0">
              <a:ln>
                <a:noFill/>
              </a:ln>
              <a:solidFill>
                <a:srgbClr val="000000"/>
              </a:solidFill>
              <a:effectLst/>
              <a:uLnTx/>
              <a:uFillTx/>
              <a:latin typeface="Proxima Nova"/>
              <a:cs typeface="Arial"/>
              <a:sym typeface="Arial"/>
            </a:endParaRPr>
          </a:p>
        </p:txBody>
      </p:sp>
    </p:spTree>
    <p:extLst>
      <p:ext uri="{BB962C8B-B14F-4D97-AF65-F5344CB8AC3E}">
        <p14:creationId xmlns:p14="http://schemas.microsoft.com/office/powerpoint/2010/main" val="2306061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Shape 1260"/>
          <p:cNvSpPr txBox="1">
            <a:spLocks noGrp="1"/>
          </p:cNvSpPr>
          <p:nvPr>
            <p:ph type="title"/>
          </p:nvPr>
        </p:nvSpPr>
        <p:spPr>
          <a:prstGeom prst="rect">
            <a:avLst/>
          </a:prstGeom>
        </p:spPr>
        <p:txBody>
          <a:bodyPr wrap="square" lIns="91425" tIns="91425" rIns="91425" bIns="91425" anchor="ctr" anchorCtr="0">
            <a:noAutofit/>
          </a:bodyPr>
          <a:lstStyle/>
          <a:p>
            <a:r>
              <a:rPr lang="en-US" sz="4800" dirty="0"/>
              <a:t>CI/CD in OpenShift</a:t>
            </a:r>
            <a:endParaRPr lang="en-US" dirty="0">
              <a:solidFill>
                <a:schemeClr val="tx1"/>
              </a:solidFill>
            </a:endParaRPr>
          </a:p>
        </p:txBody>
      </p:sp>
    </p:spTree>
    <p:extLst>
      <p:ext uri="{BB962C8B-B14F-4D97-AF65-F5344CB8AC3E}">
        <p14:creationId xmlns:p14="http://schemas.microsoft.com/office/powerpoint/2010/main" val="1875010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CI/CD in OpenShift</a:t>
            </a:r>
          </a:p>
        </p:txBody>
      </p:sp>
      <p:sp>
        <p:nvSpPr>
          <p:cNvPr id="327" name="Shape 327"/>
          <p:cNvSpPr txBox="1"/>
          <p:nvPr/>
        </p:nvSpPr>
        <p:spPr>
          <a:xfrm>
            <a:off x="1113318" y="1204868"/>
            <a:ext cx="5321349" cy="3400687"/>
          </a:xfrm>
          <a:prstGeom prst="rect">
            <a:avLst/>
          </a:prstGeom>
          <a:noFill/>
          <a:ln>
            <a:noFill/>
          </a:ln>
        </p:spPr>
        <p:txBody>
          <a:bodyPr wrap="square" lIns="91425" tIns="91425" rIns="91425" bIns="91425" anchor="t" anchorCtr="0">
            <a:noAutofit/>
          </a:bodyPr>
          <a:lstStyle/>
          <a:p>
            <a:pPr lvl="0">
              <a:lnSpc>
                <a:spcPct val="115000"/>
              </a:lnSpc>
              <a:spcBef>
                <a:spcPts val="600"/>
              </a:spcBef>
              <a:defRPr/>
            </a:pPr>
            <a:r>
              <a:rPr lang="en-US" dirty="0">
                <a:latin typeface="Proxima Nova"/>
              </a:rPr>
              <a:t>What is CI/CD?</a:t>
            </a:r>
          </a:p>
          <a:p>
            <a:pPr lvl="0">
              <a:lnSpc>
                <a:spcPct val="115000"/>
              </a:lnSpc>
              <a:spcBef>
                <a:spcPts val="600"/>
              </a:spcBef>
              <a:defRPr/>
            </a:pPr>
            <a:r>
              <a:rPr lang="en-US" b="1" dirty="0">
                <a:latin typeface="Proxima Nova"/>
              </a:rPr>
              <a:t>CI</a:t>
            </a:r>
            <a:r>
              <a:rPr lang="en-US" dirty="0">
                <a:latin typeface="Proxima Nova"/>
              </a:rPr>
              <a:t> – Continuous Integration</a:t>
            </a:r>
          </a:p>
          <a:p>
            <a:pPr marL="285750" lvl="0" indent="-285750">
              <a:lnSpc>
                <a:spcPct val="115000"/>
              </a:lnSpc>
              <a:spcBef>
                <a:spcPts val="600"/>
              </a:spcBef>
              <a:buFont typeface="Arial" panose="020B0604020202020204" pitchFamily="34" charset="0"/>
              <a:buChar char="•"/>
              <a:defRPr/>
            </a:pPr>
            <a:r>
              <a:rPr lang="en-US" dirty="0">
                <a:latin typeface="Proxima Nova"/>
              </a:rPr>
              <a:t>Development Methodology</a:t>
            </a:r>
          </a:p>
          <a:p>
            <a:pPr marL="285750" lvl="0" indent="-285750">
              <a:lnSpc>
                <a:spcPct val="115000"/>
              </a:lnSpc>
              <a:spcBef>
                <a:spcPts val="600"/>
              </a:spcBef>
              <a:buFont typeface="Arial" panose="020B0604020202020204" pitchFamily="34" charset="0"/>
              <a:buChar char="•"/>
              <a:defRPr/>
            </a:pPr>
            <a:r>
              <a:rPr lang="en-US" dirty="0">
                <a:latin typeface="Proxima Nova"/>
              </a:rPr>
              <a:t>Daily integrations of developers code, verified by automated builds</a:t>
            </a:r>
          </a:p>
          <a:p>
            <a:pPr lvl="0">
              <a:lnSpc>
                <a:spcPct val="115000"/>
              </a:lnSpc>
              <a:spcBef>
                <a:spcPts val="600"/>
              </a:spcBef>
              <a:defRPr/>
            </a:pPr>
            <a:r>
              <a:rPr lang="en-US" b="1" dirty="0">
                <a:latin typeface="Proxima Nova"/>
              </a:rPr>
              <a:t>CD</a:t>
            </a:r>
            <a:r>
              <a:rPr lang="en-US" dirty="0">
                <a:latin typeface="Proxima Nova"/>
              </a:rPr>
              <a:t> – Continuous Deployment</a:t>
            </a:r>
          </a:p>
          <a:p>
            <a:pPr marL="285750" lvl="0" indent="-285750">
              <a:lnSpc>
                <a:spcPct val="115000"/>
              </a:lnSpc>
              <a:spcBef>
                <a:spcPts val="600"/>
              </a:spcBef>
              <a:buFont typeface="Arial" panose="020B0604020202020204" pitchFamily="34" charset="0"/>
              <a:buChar char="•"/>
              <a:defRPr/>
            </a:pPr>
            <a:r>
              <a:rPr lang="en-US" dirty="0">
                <a:latin typeface="Proxima Nova"/>
              </a:rPr>
              <a:t>Continuous, successful, and repeatable methodology to deploying code</a:t>
            </a:r>
          </a:p>
          <a:p>
            <a:pPr marL="285750" lvl="0" indent="-285750">
              <a:lnSpc>
                <a:spcPct val="115000"/>
              </a:lnSpc>
              <a:spcBef>
                <a:spcPts val="600"/>
              </a:spcBef>
              <a:buFont typeface="Arial" panose="020B0604020202020204" pitchFamily="34" charset="0"/>
              <a:buChar char="•"/>
              <a:defRPr/>
            </a:pPr>
            <a:r>
              <a:rPr lang="en-US" dirty="0">
                <a:latin typeface="Proxima Nova"/>
              </a:rPr>
              <a:t>Big key: everything is automated (build, testing, and deployment</a:t>
            </a:r>
          </a:p>
        </p:txBody>
      </p:sp>
      <p:pic>
        <p:nvPicPr>
          <p:cNvPr id="2050" name="Picture 2" descr="Related image">
            <a:extLst>
              <a:ext uri="{FF2B5EF4-FFF2-40B4-BE49-F238E27FC236}">
                <a16:creationId xmlns:a16="http://schemas.microsoft.com/office/drawing/2014/main" id="{816C6A64-1765-4D0B-995A-A724ECF73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017" y="2130511"/>
            <a:ext cx="2735360" cy="154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272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756500"/>
          </a:xfrm>
        </p:spPr>
        <p:txBody>
          <a:bodyPr>
            <a:normAutofit/>
          </a:bodyPr>
          <a:lstStyle/>
          <a:p>
            <a:r>
              <a:rPr lang="en-US" dirty="0"/>
              <a:t>MICROSOFT PARTNERSHIP</a:t>
            </a:r>
          </a:p>
        </p:txBody>
      </p:sp>
      <p:sp>
        <p:nvSpPr>
          <p:cNvPr id="8" name="Text Placeholder 7"/>
          <p:cNvSpPr>
            <a:spLocks noGrp="1"/>
          </p:cNvSpPr>
          <p:nvPr>
            <p:ph type="body" idx="1"/>
          </p:nvPr>
        </p:nvSpPr>
        <p:spPr/>
        <p:txBody>
          <a:bodyPr>
            <a:normAutofit lnSpcReduction="10000"/>
          </a:bodyPr>
          <a:lstStyle/>
          <a:p>
            <a:r>
              <a:rPr lang="en-US" dirty="0">
                <a:latin typeface="Open Sans Light" charset="0"/>
                <a:ea typeface="Open Sans Light" charset="0"/>
                <a:cs typeface="Open Sans Light" charset="0"/>
              </a:rPr>
              <a:t>Microsoft Certified Partner Since 2001</a:t>
            </a:r>
          </a:p>
        </p:txBody>
      </p:sp>
      <p:grpSp>
        <p:nvGrpSpPr>
          <p:cNvPr id="13" name="Group 12">
            <a:extLst>
              <a:ext uri="{FF2B5EF4-FFF2-40B4-BE49-F238E27FC236}">
                <a16:creationId xmlns:a16="http://schemas.microsoft.com/office/drawing/2014/main" id="{508F29A1-9289-40CB-87B7-A9D71D6C403C}"/>
              </a:ext>
            </a:extLst>
          </p:cNvPr>
          <p:cNvGrpSpPr/>
          <p:nvPr/>
        </p:nvGrpSpPr>
        <p:grpSpPr>
          <a:xfrm>
            <a:off x="2724214" y="1258424"/>
            <a:ext cx="1697300" cy="3451277"/>
            <a:chOff x="4355821" y="1651609"/>
            <a:chExt cx="2263066" cy="4601702"/>
          </a:xfrm>
        </p:grpSpPr>
        <p:sp>
          <p:nvSpPr>
            <p:cNvPr id="14" name="TextBox 13">
              <a:extLst>
                <a:ext uri="{FF2B5EF4-FFF2-40B4-BE49-F238E27FC236}">
                  <a16:creationId xmlns:a16="http://schemas.microsoft.com/office/drawing/2014/main" id="{8F679E46-9103-4137-AC59-F3B2D0B911E4}"/>
                </a:ext>
              </a:extLst>
            </p:cNvPr>
            <p:cNvSpPr txBox="1"/>
            <p:nvPr/>
          </p:nvSpPr>
          <p:spPr>
            <a:xfrm>
              <a:off x="4815316" y="4837539"/>
              <a:ext cx="1803571" cy="1415772"/>
            </a:xfrm>
            <a:prstGeom prst="rect">
              <a:avLst/>
            </a:prstGeom>
            <a:noFill/>
          </p:spPr>
          <p:txBody>
            <a:bodyPr wrap="square" rtlCol="0">
              <a:spAutoFit/>
            </a:bodyPr>
            <a:lstStyle/>
            <a:p>
              <a:pPr defTabSz="685800"/>
              <a:r>
                <a:rPr lang="en-US" sz="1050" b="1" kern="1200" dirty="0">
                  <a:solidFill>
                    <a:srgbClr val="58595B">
                      <a:lumMod val="85000"/>
                      <a:lumOff val="15000"/>
                    </a:srgbClr>
                  </a:solidFill>
                  <a:latin typeface="Open Sans" charset="0"/>
                  <a:ea typeface="Open Sans" charset="0"/>
                  <a:cs typeface="Open Sans" charset="0"/>
                </a:rPr>
                <a:t>2017 Worldwide Partner of the Year</a:t>
              </a:r>
            </a:p>
            <a:p>
              <a:pPr defTabSz="685800"/>
              <a:endParaRPr lang="en-US" sz="1050" kern="1200" dirty="0">
                <a:solidFill>
                  <a:srgbClr val="58595B">
                    <a:lumMod val="85000"/>
                    <a:lumOff val="15000"/>
                  </a:srgbClr>
                </a:solidFill>
                <a:latin typeface="Open Sans" charset="0"/>
                <a:ea typeface="Open Sans" charset="0"/>
                <a:cs typeface="Open Sans" charset="0"/>
              </a:endParaRPr>
            </a:p>
            <a:p>
              <a:pPr defTabSz="685800"/>
              <a:r>
                <a:rPr lang="en-US" sz="1050" kern="1200" dirty="0">
                  <a:solidFill>
                    <a:srgbClr val="58595B">
                      <a:lumMod val="85000"/>
                      <a:lumOff val="15000"/>
                    </a:srgbClr>
                  </a:solidFill>
                  <a:latin typeface="Open Sans" charset="0"/>
                  <a:ea typeface="Open Sans" charset="0"/>
                  <a:cs typeface="Open Sans" charset="0"/>
                </a:rPr>
                <a:t>Open Source </a:t>
              </a:r>
            </a:p>
            <a:p>
              <a:pPr defTabSz="685800"/>
              <a:r>
                <a:rPr lang="en-US" sz="1050" kern="1200" dirty="0">
                  <a:solidFill>
                    <a:srgbClr val="58595B">
                      <a:lumMod val="85000"/>
                      <a:lumOff val="15000"/>
                    </a:srgbClr>
                  </a:solidFill>
                  <a:latin typeface="Open Sans" charset="0"/>
                  <a:ea typeface="Open Sans" charset="0"/>
                  <a:cs typeface="Open Sans" charset="0"/>
                </a:rPr>
                <a:t>on Azure</a:t>
              </a:r>
            </a:p>
          </p:txBody>
        </p:sp>
        <p:pic>
          <p:nvPicPr>
            <p:cNvPr id="15" name="Picture 14">
              <a:extLst>
                <a:ext uri="{FF2B5EF4-FFF2-40B4-BE49-F238E27FC236}">
                  <a16:creationId xmlns:a16="http://schemas.microsoft.com/office/drawing/2014/main" id="{77853817-6D2E-4ED9-8D26-2194D429B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821" y="1651609"/>
              <a:ext cx="2263066" cy="2937548"/>
            </a:xfrm>
            <a:prstGeom prst="rect">
              <a:avLst/>
            </a:prstGeom>
          </p:spPr>
        </p:pic>
      </p:grpSp>
      <p:grpSp>
        <p:nvGrpSpPr>
          <p:cNvPr id="21" name="Group 20">
            <a:extLst>
              <a:ext uri="{FF2B5EF4-FFF2-40B4-BE49-F238E27FC236}">
                <a16:creationId xmlns:a16="http://schemas.microsoft.com/office/drawing/2014/main" id="{CAC95E57-CF7D-4C19-BAA7-C6A2E4F1F48D}"/>
              </a:ext>
            </a:extLst>
          </p:cNvPr>
          <p:cNvGrpSpPr/>
          <p:nvPr/>
        </p:nvGrpSpPr>
        <p:grpSpPr>
          <a:xfrm>
            <a:off x="6901908" y="1783261"/>
            <a:ext cx="1478909" cy="2849479"/>
            <a:chOff x="9705403" y="2413000"/>
            <a:chExt cx="1971879" cy="3799306"/>
          </a:xfrm>
        </p:grpSpPr>
        <p:sp>
          <p:nvSpPr>
            <p:cNvPr id="22" name="TextBox 21">
              <a:extLst>
                <a:ext uri="{FF2B5EF4-FFF2-40B4-BE49-F238E27FC236}">
                  <a16:creationId xmlns:a16="http://schemas.microsoft.com/office/drawing/2014/main" id="{681DA65C-2E56-4D47-8B6A-BD53E6DE914D}"/>
                </a:ext>
              </a:extLst>
            </p:cNvPr>
            <p:cNvSpPr txBox="1"/>
            <p:nvPr/>
          </p:nvSpPr>
          <p:spPr>
            <a:xfrm>
              <a:off x="9825007" y="4796534"/>
              <a:ext cx="1852275" cy="1415772"/>
            </a:xfrm>
            <a:prstGeom prst="rect">
              <a:avLst/>
            </a:prstGeom>
            <a:noFill/>
          </p:spPr>
          <p:txBody>
            <a:bodyPr wrap="square" rtlCol="0">
              <a:spAutoFit/>
            </a:bodyPr>
            <a:lstStyle/>
            <a:p>
              <a:pPr defTabSz="685800"/>
              <a:r>
                <a:rPr lang="en-US" sz="1050" b="1" kern="1200" dirty="0">
                  <a:solidFill>
                    <a:srgbClr val="58595B">
                      <a:lumMod val="85000"/>
                      <a:lumOff val="15000"/>
                    </a:srgbClr>
                  </a:solidFill>
                  <a:latin typeface="Open Sans" charset="0"/>
                  <a:ea typeface="Open Sans" charset="0"/>
                  <a:cs typeface="Open Sans" charset="0"/>
                </a:rPr>
                <a:t>2015 Central Region Partner </a:t>
              </a:r>
            </a:p>
            <a:p>
              <a:pPr defTabSz="685800"/>
              <a:r>
                <a:rPr lang="en-US" sz="1050" b="1" kern="1200" dirty="0">
                  <a:solidFill>
                    <a:srgbClr val="58595B">
                      <a:lumMod val="85000"/>
                      <a:lumOff val="15000"/>
                    </a:srgbClr>
                  </a:solidFill>
                  <a:latin typeface="Open Sans" charset="0"/>
                  <a:ea typeface="Open Sans" charset="0"/>
                  <a:cs typeface="Open Sans" charset="0"/>
                </a:rPr>
                <a:t>of the Year</a:t>
              </a:r>
            </a:p>
            <a:p>
              <a:pPr defTabSz="685800"/>
              <a:endParaRPr lang="en-US" sz="1050" kern="1200" dirty="0">
                <a:solidFill>
                  <a:srgbClr val="58595B">
                    <a:lumMod val="85000"/>
                    <a:lumOff val="15000"/>
                  </a:srgbClr>
                </a:solidFill>
                <a:latin typeface="Open Sans" charset="0"/>
                <a:ea typeface="Open Sans" charset="0"/>
                <a:cs typeface="Open Sans" charset="0"/>
              </a:endParaRPr>
            </a:p>
            <a:p>
              <a:pPr defTabSz="685800"/>
              <a:r>
                <a:rPr lang="en-US" sz="1050" kern="1200" dirty="0">
                  <a:solidFill>
                    <a:srgbClr val="58595B">
                      <a:lumMod val="85000"/>
                      <a:lumOff val="15000"/>
                    </a:srgbClr>
                  </a:solidFill>
                  <a:latin typeface="Open Sans" charset="0"/>
                  <a:ea typeface="Open Sans" charset="0"/>
                  <a:cs typeface="Open Sans" charset="0"/>
                </a:rPr>
                <a:t>Build the </a:t>
              </a:r>
            </a:p>
            <a:p>
              <a:pPr defTabSz="685800"/>
              <a:r>
                <a:rPr lang="en-US" sz="1050" kern="1200" dirty="0">
                  <a:solidFill>
                    <a:srgbClr val="58595B">
                      <a:lumMod val="85000"/>
                      <a:lumOff val="15000"/>
                    </a:srgbClr>
                  </a:solidFill>
                  <a:latin typeface="Open Sans" charset="0"/>
                  <a:ea typeface="Open Sans" charset="0"/>
                  <a:cs typeface="Open Sans" charset="0"/>
                </a:rPr>
                <a:t>Intelligent Cloud</a:t>
              </a:r>
            </a:p>
          </p:txBody>
        </p:sp>
        <p:pic>
          <p:nvPicPr>
            <p:cNvPr id="23" name="Picture 22">
              <a:extLst>
                <a:ext uri="{FF2B5EF4-FFF2-40B4-BE49-F238E27FC236}">
                  <a16:creationId xmlns:a16="http://schemas.microsoft.com/office/drawing/2014/main" id="{102597B9-4D4B-4228-92CC-92C5F710E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403" y="2413000"/>
              <a:ext cx="1868424" cy="2264664"/>
            </a:xfrm>
            <a:prstGeom prst="rect">
              <a:avLst/>
            </a:prstGeom>
          </p:spPr>
        </p:pic>
      </p:grpSp>
      <p:grpSp>
        <p:nvGrpSpPr>
          <p:cNvPr id="24" name="Group 23">
            <a:extLst>
              <a:ext uri="{FF2B5EF4-FFF2-40B4-BE49-F238E27FC236}">
                <a16:creationId xmlns:a16="http://schemas.microsoft.com/office/drawing/2014/main" id="{22F725F5-AAC4-47DE-9195-36BD43848ADB}"/>
              </a:ext>
            </a:extLst>
          </p:cNvPr>
          <p:cNvGrpSpPr/>
          <p:nvPr/>
        </p:nvGrpSpPr>
        <p:grpSpPr>
          <a:xfrm>
            <a:off x="4884364" y="1598000"/>
            <a:ext cx="1592381" cy="3582687"/>
            <a:chOff x="6952262" y="2130667"/>
            <a:chExt cx="2123174" cy="4776916"/>
          </a:xfrm>
        </p:grpSpPr>
        <p:sp>
          <p:nvSpPr>
            <p:cNvPr id="25" name="TextBox 24">
              <a:extLst>
                <a:ext uri="{FF2B5EF4-FFF2-40B4-BE49-F238E27FC236}">
                  <a16:creationId xmlns:a16="http://schemas.microsoft.com/office/drawing/2014/main" id="{BCAEBD3A-F279-40D2-B230-AEABC9D5C262}"/>
                </a:ext>
              </a:extLst>
            </p:cNvPr>
            <p:cNvSpPr txBox="1"/>
            <p:nvPr/>
          </p:nvSpPr>
          <p:spPr>
            <a:xfrm>
              <a:off x="7169995" y="4796534"/>
              <a:ext cx="1689713" cy="984885"/>
            </a:xfrm>
            <a:prstGeom prst="rect">
              <a:avLst/>
            </a:prstGeom>
            <a:noFill/>
          </p:spPr>
          <p:txBody>
            <a:bodyPr wrap="square" rtlCol="0">
              <a:spAutoFit/>
            </a:bodyPr>
            <a:lstStyle/>
            <a:p>
              <a:pPr defTabSz="685800"/>
              <a:r>
                <a:rPr lang="en-US" sz="1050" b="1" kern="1200" dirty="0">
                  <a:solidFill>
                    <a:srgbClr val="58595B">
                      <a:lumMod val="85000"/>
                      <a:lumOff val="15000"/>
                    </a:srgbClr>
                  </a:solidFill>
                  <a:latin typeface="Open Sans" charset="0"/>
                  <a:ea typeface="Open Sans" charset="0"/>
                  <a:cs typeface="Open Sans" charset="0"/>
                </a:rPr>
                <a:t>2017 East Region SMS&amp;P Partner of the Year</a:t>
              </a:r>
            </a:p>
          </p:txBody>
        </p:sp>
        <p:pic>
          <p:nvPicPr>
            <p:cNvPr id="26" name="Picture 25">
              <a:extLst>
                <a:ext uri="{FF2B5EF4-FFF2-40B4-BE49-F238E27FC236}">
                  <a16:creationId xmlns:a16="http://schemas.microsoft.com/office/drawing/2014/main" id="{A6610B35-EE40-4767-A04A-0B0B6AEB8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2262" y="2130667"/>
              <a:ext cx="1779391" cy="2493810"/>
            </a:xfrm>
            <a:prstGeom prst="rect">
              <a:avLst/>
            </a:prstGeom>
          </p:spPr>
        </p:pic>
        <p:sp>
          <p:nvSpPr>
            <p:cNvPr id="27" name="Rectangle 26">
              <a:extLst>
                <a:ext uri="{FF2B5EF4-FFF2-40B4-BE49-F238E27FC236}">
                  <a16:creationId xmlns:a16="http://schemas.microsoft.com/office/drawing/2014/main" id="{628619FB-02F4-4D49-AFE5-C673EC7E0C0D}"/>
                </a:ext>
              </a:extLst>
            </p:cNvPr>
            <p:cNvSpPr/>
            <p:nvPr/>
          </p:nvSpPr>
          <p:spPr>
            <a:xfrm>
              <a:off x="7169995" y="5707255"/>
              <a:ext cx="1905441" cy="1200328"/>
            </a:xfrm>
            <a:prstGeom prst="rect">
              <a:avLst/>
            </a:prstGeom>
          </p:spPr>
          <p:txBody>
            <a:bodyPr wrap="square">
              <a:spAutoFit/>
            </a:bodyPr>
            <a:lstStyle/>
            <a:p>
              <a:pPr defTabSz="685800"/>
              <a:r>
                <a:rPr lang="en-US" sz="1050" b="1" kern="1200" dirty="0">
                  <a:solidFill>
                    <a:srgbClr val="58595B">
                      <a:lumMod val="85000"/>
                      <a:lumOff val="15000"/>
                    </a:srgbClr>
                  </a:solidFill>
                  <a:latin typeface="Open Sans" charset="0"/>
                  <a:ea typeface="+mn-ea"/>
                  <a:cs typeface="+mn-cs"/>
                </a:rPr>
                <a:t>East Region EPG </a:t>
              </a:r>
              <a:br>
                <a:rPr lang="en-US" sz="1050" b="1" kern="1200" dirty="0">
                  <a:solidFill>
                    <a:srgbClr val="58595B">
                      <a:lumMod val="85000"/>
                      <a:lumOff val="15000"/>
                    </a:srgbClr>
                  </a:solidFill>
                  <a:latin typeface="Open Sans" charset="0"/>
                  <a:ea typeface="+mn-ea"/>
                  <a:cs typeface="+mn-cs"/>
                </a:rPr>
              </a:br>
              <a:r>
                <a:rPr lang="en-US" sz="1050" b="1" kern="1200" dirty="0">
                  <a:solidFill>
                    <a:srgbClr val="58595B">
                      <a:lumMod val="85000"/>
                      <a:lumOff val="15000"/>
                    </a:srgbClr>
                  </a:solidFill>
                  <a:latin typeface="Open Sans" charset="0"/>
                  <a:ea typeface="+mn-ea"/>
                  <a:cs typeface="+mn-cs"/>
                </a:rPr>
                <a:t>Runner-Up </a:t>
              </a:r>
              <a:br>
                <a:rPr lang="en-US" sz="1050" kern="1200" dirty="0">
                  <a:solidFill>
                    <a:srgbClr val="58595B">
                      <a:lumMod val="85000"/>
                      <a:lumOff val="15000"/>
                    </a:srgbClr>
                  </a:solidFill>
                  <a:latin typeface="Open Sans" charset="0"/>
                  <a:ea typeface="+mn-ea"/>
                  <a:cs typeface="+mn-cs"/>
                </a:rPr>
              </a:br>
              <a:r>
                <a:rPr lang="en-US" sz="1050" kern="1200" dirty="0">
                  <a:solidFill>
                    <a:srgbClr val="58595B">
                      <a:lumMod val="85000"/>
                      <a:lumOff val="15000"/>
                    </a:srgbClr>
                  </a:solidFill>
                  <a:latin typeface="Open Sans" charset="0"/>
                  <a:ea typeface="+mn-ea"/>
                  <a:cs typeface="+mn-cs"/>
                </a:rPr>
                <a:t> </a:t>
              </a:r>
            </a:p>
            <a:p>
              <a:pPr defTabSz="685800"/>
              <a:r>
                <a:rPr lang="en-US" sz="1050" kern="1200" dirty="0">
                  <a:solidFill>
                    <a:srgbClr val="58595B">
                      <a:lumMod val="85000"/>
                      <a:lumOff val="15000"/>
                    </a:srgbClr>
                  </a:solidFill>
                  <a:latin typeface="Open Sans" charset="0"/>
                  <a:ea typeface="+mn-ea"/>
                  <a:cs typeface="+mn-cs"/>
                </a:rPr>
                <a:t>US Cloud Innovation</a:t>
              </a:r>
            </a:p>
          </p:txBody>
        </p:sp>
      </p:grpSp>
      <p:sp>
        <p:nvSpPr>
          <p:cNvPr id="28" name="TextBox 27">
            <a:extLst>
              <a:ext uri="{FF2B5EF4-FFF2-40B4-BE49-F238E27FC236}">
                <a16:creationId xmlns:a16="http://schemas.microsoft.com/office/drawing/2014/main" id="{F05CF573-7F92-431A-BA22-E9395AA6F371}"/>
              </a:ext>
            </a:extLst>
          </p:cNvPr>
          <p:cNvSpPr txBox="1"/>
          <p:nvPr/>
        </p:nvSpPr>
        <p:spPr>
          <a:xfrm>
            <a:off x="906351" y="3647872"/>
            <a:ext cx="1419515" cy="1546577"/>
          </a:xfrm>
          <a:prstGeom prst="rect">
            <a:avLst/>
          </a:prstGeom>
          <a:noFill/>
        </p:spPr>
        <p:txBody>
          <a:bodyPr wrap="square" rtlCol="0">
            <a:spAutoFit/>
          </a:bodyPr>
          <a:lstStyle/>
          <a:p>
            <a:pPr defTabSz="685800"/>
            <a:r>
              <a:rPr lang="en-US" sz="1050" b="1" kern="1200" dirty="0">
                <a:solidFill>
                  <a:srgbClr val="58595B">
                    <a:lumMod val="85000"/>
                    <a:lumOff val="15000"/>
                  </a:srgbClr>
                </a:solidFill>
                <a:latin typeface="Open Sans" charset="0"/>
                <a:ea typeface="Open Sans" charset="0"/>
                <a:cs typeface="Open Sans" charset="0"/>
              </a:rPr>
              <a:t>2018 MSUS Partner Award for Apps &amp; Infrastructure </a:t>
            </a:r>
          </a:p>
          <a:p>
            <a:pPr defTabSz="685800"/>
            <a:endParaRPr lang="en-US" sz="1050" b="1" kern="1200" dirty="0">
              <a:solidFill>
                <a:srgbClr val="58595B">
                  <a:lumMod val="85000"/>
                  <a:lumOff val="15000"/>
                </a:srgbClr>
              </a:solidFill>
              <a:latin typeface="Open Sans" charset="0"/>
              <a:ea typeface="Open Sans" charset="0"/>
              <a:cs typeface="Open Sans" charset="0"/>
            </a:endParaRPr>
          </a:p>
          <a:p>
            <a:pPr defTabSz="685800"/>
            <a:r>
              <a:rPr lang="en-US" sz="1050" kern="1200" dirty="0">
                <a:solidFill>
                  <a:srgbClr val="58595B">
                    <a:lumMod val="85000"/>
                    <a:lumOff val="15000"/>
                  </a:srgbClr>
                </a:solidFill>
                <a:latin typeface="Open Sans" charset="0"/>
                <a:ea typeface="Open Sans" charset="0"/>
                <a:cs typeface="Open Sans" charset="0"/>
              </a:rPr>
              <a:t>Open Source Apps </a:t>
            </a:r>
            <a:br>
              <a:rPr lang="en-US" sz="1050" kern="1200" dirty="0">
                <a:solidFill>
                  <a:srgbClr val="58595B">
                    <a:lumMod val="85000"/>
                    <a:lumOff val="15000"/>
                  </a:srgbClr>
                </a:solidFill>
                <a:latin typeface="Open Sans" charset="0"/>
                <a:ea typeface="Open Sans" charset="0"/>
                <a:cs typeface="Open Sans" charset="0"/>
              </a:rPr>
            </a:br>
            <a:r>
              <a:rPr lang="en-US" sz="1050" kern="1200" dirty="0">
                <a:solidFill>
                  <a:srgbClr val="58595B">
                    <a:lumMod val="85000"/>
                    <a:lumOff val="15000"/>
                  </a:srgbClr>
                </a:solidFill>
                <a:latin typeface="Open Sans" charset="0"/>
                <a:ea typeface="Open Sans" charset="0"/>
                <a:cs typeface="Open Sans" charset="0"/>
              </a:rPr>
              <a:t>and Infrastructure on Azure</a:t>
            </a:r>
          </a:p>
          <a:p>
            <a:pPr defTabSz="685800"/>
            <a:endParaRPr lang="en-US" sz="1050" kern="1200" dirty="0">
              <a:solidFill>
                <a:srgbClr val="58595B">
                  <a:lumMod val="85000"/>
                  <a:lumOff val="15000"/>
                </a:srgbClr>
              </a:solidFill>
              <a:latin typeface="Open Sans" charset="0"/>
              <a:ea typeface="Open Sans" charset="0"/>
              <a:cs typeface="Open Sans" charset="0"/>
            </a:endParaRPr>
          </a:p>
        </p:txBody>
      </p:sp>
      <p:pic>
        <p:nvPicPr>
          <p:cNvPr id="29" name="Picture 28">
            <a:extLst>
              <a:ext uri="{FF2B5EF4-FFF2-40B4-BE49-F238E27FC236}">
                <a16:creationId xmlns:a16="http://schemas.microsoft.com/office/drawing/2014/main" id="{8C78994C-8D3E-4838-B91C-2153FB647F02}"/>
              </a:ext>
            </a:extLst>
          </p:cNvPr>
          <p:cNvPicPr>
            <a:picLocks noChangeAspect="1"/>
          </p:cNvPicPr>
          <p:nvPr/>
        </p:nvPicPr>
        <p:blipFill rotWithShape="1">
          <a:blip r:embed="rId6"/>
          <a:srcRect l="26798" t="27894" r="24130" b="5102"/>
          <a:stretch/>
        </p:blipFill>
        <p:spPr>
          <a:xfrm>
            <a:off x="970852" y="1720960"/>
            <a:ext cx="1290512" cy="1727008"/>
          </a:xfrm>
          <a:prstGeom prst="rect">
            <a:avLst/>
          </a:prstGeom>
        </p:spPr>
      </p:pic>
    </p:spTree>
    <p:extLst>
      <p:ext uri="{BB962C8B-B14F-4D97-AF65-F5344CB8AC3E}">
        <p14:creationId xmlns:p14="http://schemas.microsoft.com/office/powerpoint/2010/main" val="29264039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CI/CD in OpenShift</a:t>
            </a:r>
          </a:p>
        </p:txBody>
      </p:sp>
      <p:sp>
        <p:nvSpPr>
          <p:cNvPr id="327" name="Shape 327"/>
          <p:cNvSpPr txBox="1"/>
          <p:nvPr/>
        </p:nvSpPr>
        <p:spPr>
          <a:xfrm>
            <a:off x="1113318" y="1204868"/>
            <a:ext cx="4991149" cy="3400687"/>
          </a:xfrm>
          <a:prstGeom prst="rect">
            <a:avLst/>
          </a:prstGeom>
          <a:noFill/>
          <a:ln>
            <a:noFill/>
          </a:ln>
        </p:spPr>
        <p:txBody>
          <a:bodyPr wrap="square" lIns="91425" tIns="91425" rIns="91425" bIns="91425" anchor="t" anchorCtr="0">
            <a:noAutofit/>
          </a:bodyPr>
          <a:lstStyle/>
          <a:p>
            <a:pPr lvl="0">
              <a:lnSpc>
                <a:spcPct val="115000"/>
              </a:lnSpc>
              <a:spcBef>
                <a:spcPts val="600"/>
              </a:spcBef>
              <a:defRPr/>
            </a:pPr>
            <a:r>
              <a:rPr lang="en-US" sz="2400" dirty="0">
                <a:latin typeface="Proxima Nova"/>
              </a:rPr>
              <a:t>Jenkins</a:t>
            </a:r>
          </a:p>
          <a:p>
            <a:pPr marL="285750" lvl="0" indent="-285750">
              <a:lnSpc>
                <a:spcPct val="115000"/>
              </a:lnSpc>
              <a:spcBef>
                <a:spcPts val="600"/>
              </a:spcBef>
              <a:buFont typeface="Arial" panose="020B0604020202020204" pitchFamily="34" charset="0"/>
              <a:buChar char="•"/>
              <a:defRPr/>
            </a:pPr>
            <a:r>
              <a:rPr lang="en-US" dirty="0">
                <a:latin typeface="Proxima Nova"/>
              </a:rPr>
              <a:t>Leading open source automation server</a:t>
            </a:r>
          </a:p>
          <a:p>
            <a:pPr marL="285750" lvl="0" indent="-285750">
              <a:lnSpc>
                <a:spcPct val="115000"/>
              </a:lnSpc>
              <a:spcBef>
                <a:spcPts val="600"/>
              </a:spcBef>
              <a:buFont typeface="Arial" panose="020B0604020202020204" pitchFamily="34" charset="0"/>
              <a:buChar char="•"/>
              <a:defRPr/>
            </a:pPr>
            <a:endParaRPr lang="en-US" dirty="0">
              <a:latin typeface="Proxima Nova"/>
            </a:endParaRPr>
          </a:p>
          <a:p>
            <a:pPr marL="285750" lvl="0" indent="-285750">
              <a:lnSpc>
                <a:spcPct val="115000"/>
              </a:lnSpc>
              <a:spcBef>
                <a:spcPts val="600"/>
              </a:spcBef>
              <a:buFont typeface="Arial" panose="020B0604020202020204" pitchFamily="34" charset="0"/>
              <a:buChar char="•"/>
              <a:defRPr/>
            </a:pPr>
            <a:r>
              <a:rPr lang="en-US" dirty="0">
                <a:latin typeface="Proxima Nova"/>
              </a:rPr>
              <a:t>Helps to set up a continuous integration or continuous delivery environment for almost any combination of languages and source code repositories using pipelines, as well as automating other routine development tasks</a:t>
            </a:r>
          </a:p>
          <a:p>
            <a:pPr marL="285750" lvl="0" indent="-285750">
              <a:lnSpc>
                <a:spcPct val="115000"/>
              </a:lnSpc>
              <a:spcBef>
                <a:spcPts val="600"/>
              </a:spcBef>
              <a:buFont typeface="Arial" panose="020B0604020202020204" pitchFamily="34" charset="0"/>
              <a:buChar char="•"/>
              <a:defRPr/>
            </a:pPr>
            <a:endParaRPr lang="en-US" dirty="0">
              <a:latin typeface="Proxima Nova"/>
            </a:endParaRPr>
          </a:p>
          <a:p>
            <a:pPr marL="285750" lvl="0" indent="-285750">
              <a:lnSpc>
                <a:spcPct val="115000"/>
              </a:lnSpc>
              <a:spcBef>
                <a:spcPts val="600"/>
              </a:spcBef>
              <a:buFont typeface="Arial" panose="020B0604020202020204" pitchFamily="34" charset="0"/>
              <a:buChar char="•"/>
              <a:defRPr/>
            </a:pPr>
            <a:r>
              <a:rPr lang="en-US" dirty="0">
                <a:latin typeface="Proxima Nova"/>
              </a:rPr>
              <a:t>Built into OpenShift and integrated into “pipelines”</a:t>
            </a:r>
          </a:p>
        </p:txBody>
      </p:sp>
      <p:pic>
        <p:nvPicPr>
          <p:cNvPr id="1026" name="Picture 2" descr="https://www.cloudbees.com/sites/default/files/Jenkins_8.png">
            <a:extLst>
              <a:ext uri="{FF2B5EF4-FFF2-40B4-BE49-F238E27FC236}">
                <a16:creationId xmlns:a16="http://schemas.microsoft.com/office/drawing/2014/main" id="{57096E41-16D8-4691-A79B-A9930A62B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398" y="1769532"/>
            <a:ext cx="1165701" cy="16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485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Shape 2615"/>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OPENSHIFT ON AZURE QUICK START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Shape 263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92</a:t>
            </a:fld>
            <a:endParaRPr lang="en-US" dirty="0"/>
          </a:p>
        </p:txBody>
      </p:sp>
      <p:sp>
        <p:nvSpPr>
          <p:cNvPr id="2631" name="Shape 263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Getting Started on Azure</a:t>
            </a:r>
          </a:p>
        </p:txBody>
      </p:sp>
      <p:sp>
        <p:nvSpPr>
          <p:cNvPr id="2633" name="Shape 2633"/>
          <p:cNvSpPr txBox="1"/>
          <p:nvPr/>
        </p:nvSpPr>
        <p:spPr>
          <a:xfrm>
            <a:off x="685800" y="1363866"/>
            <a:ext cx="5532083" cy="3214439"/>
          </a:xfrm>
          <a:prstGeom prst="rect">
            <a:avLst/>
          </a:prstGeom>
          <a:noFill/>
          <a:ln>
            <a:noFill/>
          </a:ln>
        </p:spPr>
        <p:txBody>
          <a:bodyPr wrap="square" lIns="91425" tIns="91425" rIns="91425" bIns="91425" anchor="t" anchorCtr="0">
            <a:noAutofit/>
          </a:bodyPr>
          <a:lstStyle/>
          <a:p>
            <a:pPr marL="139700" lvl="0">
              <a:lnSpc>
                <a:spcPct val="115000"/>
              </a:lnSpc>
              <a:spcBef>
                <a:spcPts val="600"/>
              </a:spcBef>
              <a:buSzPts val="1400"/>
            </a:pPr>
            <a:r>
              <a:rPr lang="en-US" dirty="0">
                <a:latin typeface="Proxima Nova"/>
                <a:ea typeface="Proxima Nova"/>
                <a:cs typeface="Proxima Nova"/>
                <a:sym typeface="Proxima Nova"/>
              </a:rPr>
              <a:t>Red Hat OpenShift Container Platform (BYOL)</a:t>
            </a:r>
          </a:p>
          <a:p>
            <a:pPr marL="139700" lvl="0">
              <a:lnSpc>
                <a:spcPct val="115000"/>
              </a:lnSpc>
              <a:spcBef>
                <a:spcPts val="600"/>
              </a:spcBef>
              <a:buSzPts val="1400"/>
            </a:pPr>
            <a:r>
              <a:rPr lang="en-US" dirty="0">
                <a:latin typeface="Proxima Nova"/>
                <a:ea typeface="Proxima Nova"/>
                <a:cs typeface="Proxima Nova"/>
                <a:sym typeface="Proxima Nova"/>
              </a:rPr>
              <a:t>This offering includes three configuration options:</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Small (5 Azure instances, 10 cores) a non-HA OpenShift cluster with one master node, one infrastructure node, two application nodes, and one bastion host</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Medium (10 Azure instances, 38 cores) an HA OpenShift cluster with three master nodes, two infrastructure nodes, four application nodes, and one bastion host</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Large (12 Azure instances, 70 cores) an HA OpenShift cluster which has three master nodes, two infrastructure nodes, 6 application nodes, and one bastion host</a:t>
            </a:r>
          </a:p>
        </p:txBody>
      </p:sp>
      <p:pic>
        <p:nvPicPr>
          <p:cNvPr id="2" name="Picture 1">
            <a:extLst>
              <a:ext uri="{FF2B5EF4-FFF2-40B4-BE49-F238E27FC236}">
                <a16:creationId xmlns:a16="http://schemas.microsoft.com/office/drawing/2014/main" id="{828EC7E4-C479-4E24-934A-8DCD9BA72163}"/>
              </a:ext>
            </a:extLst>
          </p:cNvPr>
          <p:cNvPicPr>
            <a:picLocks noChangeAspect="1"/>
          </p:cNvPicPr>
          <p:nvPr/>
        </p:nvPicPr>
        <p:blipFill>
          <a:blip r:embed="rId3"/>
          <a:stretch>
            <a:fillRect/>
          </a:stretch>
        </p:blipFill>
        <p:spPr>
          <a:xfrm>
            <a:off x="6617528" y="1639614"/>
            <a:ext cx="2197031" cy="2532730"/>
          </a:xfrm>
          <a:prstGeom prst="rect">
            <a:avLst/>
          </a:prstGeom>
        </p:spPr>
      </p:pic>
    </p:spTree>
    <p:extLst>
      <p:ext uri="{BB962C8B-B14F-4D97-AF65-F5344CB8AC3E}">
        <p14:creationId xmlns:p14="http://schemas.microsoft.com/office/powerpoint/2010/main" val="6794611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Shape 263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93</a:t>
            </a:fld>
            <a:endParaRPr lang="en-US" dirty="0"/>
          </a:p>
        </p:txBody>
      </p:sp>
      <p:sp>
        <p:nvSpPr>
          <p:cNvPr id="2631" name="Shape 263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Getting Started on Azure</a:t>
            </a:r>
          </a:p>
        </p:txBody>
      </p:sp>
      <p:sp>
        <p:nvSpPr>
          <p:cNvPr id="2633" name="Shape 2633"/>
          <p:cNvSpPr txBox="1"/>
          <p:nvPr/>
        </p:nvSpPr>
        <p:spPr>
          <a:xfrm>
            <a:off x="685800" y="1363867"/>
            <a:ext cx="4352859" cy="2798230"/>
          </a:xfrm>
          <a:prstGeom prst="rect">
            <a:avLst/>
          </a:prstGeom>
          <a:noFill/>
          <a:ln>
            <a:noFill/>
          </a:ln>
        </p:spPr>
        <p:txBody>
          <a:bodyPr wrap="square" lIns="91425" tIns="91425" rIns="91425" bIns="91425" anchor="t" anchorCtr="0">
            <a:noAutofit/>
          </a:bodyPr>
          <a:lstStyle/>
          <a:p>
            <a:pPr marL="139700" lvl="0">
              <a:lnSpc>
                <a:spcPct val="115000"/>
              </a:lnSpc>
              <a:spcBef>
                <a:spcPts val="600"/>
              </a:spcBef>
              <a:buSzPts val="1400"/>
            </a:pPr>
            <a:r>
              <a:rPr lang="en-US" b="1" dirty="0">
                <a:latin typeface="Proxima Nova"/>
                <a:ea typeface="Proxima Nova"/>
                <a:cs typeface="Proxima Nova"/>
                <a:sym typeface="Proxima Nova"/>
              </a:rPr>
              <a:t>ARM Templates</a:t>
            </a:r>
          </a:p>
          <a:p>
            <a:pPr marL="139700" lvl="0">
              <a:lnSpc>
                <a:spcPct val="115000"/>
              </a:lnSpc>
              <a:spcBef>
                <a:spcPts val="600"/>
              </a:spcBef>
              <a:buSzPts val="1400"/>
            </a:pPr>
            <a:r>
              <a:rPr lang="en-US" b="1" dirty="0">
                <a:latin typeface="Proxima Nova"/>
                <a:ea typeface="Proxima Nova"/>
                <a:cs typeface="Proxima Nova"/>
                <a:sym typeface="Proxima Nova"/>
              </a:rPr>
              <a:t> </a:t>
            </a:r>
            <a:r>
              <a:rPr lang="en-US" dirty="0">
                <a:latin typeface="Proxima Nova"/>
                <a:ea typeface="Proxima Nova"/>
                <a:cs typeface="Proxima Nova"/>
                <a:sym typeface="Proxima Nova"/>
              </a:rPr>
              <a:t>https://github.com/openshift/openshift-ansible-contrib/tree/master/reference-architecture/azure-ansible </a:t>
            </a:r>
          </a:p>
          <a:p>
            <a:pPr marL="425450" lvl="0" indent="-285750">
              <a:lnSpc>
                <a:spcPct val="115000"/>
              </a:lnSpc>
              <a:spcBef>
                <a:spcPts val="600"/>
              </a:spcBef>
              <a:buSzPts val="1400"/>
              <a:buFont typeface="Arial" panose="020B0604020202020204" pitchFamily="34" charset="0"/>
              <a:buChar char="•"/>
            </a:pPr>
            <a:r>
              <a:rPr lang="en-US" dirty="0">
                <a:latin typeface="Proxima Nova"/>
                <a:ea typeface="Proxima Nova"/>
                <a:cs typeface="Proxima Nova"/>
                <a:sym typeface="Proxima Nova"/>
              </a:rPr>
              <a:t>Cant deploy full architecture or single instance VM</a:t>
            </a:r>
          </a:p>
          <a:p>
            <a:pPr marL="425450" lvl="0" indent="-285750">
              <a:lnSpc>
                <a:spcPct val="115000"/>
              </a:lnSpc>
              <a:spcBef>
                <a:spcPts val="600"/>
              </a:spcBef>
              <a:buSzPts val="1400"/>
              <a:buFont typeface="Arial" panose="020B0604020202020204" pitchFamily="34" charset="0"/>
              <a:buChar char="•"/>
            </a:pPr>
            <a:r>
              <a:rPr lang="en-US" dirty="0">
                <a:latin typeface="Proxima Nova"/>
                <a:ea typeface="Proxima Nova"/>
                <a:cs typeface="Proxima Nova"/>
                <a:sym typeface="Proxima Nova"/>
              </a:rPr>
              <a:t>Single click deploy or customize templates to fit your need</a:t>
            </a:r>
          </a:p>
          <a:p>
            <a:pPr marL="425450" lvl="0" indent="-285750">
              <a:lnSpc>
                <a:spcPct val="115000"/>
              </a:lnSpc>
              <a:spcBef>
                <a:spcPts val="600"/>
              </a:spcBef>
              <a:buSzPts val="1400"/>
              <a:buFont typeface="Arial" panose="020B0604020202020204" pitchFamily="34" charset="0"/>
              <a:buChar char="•"/>
            </a:pPr>
            <a:endParaRPr lang="en-US" dirty="0">
              <a:latin typeface="Proxima Nova"/>
              <a:ea typeface="Proxima Nova"/>
              <a:cs typeface="Proxima Nova"/>
              <a:sym typeface="Proxima Nova"/>
            </a:endParaRPr>
          </a:p>
        </p:txBody>
      </p:sp>
      <p:pic>
        <p:nvPicPr>
          <p:cNvPr id="2" name="Picture 1">
            <a:extLst>
              <a:ext uri="{FF2B5EF4-FFF2-40B4-BE49-F238E27FC236}">
                <a16:creationId xmlns:a16="http://schemas.microsoft.com/office/drawing/2014/main" id="{A820A405-0AB0-4DCA-9717-300D59E90296}"/>
              </a:ext>
            </a:extLst>
          </p:cNvPr>
          <p:cNvPicPr>
            <a:picLocks noChangeAspect="1"/>
          </p:cNvPicPr>
          <p:nvPr/>
        </p:nvPicPr>
        <p:blipFill>
          <a:blip r:embed="rId3"/>
          <a:stretch>
            <a:fillRect/>
          </a:stretch>
        </p:blipFill>
        <p:spPr>
          <a:xfrm>
            <a:off x="5363488" y="1679326"/>
            <a:ext cx="3699818" cy="1834320"/>
          </a:xfrm>
          <a:prstGeom prst="rect">
            <a:avLst/>
          </a:prstGeom>
        </p:spPr>
      </p:pic>
    </p:spTree>
    <p:extLst>
      <p:ext uri="{BB962C8B-B14F-4D97-AF65-F5344CB8AC3E}">
        <p14:creationId xmlns:p14="http://schemas.microsoft.com/office/powerpoint/2010/main" val="3439046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Labs 11-15</a:t>
            </a:r>
          </a:p>
        </p:txBody>
      </p:sp>
    </p:spTree>
    <p:extLst>
      <p:ext uri="{BB962C8B-B14F-4D97-AF65-F5344CB8AC3E}">
        <p14:creationId xmlns:p14="http://schemas.microsoft.com/office/powerpoint/2010/main" val="40440986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5" name="Shape 325"/>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a:spcBef>
                <a:spcPts val="0"/>
              </a:spcBef>
              <a:buNone/>
            </a:pPr>
            <a:r>
              <a:rPr lang="en-US" dirty="0"/>
              <a:t>Labs 11-15 Overview</a:t>
            </a:r>
          </a:p>
        </p:txBody>
      </p:sp>
      <p:sp>
        <p:nvSpPr>
          <p:cNvPr id="327" name="Shape 327"/>
          <p:cNvSpPr txBox="1"/>
          <p:nvPr/>
        </p:nvSpPr>
        <p:spPr>
          <a:xfrm>
            <a:off x="1113318" y="1204868"/>
            <a:ext cx="6763944" cy="3400687"/>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Proxima Nova"/>
                <a:cs typeface="Arial"/>
                <a:sym typeface="Arial"/>
              </a:rPr>
              <a:t>Link to the labs: http://labs.apps.ocp.cloudvillage.in/#/workshop/ocptigerteam/module/0-setting-up-client-tools </a:t>
            </a:r>
          </a:p>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Proxima Nova"/>
                <a:cs typeface="Arial"/>
                <a:sym typeface="Arial"/>
              </a:rPr>
              <a:t>Labs</a:t>
            </a:r>
          </a:p>
          <a:p>
            <a:pPr lvl="0">
              <a:lnSpc>
                <a:spcPct val="115000"/>
              </a:lnSpc>
              <a:spcBef>
                <a:spcPts val="600"/>
              </a:spcBef>
            </a:pPr>
            <a:r>
              <a:rPr lang="en-US" dirty="0">
                <a:latin typeface="Proxima Nova"/>
              </a:rPr>
              <a:t>11. SCM Web Hooks</a:t>
            </a:r>
          </a:p>
          <a:p>
            <a:pPr lvl="0">
              <a:lnSpc>
                <a:spcPct val="115000"/>
              </a:lnSpc>
              <a:spcBef>
                <a:spcPts val="600"/>
              </a:spcBef>
            </a:pPr>
            <a:r>
              <a:rPr lang="en-US" dirty="0">
                <a:latin typeface="Proxima Nova"/>
              </a:rPr>
              <a:t>12. Rollback Applications</a:t>
            </a:r>
          </a:p>
          <a:p>
            <a:pPr lvl="0">
              <a:lnSpc>
                <a:spcPct val="115000"/>
              </a:lnSpc>
              <a:spcBef>
                <a:spcPts val="600"/>
              </a:spcBef>
            </a:pPr>
            <a:r>
              <a:rPr lang="en-US" dirty="0">
                <a:latin typeface="Proxima Nova"/>
              </a:rPr>
              <a:t>13. Code Promotion across Environments</a:t>
            </a:r>
          </a:p>
          <a:p>
            <a:pPr lvl="0">
              <a:lnSpc>
                <a:spcPct val="115000"/>
              </a:lnSpc>
              <a:spcBef>
                <a:spcPts val="600"/>
              </a:spcBef>
            </a:pPr>
            <a:r>
              <a:rPr lang="en-US" dirty="0">
                <a:latin typeface="Proxima Nova"/>
              </a:rPr>
              <a:t>14. Installing the JBoss Developer Studio</a:t>
            </a:r>
          </a:p>
          <a:p>
            <a:pPr lvl="0">
              <a:lnSpc>
                <a:spcPct val="115000"/>
              </a:lnSpc>
              <a:spcBef>
                <a:spcPts val="600"/>
              </a:spcBef>
            </a:pPr>
            <a:r>
              <a:rPr lang="en-US" dirty="0">
                <a:latin typeface="Proxima Nova"/>
              </a:rPr>
              <a:t>15. Deploy a SpringBoot Application</a:t>
            </a:r>
            <a:endParaRPr kumimoji="0" lang="en-US" sz="1400" b="0" i="0" u="none" strike="noStrike" kern="0" cap="none" spc="0" normalizeH="0" baseline="0" noProof="0" dirty="0">
              <a:ln>
                <a:noFill/>
              </a:ln>
              <a:solidFill>
                <a:srgbClr val="000000"/>
              </a:solidFill>
              <a:effectLst/>
              <a:uLnTx/>
              <a:uFillTx/>
              <a:latin typeface="Proxima Nova"/>
              <a:cs typeface="Arial"/>
              <a:sym typeface="Arial"/>
            </a:endParaRPr>
          </a:p>
        </p:txBody>
      </p:sp>
    </p:spTree>
    <p:extLst>
      <p:ext uri="{BB962C8B-B14F-4D97-AF65-F5344CB8AC3E}">
        <p14:creationId xmlns:p14="http://schemas.microsoft.com/office/powerpoint/2010/main" val="8479917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2620"/>
        <p:cNvGrpSpPr/>
        <p:nvPr/>
      </p:nvGrpSpPr>
      <p:grpSpPr>
        <a:xfrm>
          <a:off x="0" y="0"/>
          <a:ext cx="0" cy="0"/>
          <a:chOff x="0" y="0"/>
          <a:chExt cx="0" cy="0"/>
        </a:xfrm>
      </p:grpSpPr>
      <p:sp>
        <p:nvSpPr>
          <p:cNvPr id="2621" name="Shape 2621"/>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96</a:t>
            </a:fld>
            <a:endParaRPr lang="en-US" dirty="0"/>
          </a:p>
        </p:txBody>
      </p:sp>
      <p:sp>
        <p:nvSpPr>
          <p:cNvPr id="2622" name="Shape 2622"/>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Cloud Access: On Premises to Azure</a:t>
            </a:r>
          </a:p>
        </p:txBody>
      </p:sp>
      <p:sp>
        <p:nvSpPr>
          <p:cNvPr id="2623" name="Shape 2623"/>
          <p:cNvSpPr txBox="1"/>
          <p:nvPr/>
        </p:nvSpPr>
        <p:spPr>
          <a:xfrm>
            <a:off x="1012650" y="1203000"/>
            <a:ext cx="5264400" cy="1963200"/>
          </a:xfrm>
          <a:prstGeom prst="rect">
            <a:avLst/>
          </a:prstGeom>
          <a:noFill/>
          <a:ln>
            <a:noFill/>
          </a:ln>
        </p:spPr>
        <p:txBody>
          <a:bodyPr wrap="square" lIns="91425" tIns="91425" rIns="91425" bIns="91425" anchor="t" anchorCtr="0">
            <a:noAutofit/>
          </a:bodyPr>
          <a:lstStyle/>
          <a:p>
            <a:pPr marL="457200" lvl="0" indent="-317500" rtl="0">
              <a:lnSpc>
                <a:spcPct val="100000"/>
              </a:lnSpc>
              <a:spcBef>
                <a:spcPts val="600"/>
              </a:spcBef>
              <a:spcAft>
                <a:spcPts val="0"/>
              </a:spcAft>
              <a:buSzPts val="1400"/>
              <a:buFont typeface="Proxima Nova"/>
              <a:buChar char="●"/>
            </a:pPr>
            <a:r>
              <a:rPr lang="en-US" dirty="0">
                <a:latin typeface="Proxima Nova"/>
                <a:ea typeface="Proxima Nova"/>
                <a:cs typeface="Proxima Nova"/>
                <a:sym typeface="Proxima Nova"/>
              </a:rPr>
              <a:t>Bring your own Red Hat subscription and image to Azure</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Red Hat Enterprise Linux</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Red Hat JBoss Middleware portfolio</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OpenShift Container Platform</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Red Hat Gluster Storage</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SQL on RHEL</a:t>
            </a:r>
          </a:p>
          <a:p>
            <a:pPr marL="914400" lvl="1"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SAP, SAP Hana on RHEL</a:t>
            </a:r>
          </a:p>
          <a:p>
            <a:pPr marL="914400" lvl="1" indent="-317500" rtl="0">
              <a:lnSpc>
                <a:spcPct val="150000"/>
              </a:lnSpc>
              <a:spcBef>
                <a:spcPts val="0"/>
              </a:spcBef>
              <a:spcAft>
                <a:spcPts val="0"/>
              </a:spcAft>
              <a:buSzPts val="1400"/>
              <a:buFont typeface="Proxima Nova"/>
              <a:buChar char="○"/>
            </a:pPr>
            <a:r>
              <a:rPr lang="en-US" dirty="0">
                <a:latin typeface="Proxima Nova"/>
                <a:ea typeface="Proxima Nova"/>
                <a:cs typeface="Proxima Nova"/>
                <a:sym typeface="Proxima Nova"/>
              </a:rPr>
              <a:t>Ansible Tower </a:t>
            </a:r>
          </a:p>
          <a:p>
            <a:pPr marL="457200" lvl="0"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Customers maintain their direct relationship with Red Hat and their subscription benefits move to Azure</a:t>
            </a:r>
          </a:p>
          <a:p>
            <a:pPr marL="457200" lvl="0" indent="-317500" rtl="0">
              <a:lnSpc>
                <a:spcPct val="100000"/>
              </a:lnSpc>
              <a:spcBef>
                <a:spcPts val="0"/>
              </a:spcBef>
              <a:spcAft>
                <a:spcPts val="0"/>
              </a:spcAft>
              <a:buSzPts val="1400"/>
              <a:buFont typeface="Proxima Nova"/>
              <a:buChar char="●"/>
            </a:pPr>
            <a:r>
              <a:rPr lang="en-US" dirty="0">
                <a:latin typeface="Proxima Nova"/>
                <a:ea typeface="Proxima Nova"/>
                <a:cs typeface="Proxima Nova"/>
                <a:sym typeface="Proxima Nova"/>
              </a:rPr>
              <a:t>No additional cost for customers to move on premise RHEL VMs to Azure</a:t>
            </a:r>
          </a:p>
          <a:p>
            <a:pPr marL="457200" lvl="0" indent="-317500" rtl="0">
              <a:lnSpc>
                <a:spcPct val="100000"/>
              </a:lnSpc>
              <a:spcBef>
                <a:spcPts val="0"/>
              </a:spcBef>
              <a:buSzPts val="1400"/>
              <a:buFont typeface="Proxima Nova"/>
              <a:buChar char="●"/>
            </a:pPr>
            <a:r>
              <a:rPr lang="en-US" dirty="0">
                <a:latin typeface="Proxima Nova"/>
                <a:ea typeface="Proxima Nova"/>
                <a:cs typeface="Proxima Nova"/>
                <a:sym typeface="Proxima Nova"/>
              </a:rPr>
              <a:t>Cloud Access </a:t>
            </a:r>
            <a:r>
              <a:rPr lang="en-US" b="1" u="sng" dirty="0">
                <a:latin typeface="Proxima Nova"/>
                <a:ea typeface="Proxima Nova"/>
                <a:cs typeface="Proxima Nova"/>
                <a:sym typeface="Proxima Nova"/>
                <a:hlinkClick r:id="rId3"/>
              </a:rPr>
              <a:t>Landing Page</a:t>
            </a:r>
          </a:p>
        </p:txBody>
      </p:sp>
      <p:pic>
        <p:nvPicPr>
          <p:cNvPr id="2624" name="Shape 2624" descr="1_sketch2.png"/>
          <p:cNvPicPr preferRelativeResize="0"/>
          <p:nvPr/>
        </p:nvPicPr>
        <p:blipFill>
          <a:blip r:embed="rId4">
            <a:alphaModFix/>
          </a:blip>
          <a:stretch>
            <a:fillRect/>
          </a:stretch>
        </p:blipFill>
        <p:spPr>
          <a:xfrm>
            <a:off x="5122250" y="1395425"/>
            <a:ext cx="4811397" cy="270532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2629"/>
        <p:cNvGrpSpPr/>
        <p:nvPr/>
      </p:nvGrpSpPr>
      <p:grpSpPr>
        <a:xfrm>
          <a:off x="0" y="0"/>
          <a:ext cx="0" cy="0"/>
          <a:chOff x="0" y="0"/>
          <a:chExt cx="0" cy="0"/>
        </a:xfrm>
      </p:grpSpPr>
      <p:sp>
        <p:nvSpPr>
          <p:cNvPr id="2630" name="Shape 263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97</a:t>
            </a:fld>
            <a:endParaRPr lang="en-US" dirty="0"/>
          </a:p>
        </p:txBody>
      </p:sp>
      <p:sp>
        <p:nvSpPr>
          <p:cNvPr id="2631" name="Shape 263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Deployment Options</a:t>
            </a:r>
          </a:p>
        </p:txBody>
      </p:sp>
      <p:pic>
        <p:nvPicPr>
          <p:cNvPr id="2632" name="Shape 2632" descr="packaging.png"/>
          <p:cNvPicPr preferRelativeResize="0"/>
          <p:nvPr/>
        </p:nvPicPr>
        <p:blipFill rotWithShape="1">
          <a:blip r:embed="rId3">
            <a:alphaModFix/>
          </a:blip>
          <a:srcRect l="-10081" t="-51010" r="-10081" b="-51010"/>
          <a:stretch/>
        </p:blipFill>
        <p:spPr>
          <a:xfrm>
            <a:off x="5120200" y="857350"/>
            <a:ext cx="3761400" cy="3761400"/>
          </a:xfrm>
          <a:prstGeom prst="ellipse">
            <a:avLst/>
          </a:prstGeom>
          <a:noFill/>
          <a:ln>
            <a:noFill/>
          </a:ln>
        </p:spPr>
      </p:pic>
      <p:sp>
        <p:nvSpPr>
          <p:cNvPr id="2633" name="Shape 2633"/>
          <p:cNvSpPr txBox="1"/>
          <p:nvPr/>
        </p:nvSpPr>
        <p:spPr>
          <a:xfrm>
            <a:off x="1012650" y="1203000"/>
            <a:ext cx="4645800" cy="1963200"/>
          </a:xfrm>
          <a:prstGeom prst="rect">
            <a:avLst/>
          </a:prstGeom>
          <a:noFill/>
          <a:ln>
            <a:noFill/>
          </a:ln>
        </p:spPr>
        <p:txBody>
          <a:bodyPr wrap="square" lIns="91425" tIns="91425" rIns="91425" bIns="91425" anchor="t" anchorCtr="0">
            <a:noAutofit/>
          </a:bodyPr>
          <a:lstStyle/>
          <a:p>
            <a:pPr marL="457200" lvl="0" indent="-317500" rtl="0">
              <a:lnSpc>
                <a:spcPct val="115000"/>
              </a:lnSpc>
              <a:spcBef>
                <a:spcPts val="600"/>
              </a:spcBef>
              <a:spcAft>
                <a:spcPts val="0"/>
              </a:spcAft>
              <a:buSzPts val="1400"/>
              <a:buFont typeface="Proxima Nova"/>
              <a:buChar char="●"/>
            </a:pPr>
            <a:r>
              <a:rPr lang="en-US" dirty="0">
                <a:latin typeface="Proxima Nova"/>
                <a:ea typeface="Proxima Nova"/>
                <a:cs typeface="Proxima Nova"/>
                <a:sym typeface="Proxima Nova"/>
              </a:rPr>
              <a:t>Ansible Tower and OpenShift</a:t>
            </a:r>
          </a:p>
          <a:p>
            <a:pPr marL="914400" lvl="1" indent="-317500">
              <a:lnSpc>
                <a:spcPct val="115000"/>
              </a:lnSpc>
              <a:buSzPts val="1400"/>
              <a:buFont typeface="Proxima Nova"/>
              <a:buChar char="○"/>
            </a:pPr>
            <a:r>
              <a:rPr lang="en-US" dirty="0">
                <a:latin typeface="Proxima Nova"/>
                <a:ea typeface="Proxima Nova"/>
                <a:cs typeface="Proxima Nova"/>
                <a:sym typeface="Proxima Nova"/>
              </a:rPr>
              <a:t>Test Drive - </a:t>
            </a:r>
            <a:r>
              <a:rPr lang="en-US" dirty="0">
                <a:latin typeface="Proxima Nova"/>
                <a:ea typeface="Proxima Nova"/>
                <a:cs typeface="Proxima Nova"/>
                <a:sym typeface="Proxima Nova"/>
                <a:hlinkClick r:id="rId4"/>
              </a:rPr>
              <a:t>https://azuremarketplace.microsoft.com/en-us/marketplace/apps?filters=test-drive</a:t>
            </a:r>
            <a:r>
              <a:rPr lang="en-US" dirty="0">
                <a:latin typeface="Proxima Nova"/>
                <a:ea typeface="Proxima Nova"/>
                <a:cs typeface="Proxima Nova"/>
                <a:sym typeface="Proxima Nova"/>
              </a:rPr>
              <a:t> </a:t>
            </a:r>
          </a:p>
          <a:p>
            <a:pPr marL="914400" lvl="1" indent="-317500" rtl="0">
              <a:lnSpc>
                <a:spcPct val="115000"/>
              </a:lnSpc>
              <a:spcBef>
                <a:spcPts val="0"/>
              </a:spcBef>
              <a:spcAft>
                <a:spcPts val="0"/>
              </a:spcAft>
              <a:buSzPts val="1400"/>
              <a:buFont typeface="Proxima Nova"/>
              <a:buChar char="○"/>
            </a:pPr>
            <a:r>
              <a:rPr lang="en-US" dirty="0">
                <a:latin typeface="Proxima Nova"/>
                <a:ea typeface="Proxima Nova"/>
                <a:cs typeface="Proxima Nova"/>
                <a:sym typeface="Proxima Nova"/>
              </a:rPr>
              <a:t>Azure Marketplace</a:t>
            </a:r>
          </a:p>
          <a:p>
            <a:pPr marL="914400" lvl="1" indent="-317500" rtl="0">
              <a:lnSpc>
                <a:spcPct val="115000"/>
              </a:lnSpc>
              <a:spcBef>
                <a:spcPts val="0"/>
              </a:spcBef>
              <a:spcAft>
                <a:spcPts val="0"/>
              </a:spcAft>
              <a:buSzPts val="1400"/>
              <a:buFont typeface="Proxima Nova"/>
              <a:buChar char="○"/>
            </a:pPr>
            <a:r>
              <a:rPr lang="en-US" dirty="0">
                <a:latin typeface="Proxima Nova"/>
                <a:ea typeface="Proxima Nova"/>
                <a:cs typeface="Proxima Nova"/>
                <a:sym typeface="Proxima Nova"/>
              </a:rPr>
              <a:t>Custom Deployment -</a:t>
            </a:r>
          </a:p>
          <a:p>
            <a:pPr marL="596900" lvl="2">
              <a:lnSpc>
                <a:spcPct val="115000"/>
              </a:lnSpc>
              <a:buSzPts val="1400"/>
            </a:pPr>
            <a:r>
              <a:rPr lang="en-US" dirty="0">
                <a:latin typeface="Proxima Nova"/>
                <a:ea typeface="Proxima Nova"/>
                <a:cs typeface="Proxima Nova"/>
                <a:sym typeface="Proxima Nova"/>
                <a:hlinkClick r:id="rId5"/>
              </a:rPr>
              <a:t>https://github.com/openshift/openshift-ansible-contrib/tree/master/reference-architecture/azure-ansible</a:t>
            </a:r>
            <a:r>
              <a:rPr lang="en-US" dirty="0">
                <a:latin typeface="Proxima Nova"/>
                <a:ea typeface="Proxima Nova"/>
                <a:cs typeface="Proxima Nova"/>
                <a:sym typeface="Proxima Nova"/>
              </a:rPr>
              <a:t> </a:t>
            </a:r>
          </a:p>
          <a:p>
            <a:pPr marL="1371600" lvl="2" indent="-317500" rtl="0">
              <a:lnSpc>
                <a:spcPct val="115000"/>
              </a:lnSpc>
              <a:spcBef>
                <a:spcPts val="0"/>
              </a:spcBef>
              <a:spcAft>
                <a:spcPts val="0"/>
              </a:spcAft>
              <a:buSzPts val="1400"/>
              <a:buFont typeface="Proxima Nova"/>
              <a:buChar char="■"/>
            </a:pPr>
            <a:r>
              <a:rPr lang="en-US" dirty="0">
                <a:latin typeface="Proxima Nova"/>
                <a:ea typeface="Proxima Nova"/>
                <a:cs typeface="Proxima Nova"/>
                <a:sym typeface="Proxima Nova"/>
              </a:rPr>
              <a:t>Azure Resource Manager (ARM)</a:t>
            </a:r>
          </a:p>
          <a:p>
            <a:pPr marL="1371600" lvl="2" indent="-317500" rtl="0">
              <a:lnSpc>
                <a:spcPct val="115000"/>
              </a:lnSpc>
              <a:spcBef>
                <a:spcPts val="0"/>
              </a:spcBef>
              <a:spcAft>
                <a:spcPts val="0"/>
              </a:spcAft>
              <a:buSzPts val="1400"/>
              <a:buFont typeface="Proxima Nova"/>
              <a:buChar char="■"/>
            </a:pPr>
            <a:r>
              <a:rPr lang="en-US" dirty="0">
                <a:latin typeface="Proxima Nova"/>
                <a:ea typeface="Proxima Nova"/>
                <a:cs typeface="Proxima Nova"/>
                <a:sym typeface="Proxima Nova"/>
              </a:rPr>
              <a:t>Ansible Playbooks</a:t>
            </a:r>
          </a:p>
          <a:p>
            <a:pPr marL="914400" lvl="1" indent="-317500" rtl="0">
              <a:lnSpc>
                <a:spcPct val="150000"/>
              </a:lnSpc>
              <a:spcBef>
                <a:spcPts val="0"/>
              </a:spcBef>
              <a:spcAft>
                <a:spcPts val="0"/>
              </a:spcAft>
              <a:buSzPts val="1400"/>
              <a:buFont typeface="Proxima Nova"/>
              <a:buChar char="○"/>
            </a:pPr>
            <a:r>
              <a:rPr lang="en-US" dirty="0">
                <a:latin typeface="Proxima Nova"/>
                <a:ea typeface="Proxima Nova"/>
                <a:cs typeface="Proxima Nova"/>
                <a:sym typeface="Proxima Nova"/>
              </a:rPr>
              <a:t>OpenShift Dedicated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2629"/>
        <p:cNvGrpSpPr/>
        <p:nvPr/>
      </p:nvGrpSpPr>
      <p:grpSpPr>
        <a:xfrm>
          <a:off x="0" y="0"/>
          <a:ext cx="0" cy="0"/>
          <a:chOff x="0" y="0"/>
          <a:chExt cx="0" cy="0"/>
        </a:xfrm>
      </p:grpSpPr>
      <p:sp>
        <p:nvSpPr>
          <p:cNvPr id="2630" name="Shape 2630"/>
          <p:cNvSpPr txBox="1">
            <a:spLocks noGrp="1"/>
          </p:cNvSpPr>
          <p:nvPr>
            <p:ph type="sldNum" idx="12"/>
          </p:nvPr>
        </p:nvSpPr>
        <p:spPr>
          <a:xfrm>
            <a:off x="-76200" y="4800600"/>
            <a:ext cx="533400" cy="273900"/>
          </a:xfrm>
          <a:prstGeom prst="rect">
            <a:avLst/>
          </a:prstGeom>
        </p:spPr>
        <p:txBody>
          <a:bodyPr wrap="square" lIns="91425" tIns="0" rIns="91425" bIns="18275" anchor="ctr" anchorCtr="0">
            <a:noAutofit/>
          </a:bodyPr>
          <a:lstStyle/>
          <a:p>
            <a:pPr marL="0" lvl="0" indent="0" rtl="0">
              <a:spcBef>
                <a:spcPts val="0"/>
              </a:spcBef>
              <a:buClr>
                <a:srgbClr val="000000"/>
              </a:buClr>
              <a:buFont typeface="Arial"/>
              <a:buNone/>
            </a:pPr>
            <a:fld id="{00000000-1234-1234-1234-123412341234}" type="slidenum">
              <a:rPr lang="en-US"/>
              <a:t>98</a:t>
            </a:fld>
            <a:endParaRPr lang="en-US" dirty="0"/>
          </a:p>
        </p:txBody>
      </p:sp>
      <p:sp>
        <p:nvSpPr>
          <p:cNvPr id="2631" name="Shape 2631"/>
          <p:cNvSpPr txBox="1">
            <a:spLocks noGrp="1"/>
          </p:cNvSpPr>
          <p:nvPr>
            <p:ph type="title"/>
          </p:nvPr>
        </p:nvSpPr>
        <p:spPr>
          <a:xfrm>
            <a:off x="685800" y="0"/>
            <a:ext cx="77724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a:t>Azure Marketplace</a:t>
            </a:r>
          </a:p>
        </p:txBody>
      </p:sp>
      <p:sp>
        <p:nvSpPr>
          <p:cNvPr id="2633" name="Shape 2633"/>
          <p:cNvSpPr txBox="1"/>
          <p:nvPr/>
        </p:nvSpPr>
        <p:spPr>
          <a:xfrm>
            <a:off x="1012649" y="1203000"/>
            <a:ext cx="5532083" cy="1963200"/>
          </a:xfrm>
          <a:prstGeom prst="rect">
            <a:avLst/>
          </a:prstGeom>
          <a:noFill/>
          <a:ln>
            <a:noFill/>
          </a:ln>
        </p:spPr>
        <p:txBody>
          <a:bodyPr wrap="square" lIns="91425" tIns="91425" rIns="91425" bIns="91425" anchor="t" anchorCtr="0">
            <a:noAutofit/>
          </a:bodyPr>
          <a:lstStyle/>
          <a:p>
            <a:pPr marL="139700" lvl="0" rtl="0">
              <a:lnSpc>
                <a:spcPct val="115000"/>
              </a:lnSpc>
              <a:spcBef>
                <a:spcPts val="600"/>
              </a:spcBef>
              <a:spcAft>
                <a:spcPts val="0"/>
              </a:spcAft>
              <a:buSzPts val="1400"/>
            </a:pPr>
            <a:r>
              <a:rPr lang="en-US" dirty="0">
                <a:latin typeface="Proxima Nova"/>
                <a:ea typeface="Proxima Nova"/>
                <a:cs typeface="Proxima Nova"/>
                <a:sym typeface="Proxima Nova"/>
              </a:rPr>
              <a:t>Red Hat OpenShift Container Platform (BYOL)</a:t>
            </a:r>
          </a:p>
          <a:p>
            <a:pPr marL="139700" lvl="0">
              <a:lnSpc>
                <a:spcPct val="115000"/>
              </a:lnSpc>
              <a:spcBef>
                <a:spcPts val="600"/>
              </a:spcBef>
              <a:buSzPts val="1400"/>
            </a:pPr>
            <a:r>
              <a:rPr lang="en-US" dirty="0">
                <a:latin typeface="Proxima Nova"/>
                <a:ea typeface="Proxima Nova"/>
                <a:cs typeface="Proxima Nova"/>
                <a:sym typeface="Proxima Nova"/>
              </a:rPr>
              <a:t>This offering includes three configuration options:</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Small (5 Azure instances, 10 cores) a non-HA OpenShift cluster with one master node, one infrastructure node, two application nodes, and one bastion host</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Medium (10 Azure instances, 38 cores) an HA OpenShift cluster with three master nodes, two infrastructure nodes, four application nodes, and one bastion host</a:t>
            </a:r>
          </a:p>
          <a:p>
            <a:pPr marL="457200" lvl="0" indent="-317500">
              <a:lnSpc>
                <a:spcPct val="115000"/>
              </a:lnSpc>
              <a:spcBef>
                <a:spcPts val="600"/>
              </a:spcBef>
              <a:buSzPts val="1400"/>
              <a:buFont typeface="Proxima Nova"/>
              <a:buChar char="●"/>
            </a:pPr>
            <a:r>
              <a:rPr lang="en-US" dirty="0">
                <a:latin typeface="Proxima Nova"/>
                <a:ea typeface="Proxima Nova"/>
                <a:cs typeface="Proxima Nova"/>
                <a:sym typeface="Proxima Nova"/>
              </a:rPr>
              <a:t>Large (12 Azure instances, 70 cores) an HA OpenShift cluster which has three master nodes, two infrastructure nodes, 6 application nodes, and one bastion host</a:t>
            </a:r>
          </a:p>
          <a:p>
            <a:pPr marL="0" lvl="0" indent="0" rtl="0">
              <a:lnSpc>
                <a:spcPct val="100000"/>
              </a:lnSpc>
              <a:spcBef>
                <a:spcPts val="600"/>
              </a:spcBef>
              <a:buNone/>
            </a:pPr>
            <a:endParaRPr dirty="0">
              <a:latin typeface="Proxima Nova"/>
              <a:ea typeface="Proxima Nova"/>
              <a:cs typeface="Proxima Nova"/>
              <a:sym typeface="Proxima Nova"/>
            </a:endParaRPr>
          </a:p>
        </p:txBody>
      </p:sp>
    </p:spTree>
    <p:extLst>
      <p:ext uri="{BB962C8B-B14F-4D97-AF65-F5344CB8AC3E}">
        <p14:creationId xmlns:p14="http://schemas.microsoft.com/office/powerpoint/2010/main" val="26127565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Shape 2638"/>
          <p:cNvSpPr txBox="1">
            <a:spLocks noGrp="1"/>
          </p:cNvSpPr>
          <p:nvPr>
            <p:ph type="title"/>
          </p:nvPr>
        </p:nvSpPr>
        <p:spPr>
          <a:xfrm>
            <a:off x="826650" y="1660725"/>
            <a:ext cx="7490700" cy="1822200"/>
          </a:xfrm>
          <a:prstGeom prst="rect">
            <a:avLst/>
          </a:prstGeom>
        </p:spPr>
        <p:txBody>
          <a:bodyPr wrap="square" lIns="91425" tIns="91425" rIns="91425" bIns="91425" anchor="ctr" anchorCtr="0">
            <a:noAutofit/>
          </a:bodyPr>
          <a:lstStyle/>
          <a:p>
            <a:pPr marL="0" lvl="0" indent="0" rtl="0">
              <a:spcBef>
                <a:spcPts val="0"/>
              </a:spcBef>
              <a:buNone/>
            </a:pPr>
            <a:r>
              <a:rPr lang="en-US" dirty="0"/>
              <a:t>NEXT STEPS</a:t>
            </a:r>
          </a:p>
        </p:txBody>
      </p:sp>
    </p:spTree>
    <p:extLst>
      <p:ext uri="{BB962C8B-B14F-4D97-AF65-F5344CB8AC3E}">
        <p14:creationId xmlns:p14="http://schemas.microsoft.com/office/powerpoint/2010/main" val="32265172"/>
      </p:ext>
    </p:extLst>
  </p:cSld>
  <p:clrMapOvr>
    <a:masterClrMapping/>
  </p:clrMapOvr>
</p:sld>
</file>

<file path=ppt/theme/theme1.xml><?xml version="1.0" encoding="utf-8"?>
<a:theme xmlns:a="http://schemas.openxmlformats.org/drawingml/2006/main" name="Graphic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sing">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Custom 4">
      <a:dk1>
        <a:srgbClr val="58595B"/>
      </a:dk1>
      <a:lt1>
        <a:srgbClr val="FFFFFF"/>
      </a:lt1>
      <a:dk2>
        <a:srgbClr val="445455"/>
      </a:dk2>
      <a:lt2>
        <a:srgbClr val="5DC728"/>
      </a:lt2>
      <a:accent1>
        <a:srgbClr val="172851"/>
      </a:accent1>
      <a:accent2>
        <a:srgbClr val="1188CE"/>
      </a:accent2>
      <a:accent3>
        <a:srgbClr val="1FC9EA"/>
      </a:accent3>
      <a:accent4>
        <a:srgbClr val="E6E7E8"/>
      </a:accent4>
      <a:accent5>
        <a:srgbClr val="F37D20"/>
      </a:accent5>
      <a:accent6>
        <a:srgbClr val="F2AF00"/>
      </a:accent6>
      <a:hlink>
        <a:srgbClr val="69BE28"/>
      </a:hlink>
      <a:folHlink>
        <a:srgbClr val="A7DC5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21279</TotalTime>
  <Words>8084</Words>
  <Application>Microsoft Office PowerPoint</Application>
  <PresentationFormat>On-screen Show (16:9)</PresentationFormat>
  <Paragraphs>1334</Paragraphs>
  <Slides>110</Slides>
  <Notes>93</Notes>
  <HiddenSlides>8</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110</vt:i4>
      </vt:variant>
    </vt:vector>
  </HeadingPairs>
  <TitlesOfParts>
    <vt:vector size="132" baseType="lpstr">
      <vt:lpstr>MS PGothic</vt:lpstr>
      <vt:lpstr>Segoe UI</vt:lpstr>
      <vt:lpstr>Calibri</vt:lpstr>
      <vt:lpstr>Open Sans</vt:lpstr>
      <vt:lpstr>Source Sans Pro Light</vt:lpstr>
      <vt:lpstr>Proxima Nova</vt:lpstr>
      <vt:lpstr>Overpass</vt:lpstr>
      <vt:lpstr>Open Sans SemiBold</vt:lpstr>
      <vt:lpstr>Consolas</vt:lpstr>
      <vt:lpstr>Open Sans Light</vt:lpstr>
      <vt:lpstr>Quattrocento Sans</vt:lpstr>
      <vt:lpstr>Helvetica Light</vt:lpstr>
      <vt:lpstr>Arial</vt:lpstr>
      <vt:lpstr>Times New Roman</vt:lpstr>
      <vt:lpstr>Effra</vt:lpstr>
      <vt:lpstr>Graphics</vt:lpstr>
      <vt:lpstr>Title</vt:lpstr>
      <vt:lpstr>Closing</vt:lpstr>
      <vt:lpstr>Content</vt:lpstr>
      <vt:lpstr>Content</vt:lpstr>
      <vt:lpstr>Divider</vt:lpstr>
      <vt:lpstr>2_Office Theme</vt:lpstr>
      <vt:lpstr>OpenShift on Microsoft Azure Workshop</vt:lpstr>
      <vt:lpstr>AGENDA</vt:lpstr>
      <vt:lpstr>PowerPoint Presentation</vt:lpstr>
      <vt:lpstr>Microsoft + Red Hat: Stronger Together</vt:lpstr>
      <vt:lpstr>Released, &amp; Coming Soon</vt:lpstr>
      <vt:lpstr>ABOUT ME</vt:lpstr>
      <vt:lpstr>ABOUT CARDINAL</vt:lpstr>
      <vt:lpstr>FAST FACTS</vt:lpstr>
      <vt:lpstr>MICROSOFT PARTNERSHIP</vt:lpstr>
      <vt:lpstr>MICROSOFT PARTNERSHIP</vt:lpstr>
      <vt:lpstr>INDUSTRY PARTNERS</vt:lpstr>
      <vt:lpstr>OUR CLIENTS</vt:lpstr>
      <vt:lpstr>CONTAINERS AND MICROSERVICES: BUSINESS VALUE OF DEVOPS</vt:lpstr>
      <vt:lpstr>Digital Transformation</vt:lpstr>
      <vt:lpstr> EVOLUTION OF APPS, INFRASTRUCTURE &amp; PROCESS</vt:lpstr>
      <vt:lpstr>THE PROBLEM</vt:lpstr>
      <vt:lpstr>THE SOLUTION</vt:lpstr>
      <vt:lpstr>CONTAINERS - TRANSFORM APPS, INFRASTRUCTURE &amp; PROCESS</vt:lpstr>
      <vt:lpstr>APP MODERNIZATION PATH</vt:lpstr>
      <vt:lpstr>ONE MISCONCEPTION…</vt:lpstr>
      <vt:lpstr>CONTAINERS &amp; MICROSERVICES</vt:lpstr>
      <vt:lpstr>SO WHAT?</vt:lpstr>
      <vt:lpstr>WHAT IS A MICROSERVICE?</vt:lpstr>
      <vt:lpstr>WHAT IS A CONTAINER?</vt:lpstr>
      <vt:lpstr>UNDERSTANDING CONTAINERS </vt:lpstr>
      <vt:lpstr>VIRTUALIZATION VS CONTAINERIZATION</vt:lpstr>
      <vt:lpstr>WHAT ABOUT DOCKER?</vt:lpstr>
      <vt:lpstr>CONTAINERS ARE GREAT, RIGHT?</vt:lpstr>
      <vt:lpstr>PowerPoint Presentation</vt:lpstr>
      <vt:lpstr>PowerPoint Presentation</vt:lpstr>
      <vt:lpstr>PowerPoint Presentation</vt:lpstr>
      <vt:lpstr>CONTAINERS IN DEV</vt:lpstr>
      <vt:lpstr>DEVOPS WITH CONTAINERS</vt:lpstr>
      <vt:lpstr>DEVOPS WITH CONTAINERS</vt:lpstr>
      <vt:lpstr>WE NEED MORE THAN JUST CONTAINERS</vt:lpstr>
      <vt:lpstr>ORCHESTRATION</vt:lpstr>
      <vt:lpstr>STATE OF ORCHESTRATION</vt:lpstr>
      <vt:lpstr>WHAT IS KUBERNETES?</vt:lpstr>
      <vt:lpstr>Kubernetes Resources</vt:lpstr>
      <vt:lpstr>Kubernetes Architecture</vt:lpstr>
      <vt:lpstr>What is a Pod?</vt:lpstr>
      <vt:lpstr>Manifest File: Pod</vt:lpstr>
      <vt:lpstr>What is a Service?</vt:lpstr>
      <vt:lpstr>Manifest File: Service</vt:lpstr>
      <vt:lpstr>Service Types</vt:lpstr>
      <vt:lpstr>Deployments</vt:lpstr>
      <vt:lpstr>Manifest File: Deployment</vt:lpstr>
      <vt:lpstr>Namespaces</vt:lpstr>
      <vt:lpstr>Labels and Selectors</vt:lpstr>
      <vt:lpstr>Labs 1-5</vt:lpstr>
      <vt:lpstr>Client Tools Setup</vt:lpstr>
      <vt:lpstr>Labs 1-5 Overview</vt:lpstr>
      <vt:lpstr>OPENSHIFT OVERVIEW AND ARCHITECTURE REVIEW</vt:lpstr>
      <vt:lpstr>PowerPoint Presentation</vt:lpstr>
      <vt:lpstr>RED HAT CONTAINER SOLUTIONS</vt:lpstr>
      <vt:lpstr>PowerPoint Presentation</vt:lpstr>
      <vt:lpstr>Community Powered Innovation</vt:lpstr>
      <vt:lpstr>PowerPoint Presentation</vt:lpstr>
      <vt:lpstr>PowerPoint Presentation</vt:lpstr>
      <vt:lpstr>PowerPoint Presentation</vt:lpstr>
      <vt:lpstr>PowerPoint Presentation</vt:lpstr>
      <vt:lpstr>PowerPoint Presentation</vt:lpstr>
      <vt:lpstr>YOUR CHOICE OF INFRASTRUCTURE</vt:lpstr>
      <vt:lpstr>NODES RHEL INSTANCES WHERE APPS RUN</vt:lpstr>
      <vt:lpstr>APPS RUN IN CONTAINERS</vt:lpstr>
      <vt:lpstr>PODS ARE THE UNIT OF ORCHESTRATION</vt:lpstr>
      <vt:lpstr>MASTERS ARE THE CONTROL PLANE</vt:lpstr>
      <vt:lpstr>API AND AUTHENTICATION</vt:lpstr>
      <vt:lpstr>DESIRED AND CURRENT STATE</vt:lpstr>
      <vt:lpstr>INTEGRATED CONTAINER REGISTRY</vt:lpstr>
      <vt:lpstr>ORCHESTRATION AND SCHEDULING</vt:lpstr>
      <vt:lpstr>PLACEMENT BY POLICY</vt:lpstr>
      <vt:lpstr>AUTOSCALING PODS</vt:lpstr>
      <vt:lpstr>SERVICE DISCOVERY</vt:lpstr>
      <vt:lpstr>PERSISTENT DATA IN CONTAINERS</vt:lpstr>
      <vt:lpstr>ROUTING AND LOAD-BALANCING</vt:lpstr>
      <vt:lpstr>ACCESS VIA WEB, CLI, IDE AND API</vt:lpstr>
      <vt:lpstr>DEVOPS WITH CONTAINERS</vt:lpstr>
      <vt:lpstr>OpenShift Management with Cloud Forms</vt:lpstr>
      <vt:lpstr>PowerPoint Presentation</vt:lpstr>
      <vt:lpstr>PowerPoint Presentation</vt:lpstr>
      <vt:lpstr>PowerPoint Presentation</vt:lpstr>
      <vt:lpstr>PowerPoint Presentation</vt:lpstr>
      <vt:lpstr>Red Hat Management on Azure</vt:lpstr>
      <vt:lpstr>Let’s take a break!</vt:lpstr>
      <vt:lpstr>Labs 6-10</vt:lpstr>
      <vt:lpstr>Labs 6-10 Overview</vt:lpstr>
      <vt:lpstr>CI/CD in OpenShift</vt:lpstr>
      <vt:lpstr>CI/CD in OpenShift</vt:lpstr>
      <vt:lpstr>CI/CD in OpenShift</vt:lpstr>
      <vt:lpstr>OPENSHIFT ON AZURE QUICK START</vt:lpstr>
      <vt:lpstr>Getting Started on Azure</vt:lpstr>
      <vt:lpstr>Getting Started on Azure</vt:lpstr>
      <vt:lpstr>Labs 11-15</vt:lpstr>
      <vt:lpstr>Labs 11-15 Overview</vt:lpstr>
      <vt:lpstr>Cloud Access: On Premises to Azure</vt:lpstr>
      <vt:lpstr>Deployment Options</vt:lpstr>
      <vt:lpstr>Azure Marketplace</vt:lpstr>
      <vt:lpstr>NEXT STEPS</vt:lpstr>
      <vt:lpstr>Getting Started</vt:lpstr>
      <vt:lpstr>THANK YOU</vt:lpstr>
      <vt:lpstr>APPENDIX</vt:lpstr>
      <vt:lpstr>OPENSHIFT vs. Kubernetes</vt:lpstr>
      <vt:lpstr>Component Comparison</vt:lpstr>
      <vt:lpstr>Routers</vt:lpstr>
      <vt:lpstr>Projects</vt:lpstr>
      <vt:lpstr>Builds</vt:lpstr>
      <vt:lpstr>OPENSHIFT LAB</vt:lpstr>
      <vt:lpstr>WHAT NEXT?</vt:lpstr>
      <vt:lpstr>Builds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OpenShift on Microsoft Azure Workshop</dc:title>
  <cp:lastModifiedBy>Webb, Eric</cp:lastModifiedBy>
  <cp:revision>64</cp:revision>
  <dcterms:modified xsi:type="dcterms:W3CDTF">2018-08-13T15:18:59Z</dcterms:modified>
</cp:coreProperties>
</file>